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9" r:id="rId4"/>
    <p:sldId id="284" r:id="rId5"/>
    <p:sldId id="285" r:id="rId6"/>
    <p:sldId id="286" r:id="rId7"/>
    <p:sldId id="257" r:id="rId8"/>
    <p:sldId id="260" r:id="rId9"/>
    <p:sldId id="261" r:id="rId10"/>
    <p:sldId id="258" r:id="rId11"/>
    <p:sldId id="262" r:id="rId12"/>
    <p:sldId id="265" r:id="rId13"/>
    <p:sldId id="264" r:id="rId14"/>
    <p:sldId id="263" r:id="rId15"/>
    <p:sldId id="287" r:id="rId16"/>
    <p:sldId id="289" r:id="rId17"/>
    <p:sldId id="268" r:id="rId18"/>
    <p:sldId id="269" r:id="rId19"/>
    <p:sldId id="266" r:id="rId20"/>
    <p:sldId id="271" r:id="rId21"/>
    <p:sldId id="270" r:id="rId22"/>
    <p:sldId id="272" r:id="rId23"/>
    <p:sldId id="273" r:id="rId24"/>
    <p:sldId id="274" r:id="rId25"/>
    <p:sldId id="281" r:id="rId26"/>
    <p:sldId id="277" r:id="rId27"/>
    <p:sldId id="278" r:id="rId28"/>
    <p:sldId id="279" r:id="rId29"/>
    <p:sldId id="282" r:id="rId30"/>
    <p:sldId id="280" r:id="rId31"/>
    <p:sldId id="283"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FF00"/>
    <a:srgbClr val="FBD80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38" autoAdjust="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54421D-7170-4639-96FF-D6BC45A2D961}"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357084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4421D-7170-4639-96FF-D6BC45A2D961}"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398927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4421D-7170-4639-96FF-D6BC45A2D961}"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191814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4421D-7170-4639-96FF-D6BC45A2D961}"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132396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4421D-7170-4639-96FF-D6BC45A2D961}"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221065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4421D-7170-4639-96FF-D6BC45A2D961}"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394803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4421D-7170-4639-96FF-D6BC45A2D961}"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242159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54421D-7170-4639-96FF-D6BC45A2D961}"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314351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4421D-7170-4639-96FF-D6BC45A2D961}"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38372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54421D-7170-4639-96FF-D6BC45A2D961}"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274431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54421D-7170-4639-96FF-D6BC45A2D961}"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9A89D-D489-48FB-B763-91FDE647CCFB}" type="slidenum">
              <a:rPr lang="en-US" smtClean="0"/>
              <a:t>‹#›</a:t>
            </a:fld>
            <a:endParaRPr lang="en-US"/>
          </a:p>
        </p:txBody>
      </p:sp>
    </p:spTree>
    <p:extLst>
      <p:ext uri="{BB962C8B-B14F-4D97-AF65-F5344CB8AC3E}">
        <p14:creationId xmlns:p14="http://schemas.microsoft.com/office/powerpoint/2010/main" val="27495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4421D-7170-4639-96FF-D6BC45A2D961}"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9A89D-D489-48FB-B763-91FDE647CCFB}" type="slidenum">
              <a:rPr lang="en-US" smtClean="0"/>
              <a:t>‹#›</a:t>
            </a:fld>
            <a:endParaRPr lang="en-US"/>
          </a:p>
        </p:txBody>
      </p:sp>
    </p:spTree>
    <p:extLst>
      <p:ext uri="{BB962C8B-B14F-4D97-AF65-F5344CB8AC3E}">
        <p14:creationId xmlns:p14="http://schemas.microsoft.com/office/powerpoint/2010/main" val="388381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rgt83wPGi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FxMoREEix6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542" y="2693987"/>
            <a:ext cx="8306916" cy="1470025"/>
          </a:xfrm>
        </p:spPr>
        <p:txBody>
          <a:bodyPr>
            <a:noAutofit/>
          </a:bodyPr>
          <a:lstStyle/>
          <a:p>
            <a:r>
              <a:rPr lang="en-US" b="1" dirty="0"/>
              <a:t>Unit 4: Envisioning Southeast Asia</a:t>
            </a:r>
            <a:br>
              <a:rPr lang="en-US" sz="3600" b="1" dirty="0"/>
            </a:br>
            <a:br>
              <a:rPr lang="en-US" sz="3600" dirty="0"/>
            </a:br>
            <a:r>
              <a:rPr lang="en-US" sz="3600" dirty="0"/>
              <a:t>Lesson 7: Southeast Asia, film, and empire</a:t>
            </a:r>
          </a:p>
        </p:txBody>
      </p:sp>
      <p:pic>
        <p:nvPicPr>
          <p:cNvPr id="4" name="Picture 3">
            <a:extLst>
              <a:ext uri="{FF2B5EF4-FFF2-40B4-BE49-F238E27FC236}">
                <a16:creationId xmlns:a16="http://schemas.microsoft.com/office/drawing/2014/main" id="{44BB32C2-08EC-49B8-B737-46AE9AB4D4BF}"/>
              </a:ext>
            </a:extLst>
          </p:cNvPr>
          <p:cNvPicPr>
            <a:picLocks noChangeAspect="1"/>
          </p:cNvPicPr>
          <p:nvPr/>
        </p:nvPicPr>
        <p:blipFill>
          <a:blip r:embed="rId2"/>
          <a:stretch>
            <a:fillRect/>
          </a:stretch>
        </p:blipFill>
        <p:spPr>
          <a:xfrm>
            <a:off x="0" y="332656"/>
            <a:ext cx="8992716" cy="1033315"/>
          </a:xfrm>
          <a:prstGeom prst="rect">
            <a:avLst/>
          </a:prstGeom>
        </p:spPr>
      </p:pic>
    </p:spTree>
    <p:extLst>
      <p:ext uri="{BB962C8B-B14F-4D97-AF65-F5344CB8AC3E}">
        <p14:creationId xmlns:p14="http://schemas.microsoft.com/office/powerpoint/2010/main" val="2092905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3600" dirty="0"/>
              <a:t>Colonial power over South-East Asia</a:t>
            </a:r>
          </a:p>
        </p:txBody>
      </p:sp>
      <p:sp>
        <p:nvSpPr>
          <p:cNvPr id="5" name="Rectangle 4"/>
          <p:cNvSpPr/>
          <p:nvPr/>
        </p:nvSpPr>
        <p:spPr>
          <a:xfrm>
            <a:off x="-22009" y="4272677"/>
            <a:ext cx="8441386" cy="2585323"/>
          </a:xfrm>
          <a:prstGeom prst="rect">
            <a:avLst/>
          </a:prstGeom>
        </p:spPr>
        <p:txBody>
          <a:bodyPr wrap="square">
            <a:spAutoFit/>
          </a:bodyPr>
          <a:lstStyle/>
          <a:p>
            <a:pPr marL="742950" lvl="1" indent="-285750">
              <a:buFont typeface="Arial" pitchFamily="34" charset="0"/>
              <a:buChar char="•"/>
            </a:pPr>
            <a:r>
              <a:rPr lang="en-GB" b="1" dirty="0"/>
              <a:t>Burma</a:t>
            </a:r>
            <a:r>
              <a:rPr lang="en-GB" dirty="0"/>
              <a:t>: 1824-1948;</a:t>
            </a:r>
            <a:endParaRPr lang="en-US" dirty="0">
              <a:effectLst/>
            </a:endParaRPr>
          </a:p>
          <a:p>
            <a:pPr marL="742950" lvl="1" indent="-285750">
              <a:buFont typeface="Arial" pitchFamily="34" charset="0"/>
              <a:buChar char="•"/>
            </a:pPr>
            <a:r>
              <a:rPr lang="en-GB" b="1" dirty="0"/>
              <a:t>Cambodia</a:t>
            </a:r>
            <a:r>
              <a:rPr lang="en-GB" dirty="0"/>
              <a:t> </a:t>
            </a:r>
            <a:r>
              <a:rPr lang="en-US" dirty="0"/>
              <a:t>(Indochina): 1887-1947;</a:t>
            </a:r>
            <a:endParaRPr lang="en-US" dirty="0">
              <a:effectLst/>
            </a:endParaRPr>
          </a:p>
          <a:p>
            <a:pPr marL="742950" lvl="1" indent="-285750">
              <a:buFont typeface="Arial" pitchFamily="34" charset="0"/>
              <a:buChar char="•"/>
            </a:pPr>
            <a:r>
              <a:rPr lang="en-US" b="1" dirty="0"/>
              <a:t>Indonesia</a:t>
            </a:r>
            <a:r>
              <a:rPr lang="en-US" dirty="0"/>
              <a:t>: 1800-1949;</a:t>
            </a:r>
            <a:endParaRPr lang="en-US" dirty="0">
              <a:effectLst/>
            </a:endParaRPr>
          </a:p>
          <a:p>
            <a:pPr marL="742950" lvl="1" indent="-285750">
              <a:buFont typeface="Arial" pitchFamily="34" charset="0"/>
              <a:buChar char="•"/>
            </a:pPr>
            <a:r>
              <a:rPr lang="en-US" b="1" dirty="0"/>
              <a:t>Laos</a:t>
            </a:r>
            <a:r>
              <a:rPr lang="en-US" dirty="0"/>
              <a:t> (Indochina): 1887-1947;</a:t>
            </a:r>
            <a:endParaRPr lang="en-US" dirty="0">
              <a:effectLst/>
            </a:endParaRPr>
          </a:p>
          <a:p>
            <a:pPr marL="742950" lvl="1" indent="-285750">
              <a:buFont typeface="Arial" pitchFamily="34" charset="0"/>
              <a:buChar char="•"/>
            </a:pPr>
            <a:r>
              <a:rPr lang="en-US" b="1" dirty="0"/>
              <a:t>Malaysia</a:t>
            </a:r>
            <a:r>
              <a:rPr lang="en-US" dirty="0"/>
              <a:t>: 1874-1957;</a:t>
            </a:r>
            <a:endParaRPr lang="en-US" dirty="0">
              <a:effectLst/>
            </a:endParaRPr>
          </a:p>
          <a:p>
            <a:pPr marL="742950" lvl="1" indent="-285750">
              <a:buFont typeface="Arial" pitchFamily="34" charset="0"/>
              <a:buChar char="•"/>
            </a:pPr>
            <a:r>
              <a:rPr lang="en-US" b="1" dirty="0"/>
              <a:t>Philippines</a:t>
            </a:r>
            <a:r>
              <a:rPr lang="en-US" dirty="0"/>
              <a:t>: 1521-1898 (Spanish), 1898-1946 (United States);</a:t>
            </a:r>
            <a:endParaRPr lang="en-US" dirty="0">
              <a:effectLst/>
            </a:endParaRPr>
          </a:p>
          <a:p>
            <a:pPr marL="742950" lvl="1" indent="-285750">
              <a:buFont typeface="Arial" pitchFamily="34" charset="0"/>
              <a:buChar char="•"/>
            </a:pPr>
            <a:r>
              <a:rPr lang="en-US" b="1" dirty="0"/>
              <a:t>Singapore</a:t>
            </a:r>
            <a:r>
              <a:rPr lang="en-US" dirty="0"/>
              <a:t>: 1819-1959;</a:t>
            </a:r>
            <a:endParaRPr lang="en-US" dirty="0">
              <a:effectLst/>
            </a:endParaRPr>
          </a:p>
          <a:p>
            <a:pPr marL="742950" lvl="1" indent="-285750">
              <a:buFont typeface="Arial" pitchFamily="34" charset="0"/>
              <a:buChar char="•"/>
            </a:pPr>
            <a:r>
              <a:rPr lang="en-US" b="1" dirty="0"/>
              <a:t>Thailand</a:t>
            </a:r>
            <a:r>
              <a:rPr lang="en-US" dirty="0"/>
              <a:t>: not officially colonized;</a:t>
            </a:r>
            <a:endParaRPr lang="en-US" dirty="0">
              <a:effectLst/>
            </a:endParaRPr>
          </a:p>
          <a:p>
            <a:pPr marL="742950" lvl="1" indent="-285750">
              <a:buFont typeface="Arial" pitchFamily="34" charset="0"/>
              <a:buChar char="•"/>
            </a:pPr>
            <a:r>
              <a:rPr lang="en-US" b="1" dirty="0"/>
              <a:t>Vietnam</a:t>
            </a:r>
            <a:r>
              <a:rPr lang="en-US" dirty="0"/>
              <a:t> (Indochina): 1887-1947.</a:t>
            </a:r>
            <a:endParaRPr lang="en-US" dirty="0">
              <a:effectLst/>
            </a:endParaRPr>
          </a:p>
        </p:txBody>
      </p:sp>
      <p:pic>
        <p:nvPicPr>
          <p:cNvPr id="1026" name="Picture 2">
            <a:extLst>
              <a:ext uri="{FF2B5EF4-FFF2-40B4-BE49-F238E27FC236}">
                <a16:creationId xmlns:a16="http://schemas.microsoft.com/office/drawing/2014/main" id="{B53D9881-D21C-4C80-A162-ADE311655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44" y="1043171"/>
            <a:ext cx="6840760" cy="5013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FE56FE-495F-42B7-BBC4-4699E5442214}"/>
              </a:ext>
            </a:extLst>
          </p:cNvPr>
          <p:cNvSpPr txBox="1"/>
          <p:nvPr/>
        </p:nvSpPr>
        <p:spPr>
          <a:xfrm>
            <a:off x="6588224" y="1354572"/>
            <a:ext cx="2509982" cy="2031325"/>
          </a:xfrm>
          <a:prstGeom prst="rect">
            <a:avLst/>
          </a:prstGeom>
          <a:noFill/>
        </p:spPr>
        <p:txBody>
          <a:bodyPr wrap="none" rtlCol="0">
            <a:spAutoFit/>
          </a:bodyPr>
          <a:lstStyle/>
          <a:p>
            <a:r>
              <a:rPr lang="en-US" b="1" u="sng" dirty="0"/>
              <a:t>Colonial powers</a:t>
            </a:r>
          </a:p>
          <a:p>
            <a:r>
              <a:rPr lang="en-US" dirty="0">
                <a:solidFill>
                  <a:srgbClr val="0070C0"/>
                </a:solidFill>
              </a:rPr>
              <a:t>France</a:t>
            </a:r>
          </a:p>
          <a:p>
            <a:r>
              <a:rPr lang="en-US" dirty="0">
                <a:solidFill>
                  <a:srgbClr val="FF6600"/>
                </a:solidFill>
              </a:rPr>
              <a:t>Netherlands</a:t>
            </a:r>
          </a:p>
          <a:p>
            <a:r>
              <a:rPr lang="en-US" dirty="0">
                <a:solidFill>
                  <a:srgbClr val="00FF00"/>
                </a:solidFill>
              </a:rPr>
              <a:t>Portugal</a:t>
            </a:r>
          </a:p>
          <a:p>
            <a:r>
              <a:rPr lang="en-US" dirty="0">
                <a:solidFill>
                  <a:srgbClr val="FBD805"/>
                </a:solidFill>
              </a:rPr>
              <a:t>Spain</a:t>
            </a:r>
          </a:p>
          <a:p>
            <a:r>
              <a:rPr lang="en-US" dirty="0">
                <a:solidFill>
                  <a:srgbClr val="FBD805"/>
                </a:solidFill>
              </a:rPr>
              <a:t>United States of America</a:t>
            </a:r>
          </a:p>
          <a:p>
            <a:r>
              <a:rPr lang="en-US" dirty="0">
                <a:solidFill>
                  <a:srgbClr val="FF0066"/>
                </a:solidFill>
              </a:rPr>
              <a:t>United kingdom</a:t>
            </a:r>
            <a:endParaRPr lang="en-DE" dirty="0">
              <a:solidFill>
                <a:srgbClr val="FF0066"/>
              </a:solidFill>
            </a:endParaRPr>
          </a:p>
        </p:txBody>
      </p:sp>
    </p:spTree>
    <p:extLst>
      <p:ext uri="{BB962C8B-B14F-4D97-AF65-F5344CB8AC3E}">
        <p14:creationId xmlns:p14="http://schemas.microsoft.com/office/powerpoint/2010/main" val="422993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a:t>The domination of American movies</a:t>
            </a:r>
          </a:p>
        </p:txBody>
      </p:sp>
      <p:sp>
        <p:nvSpPr>
          <p:cNvPr id="3" name="Content Placeholder 2"/>
          <p:cNvSpPr>
            <a:spLocks noGrp="1"/>
          </p:cNvSpPr>
          <p:nvPr>
            <p:ph idx="1"/>
          </p:nvPr>
        </p:nvSpPr>
        <p:spPr>
          <a:xfrm>
            <a:off x="457200" y="980728"/>
            <a:ext cx="8229600" cy="5616624"/>
          </a:xfrm>
        </p:spPr>
        <p:txBody>
          <a:bodyPr>
            <a:normAutofit fontScale="92500" lnSpcReduction="20000"/>
          </a:bodyPr>
          <a:lstStyle/>
          <a:p>
            <a:pPr marL="0" lvl="1" indent="0">
              <a:buNone/>
            </a:pPr>
            <a:r>
              <a:rPr lang="en-GB" sz="2600" dirty="0"/>
              <a:t>“American films are shown in Manila…and their lure leads hundreds of emigrants straight to Hollywood.  The ambition of every boy in the Philippines seems to be come to this wonderful place where their screen heroes live.”</a:t>
            </a:r>
            <a:endParaRPr lang="en-US" sz="2600" dirty="0">
              <a:effectLst/>
            </a:endParaRPr>
          </a:p>
          <a:p>
            <a:pPr marL="0" indent="0">
              <a:buNone/>
            </a:pPr>
            <a:r>
              <a:rPr lang="en-GB" sz="2600" dirty="0"/>
              <a:t>		Bruno </a:t>
            </a:r>
            <a:r>
              <a:rPr lang="en-GB" sz="2600" dirty="0" err="1"/>
              <a:t>Laskar</a:t>
            </a:r>
            <a:r>
              <a:rPr lang="en-GB" sz="2600" dirty="0"/>
              <a:t>, American sociologist</a:t>
            </a:r>
          </a:p>
          <a:p>
            <a:pPr marL="0" indent="0">
              <a:buNone/>
            </a:pPr>
            <a:endParaRPr lang="en-GB" sz="2600" dirty="0"/>
          </a:p>
          <a:p>
            <a:pPr marL="0" indent="0">
              <a:buNone/>
            </a:pPr>
            <a:r>
              <a:rPr lang="en-US" sz="2600" dirty="0"/>
              <a:t>Drama, action, and spectacle of exotic locations made American films popular.</a:t>
            </a:r>
          </a:p>
          <a:p>
            <a:pPr marL="0" indent="0">
              <a:buNone/>
            </a:pPr>
            <a:endParaRPr lang="en-US" sz="2600" dirty="0"/>
          </a:p>
          <a:p>
            <a:pPr marL="0" indent="0">
              <a:buNone/>
            </a:pPr>
            <a:r>
              <a:rPr lang="en-GB" sz="2600" dirty="0">
                <a:sym typeface="Wingdings" pitchFamily="2" charset="2"/>
              </a:rPr>
              <a:t> </a:t>
            </a:r>
            <a:r>
              <a:rPr lang="en-GB" sz="2600" dirty="0"/>
              <a:t>In the Philippines, colonized by the USA</a:t>
            </a:r>
          </a:p>
          <a:p>
            <a:pPr marL="0" indent="0">
              <a:buNone/>
            </a:pPr>
            <a:r>
              <a:rPr lang="en-GB" sz="2600" dirty="0">
                <a:sym typeface="Wingdings" pitchFamily="2" charset="2"/>
              </a:rPr>
              <a:t> </a:t>
            </a:r>
            <a:r>
              <a:rPr lang="en-GB" sz="2600" dirty="0"/>
              <a:t>And also in the rest of the region</a:t>
            </a:r>
          </a:p>
          <a:p>
            <a:pPr marL="898525"/>
            <a:r>
              <a:rPr lang="en-GB" sz="2600" dirty="0"/>
              <a:t>1926: 29 movie houses in French Indochina </a:t>
            </a:r>
            <a:r>
              <a:rPr lang="en-GB" sz="2600" dirty="0">
                <a:sym typeface="Wingdings" panose="05000000000000000000" pitchFamily="2" charset="2"/>
              </a:rPr>
              <a:t></a:t>
            </a:r>
            <a:r>
              <a:rPr lang="en-GB" sz="2600" dirty="0"/>
              <a:t> 75% of films shown were American and known as “Film America”.</a:t>
            </a:r>
          </a:p>
          <a:p>
            <a:pPr marL="898525"/>
            <a:r>
              <a:rPr lang="en-US" sz="2600" dirty="0"/>
              <a:t>In prewar Singapore, 70% of films shown were American versus only 16 % for British.</a:t>
            </a:r>
          </a:p>
          <a:p>
            <a:pPr marL="0" indent="0" defTabSz="800100">
              <a:buNone/>
            </a:pPr>
            <a:endParaRPr lang="en-US" sz="2600" dirty="0"/>
          </a:p>
          <a:p>
            <a:pPr marL="898525"/>
            <a:endParaRPr lang="en-US" sz="2600" dirty="0">
              <a:effectLst/>
            </a:endParaRPr>
          </a:p>
          <a:p>
            <a:pPr marL="0" indent="0">
              <a:buNone/>
            </a:pPr>
            <a:endParaRPr lang="en-US" sz="2400" dirty="0"/>
          </a:p>
        </p:txBody>
      </p:sp>
    </p:spTree>
    <p:extLst>
      <p:ext uri="{BB962C8B-B14F-4D97-AF65-F5344CB8AC3E}">
        <p14:creationId xmlns:p14="http://schemas.microsoft.com/office/powerpoint/2010/main" val="205638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600" dirty="0"/>
              <a:t>Example of cinematographic companies</a:t>
            </a:r>
          </a:p>
        </p:txBody>
      </p:sp>
      <p:sp>
        <p:nvSpPr>
          <p:cNvPr id="4" name="Text Placeholder 3"/>
          <p:cNvSpPr>
            <a:spLocks noGrp="1"/>
          </p:cNvSpPr>
          <p:nvPr>
            <p:ph type="body" idx="1"/>
          </p:nvPr>
        </p:nvSpPr>
        <p:spPr>
          <a:xfrm>
            <a:off x="457200" y="1052736"/>
            <a:ext cx="4040188" cy="639762"/>
          </a:xfrm>
        </p:spPr>
        <p:txBody>
          <a:bodyPr>
            <a:normAutofit fontScale="92500" lnSpcReduction="10000"/>
          </a:bodyPr>
          <a:lstStyle/>
          <a:p>
            <a:pPr marL="0" lvl="3"/>
            <a:r>
              <a:rPr lang="en-US" sz="2000" dirty="0"/>
              <a:t>Mission </a:t>
            </a:r>
            <a:r>
              <a:rPr lang="en-SG" sz="2000" dirty="0" err="1"/>
              <a:t>Cinématographique</a:t>
            </a:r>
            <a:r>
              <a:rPr lang="en-SG" sz="2000" dirty="0"/>
              <a:t> de </a:t>
            </a:r>
            <a:r>
              <a:rPr lang="en-SG" sz="2000" dirty="0" err="1"/>
              <a:t>l’Indochine</a:t>
            </a:r>
            <a:endParaRPr lang="en-US" sz="2000" dirty="0">
              <a:effectLst/>
            </a:endParaRPr>
          </a:p>
        </p:txBody>
      </p:sp>
      <p:sp>
        <p:nvSpPr>
          <p:cNvPr id="3" name="Content Placeholder 2"/>
          <p:cNvSpPr>
            <a:spLocks noGrp="1"/>
          </p:cNvSpPr>
          <p:nvPr>
            <p:ph sz="half" idx="2"/>
          </p:nvPr>
        </p:nvSpPr>
        <p:spPr>
          <a:xfrm>
            <a:off x="457200" y="1692498"/>
            <a:ext cx="4040188" cy="3951288"/>
          </a:xfrm>
        </p:spPr>
        <p:txBody>
          <a:bodyPr>
            <a:noAutofit/>
          </a:bodyPr>
          <a:lstStyle/>
          <a:p>
            <a:pPr marL="342900" lvl="4" indent="-342900">
              <a:buFont typeface="Arial" pitchFamily="34" charset="0"/>
              <a:buChar char="•"/>
            </a:pPr>
            <a:r>
              <a:rPr lang="en-SG" sz="2000" dirty="0"/>
              <a:t>Oﬃces in Hanoi and Saigon;</a:t>
            </a:r>
            <a:endParaRPr lang="en-US" sz="2000" dirty="0">
              <a:effectLst/>
            </a:endParaRPr>
          </a:p>
          <a:p>
            <a:pPr marL="342900" lvl="4" indent="-342900">
              <a:buFont typeface="Arial" pitchFamily="34" charset="0"/>
              <a:buChar char="•"/>
            </a:pPr>
            <a:r>
              <a:rPr lang="en-SG" sz="2000" dirty="0"/>
              <a:t>5contract with the French administration to produce a minimum of 2,700 meters (8,860 feet) of ﬁlm per year;</a:t>
            </a:r>
            <a:endParaRPr lang="en-US" sz="2000" dirty="0">
              <a:effectLst/>
            </a:endParaRPr>
          </a:p>
          <a:p>
            <a:pPr marL="342900" lvl="4" indent="-342900">
              <a:buFont typeface="Arial" pitchFamily="34" charset="0"/>
              <a:buChar char="•"/>
            </a:pPr>
            <a:r>
              <a:rPr lang="en-SG" sz="2000" dirty="0"/>
              <a:t>152 diﬀerent ﬁlms in distribution through the Paris-based Indochinese economic aﬀairs oﬃce by 1927;</a:t>
            </a:r>
            <a:endParaRPr lang="en-US" sz="2000" dirty="0">
              <a:effectLst/>
            </a:endParaRPr>
          </a:p>
          <a:p>
            <a:pPr marL="342900" lvl="4" indent="-342900">
              <a:buFont typeface="Arial" pitchFamily="34" charset="0"/>
              <a:buChar char="•"/>
            </a:pPr>
            <a:r>
              <a:rPr lang="en-SG" sz="2000" dirty="0"/>
              <a:t>In addition to producing photographic and documentary footage, </a:t>
            </a:r>
            <a:r>
              <a:rPr lang="en-SG" sz="2000" dirty="0" err="1"/>
              <a:t>Indochine</a:t>
            </a:r>
            <a:r>
              <a:rPr lang="en-SG" sz="2000" dirty="0"/>
              <a:t> Films was also charged with showing French propaganda ﬁlms in towns and villages throughout Indochina.</a:t>
            </a:r>
            <a:endParaRPr lang="en-US" sz="2000" dirty="0">
              <a:effectLst/>
            </a:endParaRPr>
          </a:p>
          <a:p>
            <a:endParaRPr lang="en-US" sz="2000" dirty="0"/>
          </a:p>
        </p:txBody>
      </p:sp>
      <p:sp>
        <p:nvSpPr>
          <p:cNvPr id="5" name="Text Placeholder 4"/>
          <p:cNvSpPr>
            <a:spLocks noGrp="1"/>
          </p:cNvSpPr>
          <p:nvPr>
            <p:ph type="body" sz="quarter" idx="3"/>
          </p:nvPr>
        </p:nvSpPr>
        <p:spPr>
          <a:xfrm>
            <a:off x="4645025" y="1052736"/>
            <a:ext cx="4041775" cy="639762"/>
          </a:xfrm>
        </p:spPr>
        <p:txBody>
          <a:bodyPr>
            <a:normAutofit/>
          </a:bodyPr>
          <a:lstStyle/>
          <a:p>
            <a:pPr marL="0" lvl="3"/>
            <a:r>
              <a:rPr lang="en-SG" sz="2000" dirty="0"/>
              <a:t>Patronage </a:t>
            </a:r>
            <a:r>
              <a:rPr lang="en-SG" sz="2000" dirty="0" err="1"/>
              <a:t>Laïque</a:t>
            </a:r>
            <a:r>
              <a:rPr lang="en-SG" sz="2000" dirty="0"/>
              <a:t> </a:t>
            </a:r>
            <a:r>
              <a:rPr lang="en-SG" sz="2000" dirty="0" err="1"/>
              <a:t>Cochinchinois</a:t>
            </a:r>
            <a:endParaRPr lang="en-US" sz="2000" dirty="0">
              <a:effectLst/>
            </a:endParaRPr>
          </a:p>
        </p:txBody>
      </p:sp>
      <p:sp>
        <p:nvSpPr>
          <p:cNvPr id="6" name="Content Placeholder 5"/>
          <p:cNvSpPr>
            <a:spLocks noGrp="1"/>
          </p:cNvSpPr>
          <p:nvPr>
            <p:ph sz="quarter" idx="4"/>
          </p:nvPr>
        </p:nvSpPr>
        <p:spPr>
          <a:xfrm>
            <a:off x="4645025" y="1692497"/>
            <a:ext cx="4041775" cy="4350469"/>
          </a:xfrm>
        </p:spPr>
        <p:txBody>
          <a:bodyPr>
            <a:noAutofit/>
          </a:bodyPr>
          <a:lstStyle/>
          <a:p>
            <a:pPr marL="261938" lvl="4">
              <a:buFont typeface="Arial" pitchFamily="34" charset="0"/>
              <a:buChar char="•"/>
            </a:pPr>
            <a:r>
              <a:rPr lang="en-SG" sz="2000" dirty="0"/>
              <a:t>French educational initiative based in Saigon</a:t>
            </a:r>
            <a:endParaRPr lang="en-US" sz="2000" dirty="0">
              <a:effectLst/>
            </a:endParaRPr>
          </a:p>
          <a:p>
            <a:pPr marL="261938" lvl="4">
              <a:buFont typeface="Arial" pitchFamily="34" charset="0"/>
              <a:buChar char="•"/>
            </a:pPr>
            <a:r>
              <a:rPr lang="en-SG" sz="2000" dirty="0"/>
              <a:t>Archive of 840 ﬁlms, approximately 5,000 recreational screenings;</a:t>
            </a:r>
            <a:endParaRPr lang="en-US" sz="2000" dirty="0">
              <a:effectLst/>
            </a:endParaRPr>
          </a:p>
          <a:p>
            <a:pPr marL="261938" lvl="4">
              <a:buFont typeface="Arial" pitchFamily="34" charset="0"/>
              <a:buChar char="•"/>
            </a:pPr>
            <a:r>
              <a:rPr lang="en-SG" sz="2000" dirty="0"/>
              <a:t>Many of these films were American westerns and comedies along with some European ﬁlms</a:t>
            </a:r>
            <a:endParaRPr lang="en-US" sz="2000" dirty="0"/>
          </a:p>
          <a:p>
            <a:pPr marL="261938" lvl="4">
              <a:buFont typeface="Arial" pitchFamily="34" charset="0"/>
              <a:buChar char="•"/>
            </a:pPr>
            <a:r>
              <a:rPr lang="en-SG" sz="2000" dirty="0"/>
              <a:t>However, also at least 1,000 ﬁlms with educational lessons or lessons about hygiene </a:t>
            </a:r>
            <a:endParaRPr lang="en-US" sz="2000" dirty="0"/>
          </a:p>
          <a:p>
            <a:endParaRPr lang="en-US" sz="2000" dirty="0"/>
          </a:p>
        </p:txBody>
      </p:sp>
      <p:pic>
        <p:nvPicPr>
          <p:cNvPr id="2050"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5" t="6057" r="12439" b="8162"/>
          <a:stretch/>
        </p:blipFill>
        <p:spPr bwMode="auto">
          <a:xfrm>
            <a:off x="5436096" y="5340423"/>
            <a:ext cx="2106990" cy="151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8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2132856"/>
            <a:ext cx="6635080" cy="3993307"/>
          </a:xfrm>
        </p:spPr>
        <p:txBody>
          <a:bodyPr>
            <a:normAutofit/>
          </a:bodyPr>
          <a:lstStyle/>
          <a:p>
            <a:pPr marL="0" indent="0" algn="ctr">
              <a:buNone/>
            </a:pPr>
            <a:r>
              <a:rPr lang="en-US" sz="4400" dirty="0"/>
              <a:t>Why do you think </a:t>
            </a:r>
            <a:br>
              <a:rPr lang="en-US" sz="4400" dirty="0"/>
            </a:br>
            <a:r>
              <a:rPr lang="en-US" sz="4400" dirty="0"/>
              <a:t>colonial governments </a:t>
            </a:r>
            <a:br>
              <a:rPr lang="en-US" sz="4400" dirty="0"/>
            </a:br>
            <a:r>
              <a:rPr lang="en-US" sz="4400" dirty="0"/>
              <a:t>wanted to make films?</a:t>
            </a:r>
          </a:p>
        </p:txBody>
      </p:sp>
      <p:sp>
        <p:nvSpPr>
          <p:cNvPr id="5" name="TextBox 4"/>
          <p:cNvSpPr txBox="1"/>
          <p:nvPr/>
        </p:nvSpPr>
        <p:spPr>
          <a:xfrm>
            <a:off x="6516216" y="1196752"/>
            <a:ext cx="2808312" cy="7786747"/>
          </a:xfrm>
          <a:prstGeom prst="rect">
            <a:avLst/>
          </a:prstGeom>
          <a:noFill/>
        </p:spPr>
        <p:txBody>
          <a:bodyPr wrap="square" rtlCol="0">
            <a:spAutoFit/>
          </a:bodyPr>
          <a:lstStyle/>
          <a:p>
            <a:r>
              <a:rPr lang="en-US" sz="50000" dirty="0"/>
              <a:t>?</a:t>
            </a:r>
          </a:p>
        </p:txBody>
      </p:sp>
    </p:spTree>
    <p:extLst>
      <p:ext uri="{BB962C8B-B14F-4D97-AF65-F5344CB8AC3E}">
        <p14:creationId xmlns:p14="http://schemas.microsoft.com/office/powerpoint/2010/main" val="382415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do you think colonial governments </a:t>
            </a:r>
            <a:br>
              <a:rPr lang="en-US" sz="3200" dirty="0"/>
            </a:br>
            <a:r>
              <a:rPr lang="en-US" sz="3200" dirty="0"/>
              <a:t>wanted to make films?</a:t>
            </a:r>
            <a:br>
              <a:rPr lang="en-US" sz="3200" dirty="0"/>
            </a:br>
            <a:r>
              <a:rPr lang="en-US" sz="2800" dirty="0"/>
              <a:t>Some findings</a:t>
            </a:r>
            <a:endParaRPr lang="en-US" sz="3200" dirty="0"/>
          </a:p>
        </p:txBody>
      </p:sp>
      <p:sp>
        <p:nvSpPr>
          <p:cNvPr id="3" name="Content Placeholder 2"/>
          <p:cNvSpPr>
            <a:spLocks noGrp="1"/>
          </p:cNvSpPr>
          <p:nvPr>
            <p:ph idx="1"/>
          </p:nvPr>
        </p:nvSpPr>
        <p:spPr>
          <a:xfrm>
            <a:off x="457200" y="1988840"/>
            <a:ext cx="8229600" cy="4137323"/>
          </a:xfrm>
        </p:spPr>
        <p:txBody>
          <a:bodyPr/>
          <a:lstStyle/>
          <a:p>
            <a:r>
              <a:rPr lang="en-US" sz="2400" dirty="0"/>
              <a:t>Profit and money making although not as the main incentive (unlike Hollywood)</a:t>
            </a:r>
            <a:endParaRPr lang="en-US" sz="2400" dirty="0">
              <a:effectLst/>
            </a:endParaRPr>
          </a:p>
          <a:p>
            <a:pPr marL="342900" lvl="2" indent="-342900"/>
            <a:r>
              <a:rPr lang="en-US" dirty="0"/>
              <a:t>Showing the benefits of rule by colonial government</a:t>
            </a:r>
            <a:endParaRPr lang="en-US" dirty="0">
              <a:effectLst/>
            </a:endParaRPr>
          </a:p>
          <a:p>
            <a:pPr marL="342900" lvl="2" indent="-342900"/>
            <a:r>
              <a:rPr lang="en-US" dirty="0"/>
              <a:t>Reinforcing the idea of racial hierarchy</a:t>
            </a:r>
            <a:endParaRPr lang="en-US" dirty="0">
              <a:effectLst/>
            </a:endParaRPr>
          </a:p>
          <a:p>
            <a:pPr marL="342900" lvl="2" indent="-342900"/>
            <a:r>
              <a:rPr lang="en-US" dirty="0"/>
              <a:t>Communicating the idea of “progress” and “modern life”</a:t>
            </a:r>
            <a:endParaRPr lang="en-US" dirty="0">
              <a:effectLst/>
            </a:endParaRPr>
          </a:p>
          <a:p>
            <a:pPr marL="342900" lvl="2" indent="-342900"/>
            <a:r>
              <a:rPr lang="en-US" dirty="0"/>
              <a:t>Documenting and controlling local cultures.</a:t>
            </a:r>
            <a:endParaRPr lang="en-US" dirty="0">
              <a:effectLst/>
            </a:endParaRPr>
          </a:p>
          <a:p>
            <a:endParaRPr lang="en-US" dirty="0"/>
          </a:p>
        </p:txBody>
      </p:sp>
    </p:spTree>
    <p:extLst>
      <p:ext uri="{BB962C8B-B14F-4D97-AF65-F5344CB8AC3E}">
        <p14:creationId xmlns:p14="http://schemas.microsoft.com/office/powerpoint/2010/main" val="244340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E8B2-7881-4A1A-8852-28D77BBEF3E4}"/>
              </a:ext>
            </a:extLst>
          </p:cNvPr>
          <p:cNvSpPr>
            <a:spLocks noGrp="1"/>
          </p:cNvSpPr>
          <p:nvPr>
            <p:ph type="title"/>
          </p:nvPr>
        </p:nvSpPr>
        <p:spPr/>
        <p:txBody>
          <a:bodyPr>
            <a:normAutofit fontScale="90000"/>
          </a:bodyPr>
          <a:lstStyle/>
          <a:p>
            <a:r>
              <a:rPr lang="en-US" dirty="0"/>
              <a:t>Group activity: Movie analysis</a:t>
            </a:r>
            <a:br>
              <a:rPr lang="en-US" dirty="0"/>
            </a:br>
            <a:r>
              <a:rPr lang="en-SG" dirty="0"/>
              <a:t>Trailer of J. C. </a:t>
            </a:r>
            <a:r>
              <a:rPr lang="en-SG" dirty="0" err="1"/>
              <a:t>Lamster</a:t>
            </a:r>
            <a:r>
              <a:rPr lang="en-SG" dirty="0"/>
              <a:t>’ film</a:t>
            </a:r>
            <a:endParaRPr lang="en-DE" dirty="0"/>
          </a:p>
        </p:txBody>
      </p:sp>
      <p:pic>
        <p:nvPicPr>
          <p:cNvPr id="4" name="Picture 2">
            <a:extLst>
              <a:ext uri="{FF2B5EF4-FFF2-40B4-BE49-F238E27FC236}">
                <a16:creationId xmlns:a16="http://schemas.microsoft.com/office/drawing/2014/main" id="{DC0293DB-DD20-4E65-B997-F5794FA8A540}"/>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46136" t="23897" r="21971" b="21691"/>
          <a:stretch/>
        </p:blipFill>
        <p:spPr bwMode="auto">
          <a:xfrm>
            <a:off x="565913" y="1600200"/>
            <a:ext cx="80121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93829D59-4086-4582-986D-DBFBA00AD116}"/>
              </a:ext>
            </a:extLst>
          </p:cNvPr>
          <p:cNvSpPr/>
          <p:nvPr/>
        </p:nvSpPr>
        <p:spPr>
          <a:xfrm>
            <a:off x="395536" y="6214030"/>
            <a:ext cx="6057807" cy="369332"/>
          </a:xfrm>
          <a:prstGeom prst="rect">
            <a:avLst/>
          </a:prstGeom>
        </p:spPr>
        <p:txBody>
          <a:bodyPr wrap="square">
            <a:spAutoFit/>
          </a:bodyPr>
          <a:lstStyle/>
          <a:p>
            <a:pPr marL="198755" marR="0">
              <a:spcBef>
                <a:spcPts val="0"/>
              </a:spcBef>
              <a:spcAft>
                <a:spcPts val="0"/>
              </a:spcAft>
            </a:pPr>
            <a:r>
              <a:rPr lang="en-US" u="sng" dirty="0">
                <a:solidFill>
                  <a:srgbClr val="0563C1"/>
                </a:solidFill>
                <a:latin typeface="Arial" panose="020B0604020202020204" pitchFamily="34" charset="0"/>
                <a:ea typeface="Times New Roman" panose="02020603050405020304" pitchFamily="18" charset="0"/>
                <a:hlinkClick r:id="rId3"/>
              </a:rPr>
              <a:t>https://www.youtube.com/watch?v=jrgt83wPGiM</a:t>
            </a:r>
            <a:endParaRPr lang="en-DE"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01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E8B2-7881-4A1A-8852-28D77BBEF3E4}"/>
              </a:ext>
            </a:extLst>
          </p:cNvPr>
          <p:cNvSpPr>
            <a:spLocks noGrp="1"/>
          </p:cNvSpPr>
          <p:nvPr>
            <p:ph type="title"/>
          </p:nvPr>
        </p:nvSpPr>
        <p:spPr>
          <a:xfrm>
            <a:off x="464677" y="56243"/>
            <a:ext cx="8229600" cy="1143000"/>
          </a:xfrm>
        </p:spPr>
        <p:txBody>
          <a:bodyPr>
            <a:noAutofit/>
          </a:bodyPr>
          <a:lstStyle/>
          <a:p>
            <a:r>
              <a:rPr lang="en-US" sz="3600" dirty="0"/>
              <a:t>Group activity: Movie analysis</a:t>
            </a:r>
            <a:br>
              <a:rPr lang="en-US" sz="3600" dirty="0"/>
            </a:br>
            <a:r>
              <a:rPr lang="en-SG" sz="3600" dirty="0"/>
              <a:t>Trailer of J. C. </a:t>
            </a:r>
            <a:r>
              <a:rPr lang="en-SG" sz="3600" dirty="0" err="1"/>
              <a:t>Lamster</a:t>
            </a:r>
            <a:r>
              <a:rPr lang="en-SG" sz="3600" dirty="0"/>
              <a:t>’ film</a:t>
            </a:r>
            <a:endParaRPr lang="en-DE" sz="3600" dirty="0"/>
          </a:p>
        </p:txBody>
      </p:sp>
      <p:sp>
        <p:nvSpPr>
          <p:cNvPr id="3" name="Rectangle 2">
            <a:extLst>
              <a:ext uri="{FF2B5EF4-FFF2-40B4-BE49-F238E27FC236}">
                <a16:creationId xmlns:a16="http://schemas.microsoft.com/office/drawing/2014/main" id="{6227A20F-F7E1-4497-B8CC-16AFFFBCB806}"/>
              </a:ext>
            </a:extLst>
          </p:cNvPr>
          <p:cNvSpPr/>
          <p:nvPr/>
        </p:nvSpPr>
        <p:spPr>
          <a:xfrm>
            <a:off x="4122277" y="1213102"/>
            <a:ext cx="4572000" cy="369332"/>
          </a:xfrm>
          <a:prstGeom prst="rect">
            <a:avLst/>
          </a:prstGeom>
        </p:spPr>
        <p:txBody>
          <a:bodyPr>
            <a:spAutoFit/>
          </a:bodyPr>
          <a:lstStyle/>
          <a:p>
            <a:pPr algn="just"/>
            <a:r>
              <a:rPr lang="en-SG" dirty="0">
                <a:latin typeface="Arial" panose="020B0604020202020204" pitchFamily="34" charset="0"/>
                <a:ea typeface="Calibri" panose="020F0502020204030204" pitchFamily="34" charset="0"/>
              </a:rPr>
              <a:t> </a:t>
            </a:r>
            <a:endParaRPr lang="en-DE" dirty="0"/>
          </a:p>
        </p:txBody>
      </p:sp>
      <p:sp>
        <p:nvSpPr>
          <p:cNvPr id="6" name="Rectangle 5">
            <a:extLst>
              <a:ext uri="{FF2B5EF4-FFF2-40B4-BE49-F238E27FC236}">
                <a16:creationId xmlns:a16="http://schemas.microsoft.com/office/drawing/2014/main" id="{C8450DA3-2081-4CDE-A6B9-71AD2FC5F859}"/>
              </a:ext>
            </a:extLst>
          </p:cNvPr>
          <p:cNvSpPr/>
          <p:nvPr/>
        </p:nvSpPr>
        <p:spPr>
          <a:xfrm>
            <a:off x="251520" y="1199243"/>
            <a:ext cx="8542784" cy="5078313"/>
          </a:xfrm>
          <a:prstGeom prst="rect">
            <a:avLst/>
          </a:prstGeom>
        </p:spPr>
        <p:txBody>
          <a:bodyPr wrap="square">
            <a:spAutoFit/>
          </a:bodyPr>
          <a:lstStyle/>
          <a:p>
            <a:pPr marL="285750" indent="-285750" algn="just">
              <a:buFont typeface="Arial" panose="020B0604020202020204" pitchFamily="34" charset="0"/>
              <a:buChar char="•"/>
            </a:pPr>
            <a:r>
              <a:rPr lang="en-SG" dirty="0">
                <a:ea typeface="Calibri" panose="020F0502020204030204" pitchFamily="34" charset="0"/>
              </a:rPr>
              <a:t>Association </a:t>
            </a:r>
            <a:r>
              <a:rPr lang="en-SG" dirty="0" err="1">
                <a:ea typeface="Calibri" panose="020F0502020204030204" pitchFamily="34" charset="0"/>
              </a:rPr>
              <a:t>Koloniaal</a:t>
            </a:r>
            <a:r>
              <a:rPr lang="en-SG" dirty="0">
                <a:ea typeface="Calibri" panose="020F0502020204030204" pitchFamily="34" charset="0"/>
              </a:rPr>
              <a:t> </a:t>
            </a:r>
            <a:r>
              <a:rPr lang="en-SG" dirty="0" err="1">
                <a:ea typeface="Calibri" panose="020F0502020204030204" pitchFamily="34" charset="0"/>
              </a:rPr>
              <a:t>Instituut</a:t>
            </a:r>
            <a:r>
              <a:rPr lang="en-SG" dirty="0">
                <a:ea typeface="Calibri" panose="020F0502020204030204" pitchFamily="34" charset="0"/>
              </a:rPr>
              <a:t> founded in 1910 in Amsterdam as a centre for the promotion of science, education, trade, and manufacture.</a:t>
            </a:r>
          </a:p>
          <a:p>
            <a:pPr marL="285750" indent="-285750" algn="just">
              <a:buFont typeface="Arial" panose="020B0604020202020204" pitchFamily="34" charset="0"/>
              <a:buChar char="•"/>
            </a:pPr>
            <a:r>
              <a:rPr lang="en-SG" dirty="0">
                <a:ea typeface="Calibri" panose="020F0502020204030204" pitchFamily="34" charset="0"/>
              </a:rPr>
              <a:t>Centre for the collection of data and the spread of knowledge about Dutch overseas territories.</a:t>
            </a:r>
            <a:endParaRPr lang="en-DE" dirty="0"/>
          </a:p>
          <a:p>
            <a:pPr marL="285750" indent="-285750">
              <a:buFont typeface="Arial" panose="020B0604020202020204" pitchFamily="34" charset="0"/>
              <a:buChar char="•"/>
            </a:pPr>
            <a:r>
              <a:rPr lang="en-SG" dirty="0">
                <a:latin typeface="+mj-lt"/>
                <a:ea typeface="Calibri" panose="020F0502020204030204" pitchFamily="34" charset="0"/>
                <a:cs typeface="Times New Roman" panose="02020603050405020304" pitchFamily="18" charset="0"/>
              </a:rPr>
              <a:t>1911, the Institute approached J.C. </a:t>
            </a:r>
            <a:r>
              <a:rPr lang="en-SG" dirty="0" err="1">
                <a:latin typeface="+mj-lt"/>
                <a:ea typeface="Calibri" panose="020F0502020204030204" pitchFamily="34" charset="0"/>
                <a:cs typeface="Times New Roman" panose="02020603050405020304" pitchFamily="18" charset="0"/>
              </a:rPr>
              <a:t>Lamster</a:t>
            </a:r>
            <a:r>
              <a:rPr lang="en-SG" dirty="0">
                <a:latin typeface="+mj-lt"/>
                <a:ea typeface="Calibri" panose="020F0502020204030204" pitchFamily="34" charset="0"/>
                <a:cs typeface="Times New Roman" panose="02020603050405020304" pitchFamily="18" charset="0"/>
              </a:rPr>
              <a:t>, an army captain in the Dutch East-Indies with a deep knowledge of the colony, its people, and their customs during one of his leave.</a:t>
            </a:r>
            <a:endParaRPr lang="en-US" dirty="0">
              <a:latin typeface="+mj-lt"/>
              <a:ea typeface="PMingLiU" panose="02020500000000000000" pitchFamily="18" charset="-120"/>
              <a:cs typeface="Times New Roman" panose="02020603050405020304" pitchFamily="18" charset="0"/>
            </a:endParaRPr>
          </a:p>
          <a:p>
            <a:pPr marL="285750" indent="-285750">
              <a:buFont typeface="Arial" panose="020B0604020202020204" pitchFamily="34" charset="0"/>
              <a:buChar char="•"/>
            </a:pPr>
            <a:r>
              <a:rPr lang="en-SG" dirty="0">
                <a:latin typeface="+mj-lt"/>
                <a:ea typeface="Calibri" panose="020F0502020204030204" pitchFamily="34" charset="0"/>
              </a:rPr>
              <a:t>J.C. </a:t>
            </a:r>
            <a:r>
              <a:rPr lang="en-SG" dirty="0" err="1">
                <a:latin typeface="+mj-lt"/>
                <a:ea typeface="Calibri" panose="020F0502020204030204" pitchFamily="34" charset="0"/>
              </a:rPr>
              <a:t>Lamster</a:t>
            </a:r>
            <a:r>
              <a:rPr lang="en-SG" dirty="0">
                <a:latin typeface="+mj-lt"/>
                <a:ea typeface="Calibri" panose="020F0502020204030204" pitchFamily="34" charset="0"/>
              </a:rPr>
              <a:t> sent to </a:t>
            </a:r>
            <a:r>
              <a:rPr lang="en-SG" dirty="0" err="1">
                <a:latin typeface="+mj-lt"/>
                <a:ea typeface="Calibri" panose="020F0502020204030204" pitchFamily="34" charset="0"/>
              </a:rPr>
              <a:t>Pathé</a:t>
            </a:r>
            <a:r>
              <a:rPr lang="en-SG" dirty="0">
                <a:latin typeface="+mj-lt"/>
                <a:ea typeface="Calibri" panose="020F0502020204030204" pitchFamily="34" charset="0"/>
              </a:rPr>
              <a:t>, in Paris, for a crash course in filmmaking. </a:t>
            </a:r>
          </a:p>
          <a:p>
            <a:pPr marL="285750" indent="-285750">
              <a:buFont typeface="Arial" panose="020B0604020202020204" pitchFamily="34" charset="0"/>
              <a:buChar char="•"/>
            </a:pPr>
            <a:r>
              <a:rPr lang="en-SG" dirty="0">
                <a:latin typeface="+mj-lt"/>
                <a:ea typeface="Calibri" panose="020F0502020204030204" pitchFamily="34" charset="0"/>
              </a:rPr>
              <a:t>Commissioned to make films about the East Indies:</a:t>
            </a:r>
          </a:p>
          <a:p>
            <a:pPr marL="742950" lvl="1" indent="-285750">
              <a:buFont typeface="Arial" panose="020B0604020202020204" pitchFamily="34" charset="0"/>
              <a:buChar char="•"/>
            </a:pPr>
            <a:r>
              <a:rPr lang="en-SG" dirty="0">
                <a:latin typeface="+mj-lt"/>
                <a:ea typeface="Calibri" panose="020F0502020204030204" pitchFamily="34" charset="0"/>
              </a:rPr>
              <a:t>Everyday life of both the European and local populations</a:t>
            </a:r>
          </a:p>
          <a:p>
            <a:pPr marL="742950" lvl="1" indent="-285750">
              <a:buFont typeface="Arial" panose="020B0604020202020204" pitchFamily="34" charset="0"/>
              <a:buChar char="•"/>
            </a:pPr>
            <a:r>
              <a:rPr lang="en-SG" dirty="0">
                <a:latin typeface="+mj-lt"/>
                <a:ea typeface="Calibri" panose="020F0502020204030204" pitchFamily="34" charset="0"/>
              </a:rPr>
              <a:t>Nature</a:t>
            </a:r>
          </a:p>
          <a:p>
            <a:pPr marL="742950" lvl="1" indent="-285750">
              <a:buFont typeface="Arial" panose="020B0604020202020204" pitchFamily="34" charset="0"/>
              <a:buChar char="•"/>
            </a:pPr>
            <a:r>
              <a:rPr lang="en-SG" dirty="0">
                <a:latin typeface="+mj-lt"/>
                <a:ea typeface="Calibri" panose="020F0502020204030204" pitchFamily="34" charset="0"/>
              </a:rPr>
              <a:t>Local customs and traditions</a:t>
            </a:r>
          </a:p>
          <a:p>
            <a:pPr marL="742950" lvl="1" indent="-285750">
              <a:buFont typeface="Arial" panose="020B0604020202020204" pitchFamily="34" charset="0"/>
              <a:buChar char="•"/>
            </a:pPr>
            <a:r>
              <a:rPr lang="en-SG" dirty="0">
                <a:latin typeface="+mj-lt"/>
                <a:ea typeface="Calibri" panose="020F0502020204030204" pitchFamily="34" charset="0"/>
              </a:rPr>
              <a:t>Local industry</a:t>
            </a:r>
          </a:p>
          <a:p>
            <a:pPr marL="742950" lvl="1" indent="-285750">
              <a:buFont typeface="Arial" panose="020B0604020202020204" pitchFamily="34" charset="0"/>
              <a:buChar char="•"/>
            </a:pPr>
            <a:r>
              <a:rPr lang="en-SG" dirty="0">
                <a:latin typeface="+mj-lt"/>
                <a:ea typeface="Calibri" panose="020F0502020204030204" pitchFamily="34" charset="0"/>
              </a:rPr>
              <a:t>Infrastructures</a:t>
            </a:r>
          </a:p>
          <a:p>
            <a:pPr marL="742950" lvl="1" indent="-285750">
              <a:buFont typeface="Arial" panose="020B0604020202020204" pitchFamily="34" charset="0"/>
              <a:buChar char="•"/>
            </a:pPr>
            <a:r>
              <a:rPr lang="en-SG" dirty="0">
                <a:latin typeface="+mj-lt"/>
                <a:ea typeface="Calibri" panose="020F0502020204030204" pitchFamily="34" charset="0"/>
              </a:rPr>
              <a:t>Education</a:t>
            </a:r>
          </a:p>
          <a:p>
            <a:pPr marL="742950" lvl="1" indent="-285750">
              <a:buFont typeface="Arial" panose="020B0604020202020204" pitchFamily="34" charset="0"/>
              <a:buChar char="•"/>
            </a:pPr>
            <a:r>
              <a:rPr lang="en-SG" dirty="0">
                <a:latin typeface="+mj-lt"/>
                <a:ea typeface="Calibri" panose="020F0502020204030204" pitchFamily="34" charset="0"/>
              </a:rPr>
              <a:t>Hygiene and health care</a:t>
            </a:r>
          </a:p>
          <a:p>
            <a:pPr marL="742950" lvl="1" indent="-285750">
              <a:buFont typeface="Arial" panose="020B0604020202020204" pitchFamily="34" charset="0"/>
              <a:buChar char="•"/>
            </a:pPr>
            <a:r>
              <a:rPr lang="en-SG" dirty="0">
                <a:latin typeface="+mj-lt"/>
                <a:ea typeface="Calibri" panose="020F0502020204030204" pitchFamily="34" charset="0"/>
              </a:rPr>
              <a:t>Agriculture and cash crops</a:t>
            </a:r>
          </a:p>
          <a:p>
            <a:pPr marL="742950" lvl="1" indent="-285750">
              <a:buFont typeface="Arial" panose="020B0604020202020204" pitchFamily="34" charset="0"/>
              <a:buChar char="•"/>
            </a:pPr>
            <a:r>
              <a:rPr lang="en-SG" dirty="0">
                <a:latin typeface="+mj-lt"/>
                <a:ea typeface="Calibri" panose="020F0502020204030204" pitchFamily="34" charset="0"/>
              </a:rPr>
              <a:t>etc.</a:t>
            </a:r>
            <a:endParaRPr lang="en-DE" dirty="0">
              <a:latin typeface="+mj-lt"/>
            </a:endParaRPr>
          </a:p>
        </p:txBody>
      </p:sp>
      <p:pic>
        <p:nvPicPr>
          <p:cNvPr id="7" name="Picture 6">
            <a:extLst>
              <a:ext uri="{FF2B5EF4-FFF2-40B4-BE49-F238E27FC236}">
                <a16:creationId xmlns:a16="http://schemas.microsoft.com/office/drawing/2014/main" id="{798ECB3F-1EBE-4133-B72E-B0E5AAA8A1F0}"/>
              </a:ext>
            </a:extLst>
          </p:cNvPr>
          <p:cNvPicPr>
            <a:picLocks noChangeAspect="1"/>
          </p:cNvPicPr>
          <p:nvPr/>
        </p:nvPicPr>
        <p:blipFill rotWithShape="1">
          <a:blip r:embed="rId2"/>
          <a:srcRect l="55512" t="-6000" r="4918"/>
          <a:stretch/>
        </p:blipFill>
        <p:spPr>
          <a:xfrm>
            <a:off x="5076056" y="4074499"/>
            <a:ext cx="2949196" cy="2221979"/>
          </a:xfrm>
          <a:prstGeom prst="rect">
            <a:avLst/>
          </a:prstGeom>
        </p:spPr>
      </p:pic>
    </p:spTree>
    <p:extLst>
      <p:ext uri="{BB962C8B-B14F-4D97-AF65-F5344CB8AC3E}">
        <p14:creationId xmlns:p14="http://schemas.microsoft.com/office/powerpoint/2010/main" val="174741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30"/>
            <a:ext cx="8229600" cy="922114"/>
          </a:xfrm>
        </p:spPr>
        <p:txBody>
          <a:bodyPr>
            <a:normAutofit fontScale="90000"/>
          </a:bodyPr>
          <a:lstStyle/>
          <a:p>
            <a:r>
              <a:rPr lang="en-US" sz="3600" dirty="0"/>
              <a:t>Group activity: Movie analysis</a:t>
            </a:r>
            <a:br>
              <a:rPr lang="en-US" sz="3600" dirty="0"/>
            </a:br>
            <a:r>
              <a:rPr lang="en-US" sz="3100" dirty="0"/>
              <a:t>Guiding questions</a:t>
            </a:r>
          </a:p>
        </p:txBody>
      </p:sp>
      <p:sp>
        <p:nvSpPr>
          <p:cNvPr id="3" name="Content Placeholder 2"/>
          <p:cNvSpPr>
            <a:spLocks noGrp="1"/>
          </p:cNvSpPr>
          <p:nvPr>
            <p:ph idx="1"/>
          </p:nvPr>
        </p:nvSpPr>
        <p:spPr>
          <a:xfrm>
            <a:off x="457200" y="1600200"/>
            <a:ext cx="8229600" cy="5141168"/>
          </a:xfrm>
        </p:spPr>
        <p:txBody>
          <a:bodyPr>
            <a:normAutofit fontScale="70000" lnSpcReduction="20000"/>
          </a:bodyPr>
          <a:lstStyle/>
          <a:p>
            <a:pPr marL="0" indent="0">
              <a:buNone/>
            </a:pPr>
            <a:r>
              <a:rPr lang="en-US" sz="3800" dirty="0"/>
              <a:t>In groups of 4, watch the movie and answer the questions listed in the handout.</a:t>
            </a:r>
          </a:p>
          <a:p>
            <a:pPr marL="514350" indent="-514350">
              <a:buFont typeface="+mj-lt"/>
              <a:buAutoNum type="alphaUcPeriod"/>
            </a:pPr>
            <a:r>
              <a:rPr lang="en-US" dirty="0"/>
              <a:t>Please describe</a:t>
            </a:r>
          </a:p>
          <a:p>
            <a:pPr lvl="1">
              <a:buFont typeface="Arial" pitchFamily="34" charset="0"/>
              <a:buChar char="•"/>
            </a:pPr>
            <a:r>
              <a:rPr lang="en-SG" dirty="0"/>
              <a:t>Types of transportation shown in film</a:t>
            </a:r>
            <a:endParaRPr lang="en-US" dirty="0"/>
          </a:p>
          <a:p>
            <a:pPr lvl="1">
              <a:buFont typeface="Arial" pitchFamily="34" charset="0"/>
              <a:buChar char="•"/>
            </a:pPr>
            <a:r>
              <a:rPr lang="en-SG" dirty="0"/>
              <a:t>Types of buildings shown in film</a:t>
            </a:r>
            <a:endParaRPr lang="en-US" dirty="0"/>
          </a:p>
          <a:p>
            <a:pPr lvl="1">
              <a:buFont typeface="Arial" pitchFamily="34" charset="0"/>
              <a:buChar char="•"/>
            </a:pPr>
            <a:r>
              <a:rPr lang="en-SG" dirty="0"/>
              <a:t>Clothes of Indonesians</a:t>
            </a:r>
            <a:endParaRPr lang="en-US" dirty="0"/>
          </a:p>
          <a:p>
            <a:pPr lvl="1">
              <a:buFont typeface="Arial" pitchFamily="34" charset="0"/>
              <a:buChar char="•"/>
            </a:pPr>
            <a:r>
              <a:rPr lang="en-SG" dirty="0"/>
              <a:t>Portrayal of Indonesians</a:t>
            </a:r>
            <a:endParaRPr lang="en-US" dirty="0"/>
          </a:p>
          <a:p>
            <a:pPr marL="514350" lvl="0" indent="-514350">
              <a:buFont typeface="+mj-lt"/>
              <a:buAutoNum type="alphaUcPeriod"/>
            </a:pPr>
            <a:r>
              <a:rPr lang="en-SG" dirty="0"/>
              <a:t>Did you think this film did a good job of showing Indonesian culture?</a:t>
            </a:r>
          </a:p>
          <a:p>
            <a:pPr marL="514350" indent="-514350">
              <a:buFont typeface="+mj-lt"/>
              <a:buAutoNum type="alphaUcPeriod"/>
            </a:pPr>
            <a:r>
              <a:rPr lang="en-SG" dirty="0"/>
              <a:t>Why do you think there are so many roads and railroads shown on this film?</a:t>
            </a:r>
          </a:p>
          <a:p>
            <a:pPr marL="514350" lvl="0" indent="-514350">
              <a:buFont typeface="+mj-lt"/>
              <a:buAutoNum type="alphaUcPeriod"/>
            </a:pPr>
            <a:r>
              <a:rPr lang="en-SG" dirty="0"/>
              <a:t>Do you think this film would hold the attention of audience?  Why or why not? </a:t>
            </a:r>
          </a:p>
          <a:p>
            <a:pPr marL="514350" lvl="0" indent="-514350">
              <a:buFont typeface="+mj-lt"/>
              <a:buAutoNum type="alphaUcPeriod"/>
            </a:pPr>
            <a:r>
              <a:rPr lang="en-SG" dirty="0"/>
              <a:t>Do you think this film would be helpful in establishing Dutch control in Indonesia?  Why or why not?</a:t>
            </a:r>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1358977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342900" lvl="2" indent="-342900"/>
            <a:r>
              <a:rPr lang="en-US" sz="2300" dirty="0"/>
              <a:t>Most of the film focuses on transport, railroads, roads, cars, horse-drawn transports, etc.</a:t>
            </a:r>
          </a:p>
          <a:p>
            <a:pPr marL="342900" lvl="2" indent="-342900"/>
            <a:r>
              <a:rPr lang="en-US" sz="2300" dirty="0"/>
              <a:t>Farming and trees often shown</a:t>
            </a:r>
          </a:p>
          <a:p>
            <a:pPr marL="342900" lvl="2" indent="-342900"/>
            <a:r>
              <a:rPr lang="en-US" sz="2300" dirty="0"/>
              <a:t>View of local Indonesians is often quite obscure, hard to see people</a:t>
            </a:r>
          </a:p>
          <a:p>
            <a:pPr marL="342900" lvl="2" indent="-342900"/>
            <a:r>
              <a:rPr lang="en-US" sz="2300" dirty="0"/>
              <a:t>Focus on transportation and agriculture is meant to show how Dutch improve lives of Indonesia</a:t>
            </a:r>
          </a:p>
          <a:p>
            <a:r>
              <a:rPr lang="en-US" sz="2300" dirty="0"/>
              <a:t>However, it is not really a film about Indonesians; little room for inclusion of Indonesian perspectives.</a:t>
            </a:r>
          </a:p>
          <a:p>
            <a:endParaRPr lang="en-US" sz="2300" dirty="0"/>
          </a:p>
          <a:p>
            <a:r>
              <a:rPr lang="en-US" sz="2300" dirty="0"/>
              <a:t>This movie helps us reflect on the concept of “</a:t>
            </a:r>
            <a:r>
              <a:rPr lang="en-US" sz="2300" b="1" dirty="0"/>
              <a:t>political imperialism</a:t>
            </a:r>
            <a:r>
              <a:rPr lang="en-US" sz="2300" dirty="0"/>
              <a:t>” versus “</a:t>
            </a:r>
            <a:r>
              <a:rPr lang="en-US" sz="2300" b="1" dirty="0"/>
              <a:t>cultural imperialism</a:t>
            </a:r>
            <a:r>
              <a:rPr lang="en-US" sz="2300" dirty="0"/>
              <a:t>.” </a:t>
            </a:r>
          </a:p>
          <a:p>
            <a:r>
              <a:rPr lang="en-US" sz="2300" dirty="0"/>
              <a:t>This illustrate that colonial authorities took film seriously as a way to represent local cultures, to define what constituted “progress” and “modern life,” and to control SE Asian nations.  </a:t>
            </a:r>
          </a:p>
          <a:p>
            <a:r>
              <a:rPr lang="en-US" sz="2300" dirty="0"/>
              <a:t>Even fun and entertainment could be important </a:t>
            </a:r>
            <a:r>
              <a:rPr lang="en-US" sz="2300" b="1" dirty="0"/>
              <a:t>sources of power for imperial regimes</a:t>
            </a:r>
            <a:r>
              <a:rPr lang="en-US" sz="2300" dirty="0"/>
              <a:t>.</a:t>
            </a:r>
          </a:p>
          <a:p>
            <a:endParaRPr lang="en-US" dirty="0"/>
          </a:p>
          <a:p>
            <a:endParaRPr lang="en-US" dirty="0"/>
          </a:p>
        </p:txBody>
      </p:sp>
      <p:sp>
        <p:nvSpPr>
          <p:cNvPr id="4" name="Title 1"/>
          <p:cNvSpPr txBox="1">
            <a:spLocks/>
          </p:cNvSpPr>
          <p:nvPr/>
        </p:nvSpPr>
        <p:spPr>
          <a:xfrm>
            <a:off x="457200" y="202630"/>
            <a:ext cx="8229600" cy="92211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Group activity: Movie analysis</a:t>
            </a:r>
            <a:br>
              <a:rPr lang="en-US" sz="3200" dirty="0"/>
            </a:br>
            <a:r>
              <a:rPr lang="en-US" sz="2800" dirty="0"/>
              <a:t>Some findings</a:t>
            </a:r>
          </a:p>
        </p:txBody>
      </p:sp>
    </p:spTree>
    <p:extLst>
      <p:ext uri="{BB962C8B-B14F-4D97-AF65-F5344CB8AC3E}">
        <p14:creationId xmlns:p14="http://schemas.microsoft.com/office/powerpoint/2010/main" val="254482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56792"/>
            <a:ext cx="8366551" cy="4525963"/>
          </a:xfrm>
        </p:spPr>
        <p:txBody>
          <a:bodyPr>
            <a:normAutofit/>
          </a:bodyPr>
          <a:lstStyle/>
          <a:p>
            <a:pPr lvl="0"/>
            <a:r>
              <a:rPr lang="en-US" sz="2800" dirty="0"/>
              <a:t>How can one define and characterize colonial film?</a:t>
            </a:r>
            <a:endParaRPr lang="en-US" sz="2800" dirty="0">
              <a:effectLst/>
            </a:endParaRPr>
          </a:p>
          <a:p>
            <a:pPr lvl="0"/>
            <a:r>
              <a:rPr lang="en-US" sz="2800" dirty="0"/>
              <a:t>How do colonial films represent race and culture?</a:t>
            </a:r>
            <a:endParaRPr lang="en-US" sz="2800" dirty="0">
              <a:effectLst/>
            </a:endParaRPr>
          </a:p>
          <a:p>
            <a:pPr lvl="0"/>
            <a:r>
              <a:rPr lang="en-US" sz="2800" dirty="0"/>
              <a:t>Do colonial films allow any inclusion of local, Southeast Asian voices? </a:t>
            </a:r>
            <a:endParaRPr lang="en-US" sz="2800" dirty="0">
              <a:effectLst/>
            </a:endParaRPr>
          </a:p>
          <a:p>
            <a:pPr lvl="0"/>
            <a:r>
              <a:rPr lang="en-US" sz="2800" dirty="0"/>
              <a:t>Are colonial films likely to make as much of an </a:t>
            </a:r>
            <a:br>
              <a:rPr lang="en-US" sz="2800" dirty="0"/>
            </a:br>
            <a:r>
              <a:rPr lang="en-US" sz="2800" dirty="0"/>
              <a:t>impact as Hollywood or popular films?</a:t>
            </a:r>
            <a:endParaRPr lang="en-US" sz="2800" dirty="0">
              <a:effectLst/>
            </a:endParaRPr>
          </a:p>
          <a:p>
            <a:endParaRPr lang="en-US" dirty="0"/>
          </a:p>
        </p:txBody>
      </p:sp>
      <p:sp>
        <p:nvSpPr>
          <p:cNvPr id="4" name="Title 1"/>
          <p:cNvSpPr>
            <a:spLocks noGrp="1"/>
          </p:cNvSpPr>
          <p:nvPr>
            <p:ph type="title"/>
          </p:nvPr>
        </p:nvSpPr>
        <p:spPr>
          <a:xfrm>
            <a:off x="457200" y="562670"/>
            <a:ext cx="8229600" cy="922114"/>
          </a:xfrm>
        </p:spPr>
        <p:txBody>
          <a:bodyPr>
            <a:normAutofit/>
          </a:bodyPr>
          <a:lstStyle/>
          <a:p>
            <a:r>
              <a:rPr lang="en-US" sz="3600" dirty="0"/>
              <a:t>Discussion</a:t>
            </a:r>
            <a:endParaRPr lang="en-US" sz="4000" dirty="0"/>
          </a:p>
        </p:txBody>
      </p:sp>
      <p:sp>
        <p:nvSpPr>
          <p:cNvPr id="5" name="TextBox 4">
            <a:extLst>
              <a:ext uri="{FF2B5EF4-FFF2-40B4-BE49-F238E27FC236}">
                <a16:creationId xmlns:a16="http://schemas.microsoft.com/office/drawing/2014/main" id="{351CA50F-6360-4DF4-9636-B3A71AAD4922}"/>
              </a:ext>
            </a:extLst>
          </p:cNvPr>
          <p:cNvSpPr txBox="1"/>
          <p:nvPr/>
        </p:nvSpPr>
        <p:spPr>
          <a:xfrm>
            <a:off x="6516216" y="1196752"/>
            <a:ext cx="2808312" cy="7786747"/>
          </a:xfrm>
          <a:prstGeom prst="rect">
            <a:avLst/>
          </a:prstGeom>
          <a:noFill/>
        </p:spPr>
        <p:txBody>
          <a:bodyPr wrap="square" rtlCol="0">
            <a:spAutoFit/>
          </a:bodyPr>
          <a:lstStyle/>
          <a:p>
            <a:r>
              <a:rPr lang="en-US" sz="50000" dirty="0"/>
              <a:t>?</a:t>
            </a:r>
          </a:p>
        </p:txBody>
      </p:sp>
    </p:spTree>
    <p:extLst>
      <p:ext uri="{BB962C8B-B14F-4D97-AF65-F5344CB8AC3E}">
        <p14:creationId xmlns:p14="http://schemas.microsoft.com/office/powerpoint/2010/main" val="65553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Local </a:t>
            </a:r>
            <a:r>
              <a:rPr lang="en-US" sz="3200" dirty="0" err="1"/>
              <a:t>ans</a:t>
            </a:r>
            <a:r>
              <a:rPr lang="en-US" sz="3200" dirty="0"/>
              <a:t> global dimensions </a:t>
            </a:r>
            <a:br>
              <a:rPr lang="en-US" sz="3200" dirty="0"/>
            </a:br>
            <a:r>
              <a:rPr lang="en-US" sz="3200" dirty="0"/>
              <a:t>in contemporary movies</a:t>
            </a:r>
          </a:p>
        </p:txBody>
      </p:sp>
      <p:sp>
        <p:nvSpPr>
          <p:cNvPr id="3" name="Content Placeholder 2"/>
          <p:cNvSpPr>
            <a:spLocks noGrp="1"/>
          </p:cNvSpPr>
          <p:nvPr>
            <p:ph idx="1"/>
          </p:nvPr>
        </p:nvSpPr>
        <p:spPr>
          <a:xfrm>
            <a:off x="457200" y="2132856"/>
            <a:ext cx="8229600" cy="3993307"/>
          </a:xfrm>
        </p:spPr>
        <p:txBody>
          <a:bodyPr>
            <a:normAutofit/>
          </a:bodyPr>
          <a:lstStyle/>
          <a:p>
            <a:pPr marL="46038" lvl="1" indent="-46038">
              <a:buNone/>
            </a:pPr>
            <a:r>
              <a:rPr lang="en-US" dirty="0"/>
              <a:t>All movies try to portray a particular place and time.</a:t>
            </a:r>
            <a:endParaRPr lang="en-US" sz="3200" dirty="0"/>
          </a:p>
          <a:p>
            <a:pPr marL="46038" lvl="1" indent="-46038">
              <a:buNone/>
            </a:pPr>
            <a:r>
              <a:rPr lang="en-US" dirty="0"/>
              <a:t>Much as in J.C. </a:t>
            </a:r>
            <a:r>
              <a:rPr lang="en-US" dirty="0" err="1"/>
              <a:t>Lamster’s</a:t>
            </a:r>
            <a:r>
              <a:rPr lang="en-US" dirty="0"/>
              <a:t> work, they use technology or language or cities to show that sense of time and place.</a:t>
            </a:r>
            <a:endParaRPr lang="en-US" sz="3200" dirty="0"/>
          </a:p>
          <a:p>
            <a:pPr marL="0" indent="0">
              <a:buNone/>
            </a:pPr>
            <a:endParaRPr lang="en-US" dirty="0"/>
          </a:p>
        </p:txBody>
      </p:sp>
    </p:spTree>
    <p:extLst>
      <p:ext uri="{BB962C8B-B14F-4D97-AF65-F5344CB8AC3E}">
        <p14:creationId xmlns:p14="http://schemas.microsoft.com/office/powerpoint/2010/main" val="49699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3600" dirty="0"/>
              <a:t>Group activity: Movie analysis (part 2)</a:t>
            </a:r>
          </a:p>
        </p:txBody>
      </p:sp>
      <p:sp>
        <p:nvSpPr>
          <p:cNvPr id="3" name="Content Placeholder 2"/>
          <p:cNvSpPr>
            <a:spLocks noGrp="1"/>
          </p:cNvSpPr>
          <p:nvPr>
            <p:ph idx="1"/>
          </p:nvPr>
        </p:nvSpPr>
        <p:spPr/>
        <p:txBody>
          <a:bodyPr>
            <a:normAutofit/>
          </a:bodyPr>
          <a:lstStyle/>
          <a:p>
            <a:pPr lvl="0"/>
            <a:r>
              <a:rPr lang="en-US" sz="2400" dirty="0"/>
              <a:t>In groups of 3-4</a:t>
            </a:r>
          </a:p>
          <a:p>
            <a:pPr lvl="0"/>
            <a:r>
              <a:rPr lang="en-US" sz="2400" dirty="0"/>
              <a:t>Identify the following aspects of a movie you have recently seen:</a:t>
            </a:r>
          </a:p>
          <a:p>
            <a:pPr lvl="2"/>
            <a:r>
              <a:rPr lang="en-US" dirty="0"/>
              <a:t>Technology</a:t>
            </a:r>
          </a:p>
          <a:p>
            <a:pPr lvl="2"/>
            <a:r>
              <a:rPr lang="en-US" dirty="0"/>
              <a:t>Type of place (countryside, city, specific nation)</a:t>
            </a:r>
          </a:p>
          <a:p>
            <a:pPr lvl="2"/>
            <a:r>
              <a:rPr lang="en-US" dirty="0"/>
              <a:t>Language used</a:t>
            </a:r>
          </a:p>
          <a:p>
            <a:r>
              <a:rPr lang="en-US" sz="2400" dirty="0"/>
              <a:t>Try to identify local and global themes in these movies</a:t>
            </a:r>
          </a:p>
          <a:p>
            <a:r>
              <a:rPr lang="en-US" sz="2400" dirty="0"/>
              <a:t>Are these elements similar or different from what was shown in J.C. Lamster’s film?</a:t>
            </a:r>
          </a:p>
          <a:p>
            <a:endParaRPr lang="en-US" sz="2400" dirty="0"/>
          </a:p>
        </p:txBody>
      </p:sp>
    </p:spTree>
    <p:extLst>
      <p:ext uri="{BB962C8B-B14F-4D97-AF65-F5344CB8AC3E}">
        <p14:creationId xmlns:p14="http://schemas.microsoft.com/office/powerpoint/2010/main" val="82705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chor="ctr">
            <a:normAutofit fontScale="92500" lnSpcReduction="20000"/>
          </a:bodyPr>
          <a:lstStyle/>
          <a:p>
            <a:pPr lvl="0"/>
            <a:r>
              <a:rPr lang="en-US" sz="2800" dirty="0"/>
              <a:t>Colonial period: most movies are foreign to Southeast Asia mostly produced by Americans.  </a:t>
            </a:r>
            <a:endParaRPr lang="en-DE" sz="2800" dirty="0"/>
          </a:p>
          <a:p>
            <a:pPr lvl="0"/>
            <a:r>
              <a:rPr lang="en-US" sz="2800" dirty="0"/>
              <a:t>Messages and influence of these films can, in part, help to reinforce the control of the colonial regime.</a:t>
            </a:r>
            <a:endParaRPr lang="en-DE" sz="2800" dirty="0"/>
          </a:p>
          <a:p>
            <a:pPr lvl="0"/>
            <a:r>
              <a:rPr lang="en-US" sz="2800" dirty="0"/>
              <a:t>Colonial authorities took film seriously as a way to represent local cultures, to define what constituted “progress” and “modern life,” and to control Southeast Asian nations.  </a:t>
            </a:r>
            <a:endParaRPr lang="en-DE" sz="2800" dirty="0"/>
          </a:p>
          <a:p>
            <a:pPr lvl="0"/>
            <a:r>
              <a:rPr lang="en-US" sz="2800" dirty="0"/>
              <a:t>Even fun and entertainment could be important sources of power for imperial regimes.</a:t>
            </a:r>
            <a:endParaRPr lang="en-DE" sz="2800" dirty="0"/>
          </a:p>
          <a:p>
            <a:pPr lvl="0"/>
            <a:r>
              <a:rPr lang="en-US" sz="2800" dirty="0"/>
              <a:t>Nowadays, contemporary films still borrow heavily from their precursors.</a:t>
            </a:r>
            <a:endParaRPr lang="en-DE" sz="2800" dirty="0"/>
          </a:p>
          <a:p>
            <a:endParaRPr lang="en-US" dirty="0"/>
          </a:p>
        </p:txBody>
      </p:sp>
    </p:spTree>
    <p:extLst>
      <p:ext uri="{BB962C8B-B14F-4D97-AF65-F5344CB8AC3E}">
        <p14:creationId xmlns:p14="http://schemas.microsoft.com/office/powerpoint/2010/main" val="347362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564904"/>
            <a:ext cx="8741196" cy="1470025"/>
          </a:xfrm>
        </p:spPr>
        <p:txBody>
          <a:bodyPr>
            <a:noAutofit/>
          </a:bodyPr>
          <a:lstStyle/>
          <a:p>
            <a:r>
              <a:rPr lang="en-US" b="1" dirty="0"/>
              <a:t>Unit 4: Envisioning Southeast Asia</a:t>
            </a:r>
            <a:br>
              <a:rPr lang="en-US" sz="3600" b="1" dirty="0"/>
            </a:br>
            <a:br>
              <a:rPr lang="en-US" sz="3600" dirty="0"/>
            </a:br>
            <a:r>
              <a:rPr lang="en-US" sz="3600" dirty="0"/>
              <a:t>Lesson 7: Southeast Asia, film, and empire</a:t>
            </a:r>
          </a:p>
        </p:txBody>
      </p:sp>
      <p:sp>
        <p:nvSpPr>
          <p:cNvPr id="3" name="Subtitle 2"/>
          <p:cNvSpPr>
            <a:spLocks noGrp="1"/>
          </p:cNvSpPr>
          <p:nvPr>
            <p:ph type="subTitle" idx="1"/>
          </p:nvPr>
        </p:nvSpPr>
        <p:spPr>
          <a:xfrm>
            <a:off x="1371600" y="5085184"/>
            <a:ext cx="6400800" cy="553616"/>
          </a:xfrm>
        </p:spPr>
        <p:txBody>
          <a:bodyPr>
            <a:normAutofit lnSpcReduction="10000"/>
          </a:bodyPr>
          <a:lstStyle/>
          <a:p>
            <a:r>
              <a:rPr lang="en-US" dirty="0"/>
              <a:t>Period 2</a:t>
            </a:r>
          </a:p>
        </p:txBody>
      </p:sp>
      <p:pic>
        <p:nvPicPr>
          <p:cNvPr id="4" name="Picture 3">
            <a:extLst>
              <a:ext uri="{FF2B5EF4-FFF2-40B4-BE49-F238E27FC236}">
                <a16:creationId xmlns:a16="http://schemas.microsoft.com/office/drawing/2014/main" id="{955471A0-0436-454C-A696-C07D47BBEED1}"/>
              </a:ext>
            </a:extLst>
          </p:cNvPr>
          <p:cNvPicPr>
            <a:picLocks noChangeAspect="1"/>
          </p:cNvPicPr>
          <p:nvPr/>
        </p:nvPicPr>
        <p:blipFill>
          <a:blip r:embed="rId2"/>
          <a:stretch>
            <a:fillRect/>
          </a:stretch>
        </p:blipFill>
        <p:spPr>
          <a:xfrm>
            <a:off x="0" y="240158"/>
            <a:ext cx="8992716" cy="1033315"/>
          </a:xfrm>
          <a:prstGeom prst="rect">
            <a:avLst/>
          </a:prstGeom>
        </p:spPr>
      </p:pic>
    </p:spTree>
    <p:extLst>
      <p:ext uri="{BB962C8B-B14F-4D97-AF65-F5344CB8AC3E}">
        <p14:creationId xmlns:p14="http://schemas.microsoft.com/office/powerpoint/2010/main" val="1002787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and national films</a:t>
            </a:r>
          </a:p>
        </p:txBody>
      </p:sp>
      <p:sp>
        <p:nvSpPr>
          <p:cNvPr id="3" name="Content Placeholder 2"/>
          <p:cNvSpPr>
            <a:spLocks noGrp="1"/>
          </p:cNvSpPr>
          <p:nvPr>
            <p:ph idx="1"/>
          </p:nvPr>
        </p:nvSpPr>
        <p:spPr>
          <a:xfrm>
            <a:off x="457200" y="1600200"/>
            <a:ext cx="5482952" cy="4525963"/>
          </a:xfrm>
        </p:spPr>
        <p:txBody>
          <a:bodyPr>
            <a:normAutofit fontScale="92500" lnSpcReduction="10000"/>
          </a:bodyPr>
          <a:lstStyle/>
          <a:p>
            <a:r>
              <a:rPr lang="en-US" sz="2600" dirty="0"/>
              <a:t>Colonial period: Not all films were made by Hollywood or colonial governments</a:t>
            </a:r>
          </a:p>
          <a:p>
            <a:r>
              <a:rPr lang="en-US" sz="2600" dirty="0"/>
              <a:t>Beginning of a local film industry by local people (often Chinese or Indians living in Southeast Asia)</a:t>
            </a:r>
          </a:p>
          <a:p>
            <a:r>
              <a:rPr lang="en-US" sz="2600" dirty="0"/>
              <a:t>Local films still influenced by Hollywood and Western productions</a:t>
            </a:r>
          </a:p>
          <a:p>
            <a:r>
              <a:rPr lang="en-US" sz="2600" dirty="0"/>
              <a:t>Beginnings of various national cultures can be seen</a:t>
            </a:r>
          </a:p>
          <a:p>
            <a:r>
              <a:rPr lang="en-US" sz="2600" dirty="0"/>
              <a:t>Often play a large role in nationalist movements</a:t>
            </a:r>
          </a:p>
          <a:p>
            <a:endParaRPr lang="en-US" dirty="0"/>
          </a:p>
        </p:txBody>
      </p:sp>
      <p:pic>
        <p:nvPicPr>
          <p:cNvPr id="2050" name="Picture 2">
            <a:extLst>
              <a:ext uri="{FF2B5EF4-FFF2-40B4-BE49-F238E27FC236}">
                <a16:creationId xmlns:a16="http://schemas.microsoft.com/office/drawing/2014/main" id="{677AF82F-6C43-4E54-9038-EA0712CAFB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420888"/>
            <a:ext cx="3035829"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8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Group Work</a:t>
            </a:r>
            <a:br>
              <a:rPr lang="en-US" dirty="0"/>
            </a:br>
            <a:r>
              <a:rPr lang="en-US" dirty="0"/>
              <a:t>Movie poster analysis</a:t>
            </a:r>
          </a:p>
        </p:txBody>
      </p:sp>
      <p:sp>
        <p:nvSpPr>
          <p:cNvPr id="3" name="Content Placeholder 2"/>
          <p:cNvSpPr>
            <a:spLocks noGrp="1"/>
          </p:cNvSpPr>
          <p:nvPr>
            <p:ph idx="1"/>
          </p:nvPr>
        </p:nvSpPr>
        <p:spPr/>
        <p:txBody>
          <a:bodyPr/>
          <a:lstStyle/>
          <a:p>
            <a:pPr marL="342900" lvl="3" indent="-342900">
              <a:buFont typeface="Arial" pitchFamily="34" charset="0"/>
              <a:buChar char="•"/>
            </a:pPr>
            <a:r>
              <a:rPr lang="en-GB" sz="2400" dirty="0"/>
              <a:t>Groups of 3-4 students</a:t>
            </a:r>
          </a:p>
          <a:p>
            <a:pPr marL="342900" lvl="3" indent="-342900">
              <a:buFont typeface="Arial" pitchFamily="34" charset="0"/>
              <a:buChar char="•"/>
            </a:pPr>
            <a:endParaRPr lang="en-SG" sz="2400" dirty="0"/>
          </a:p>
          <a:p>
            <a:pPr marL="342900" lvl="3" indent="-342900">
              <a:buFont typeface="Arial" pitchFamily="34" charset="0"/>
              <a:buChar char="•"/>
            </a:pPr>
            <a:r>
              <a:rPr lang="en-SG" sz="2400" dirty="0"/>
              <a:t>What aspects of Hollywood or Western film culture do you see in these posters?</a:t>
            </a:r>
            <a:endParaRPr lang="en-US" sz="2400" dirty="0"/>
          </a:p>
          <a:p>
            <a:pPr marL="342900" lvl="3" indent="-342900">
              <a:buFont typeface="Arial" pitchFamily="34" charset="0"/>
              <a:buChar char="•"/>
            </a:pPr>
            <a:r>
              <a:rPr lang="en-SG" sz="2400" dirty="0"/>
              <a:t>What aspects of local Indonesian culture are shown in these films? </a:t>
            </a:r>
            <a:endParaRPr lang="en-US" sz="2400" dirty="0"/>
          </a:p>
          <a:p>
            <a:r>
              <a:rPr lang="en-SG" sz="2400" dirty="0"/>
              <a:t>Do you think these film posters illustrate a positive or negative view of life in Indonesia?  Why?  Provide examples. </a:t>
            </a:r>
          </a:p>
          <a:p>
            <a:pPr marL="342900" lvl="3" indent="-342900">
              <a:buFont typeface="Arial" pitchFamily="34" charset="0"/>
              <a:buChar char="•"/>
            </a:pPr>
            <a:r>
              <a:rPr lang="en-SG" sz="2400" dirty="0"/>
              <a:t>Do you think there is a good balance of local Indonesian and global Western influences in these movie posters?  Why or why not?</a:t>
            </a:r>
            <a:endParaRPr lang="en-US" sz="2400" dirty="0"/>
          </a:p>
          <a:p>
            <a:endParaRPr lang="en-US" dirty="0"/>
          </a:p>
        </p:txBody>
      </p:sp>
    </p:spTree>
    <p:extLst>
      <p:ext uri="{BB962C8B-B14F-4D97-AF65-F5344CB8AC3E}">
        <p14:creationId xmlns:p14="http://schemas.microsoft.com/office/powerpoint/2010/main" val="1233813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a:t>Kris </a:t>
            </a:r>
            <a:r>
              <a:rPr lang="en-US" dirty="0" err="1"/>
              <a:t>Mataram</a:t>
            </a:r>
            <a:endParaRPr lang="en-US" dirty="0"/>
          </a:p>
        </p:txBody>
      </p:sp>
      <p:pic>
        <p:nvPicPr>
          <p:cNvPr id="4" name="Content Placeholder 3" descr="Kris Mataram 194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608512" cy="5112567"/>
          </a:xfrm>
          <a:prstGeom prst="rect">
            <a:avLst/>
          </a:prstGeom>
          <a:noFill/>
          <a:ln>
            <a:noFill/>
          </a:ln>
        </p:spPr>
      </p:pic>
      <p:sp>
        <p:nvSpPr>
          <p:cNvPr id="5" name="Rectangle 4"/>
          <p:cNvSpPr/>
          <p:nvPr/>
        </p:nvSpPr>
        <p:spPr>
          <a:xfrm>
            <a:off x="5522560" y="2204864"/>
            <a:ext cx="3096344" cy="2677656"/>
          </a:xfrm>
          <a:prstGeom prst="rect">
            <a:avLst/>
          </a:prstGeom>
        </p:spPr>
        <p:txBody>
          <a:bodyPr wrap="square">
            <a:spAutoFit/>
          </a:bodyPr>
          <a:lstStyle/>
          <a:p>
            <a:pPr marL="285750" indent="-285750">
              <a:buFont typeface="Arial" pitchFamily="34" charset="0"/>
              <a:buChar char="•"/>
            </a:pPr>
            <a:r>
              <a:rPr lang="en-US" sz="2400" dirty="0"/>
              <a:t>1940 film </a:t>
            </a:r>
          </a:p>
          <a:p>
            <a:pPr marL="285750" indent="-285750">
              <a:buFont typeface="Arial" pitchFamily="34" charset="0"/>
              <a:buChar char="•"/>
            </a:pPr>
            <a:r>
              <a:rPr lang="en-US" sz="2400" dirty="0"/>
              <a:t>directed by a Chinese Indonesian, </a:t>
            </a:r>
            <a:r>
              <a:rPr lang="en-US" sz="2400" dirty="0" err="1"/>
              <a:t>Njoo</a:t>
            </a:r>
            <a:r>
              <a:rPr lang="en-US" sz="2400" dirty="0"/>
              <a:t> Cheong </a:t>
            </a:r>
            <a:r>
              <a:rPr lang="en-US" sz="2400" dirty="0" err="1"/>
              <a:t>Seng</a:t>
            </a:r>
            <a:endParaRPr lang="en-US" sz="2400" dirty="0"/>
          </a:p>
          <a:p>
            <a:pPr marL="285750" indent="-285750">
              <a:buFont typeface="Arial" pitchFamily="34" charset="0"/>
              <a:buChar char="•"/>
            </a:pPr>
            <a:r>
              <a:rPr lang="en-US" sz="2400" dirty="0"/>
              <a:t>a romance about a central Javanese aristocrat</a:t>
            </a:r>
          </a:p>
        </p:txBody>
      </p:sp>
    </p:spTree>
    <p:extLst>
      <p:ext uri="{BB962C8B-B14F-4D97-AF65-F5344CB8AC3E}">
        <p14:creationId xmlns:p14="http://schemas.microsoft.com/office/powerpoint/2010/main" val="326799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Kris </a:t>
            </a:r>
            <a:r>
              <a:rPr lang="en-US" dirty="0" err="1"/>
              <a:t>Mataram</a:t>
            </a:r>
            <a:endParaRPr lang="en-US" dirty="0"/>
          </a:p>
        </p:txBody>
      </p:sp>
      <p:sp>
        <p:nvSpPr>
          <p:cNvPr id="3" name="Content Placeholder 2"/>
          <p:cNvSpPr>
            <a:spLocks noGrp="1"/>
          </p:cNvSpPr>
          <p:nvPr>
            <p:ph idx="1"/>
          </p:nvPr>
        </p:nvSpPr>
        <p:spPr/>
        <p:txBody>
          <a:bodyPr/>
          <a:lstStyle/>
          <a:p>
            <a:endParaRPr lang="en-US"/>
          </a:p>
        </p:txBody>
      </p:sp>
      <p:pic>
        <p:nvPicPr>
          <p:cNvPr id="4" name="Picture 3" descr="Image result for Kris Mataram"/>
          <p:cNvPicPr/>
          <p:nvPr/>
        </p:nvPicPr>
        <p:blipFill>
          <a:blip r:embed="rId2">
            <a:extLst>
              <a:ext uri="{28A0092B-C50C-407E-A947-70E740481C1C}">
                <a14:useLocalDpi xmlns:a14="http://schemas.microsoft.com/office/drawing/2010/main" val="0"/>
              </a:ext>
            </a:extLst>
          </a:blip>
          <a:srcRect/>
          <a:stretch>
            <a:fillRect/>
          </a:stretch>
        </p:blipFill>
        <p:spPr bwMode="auto">
          <a:xfrm>
            <a:off x="2784475" y="1556792"/>
            <a:ext cx="3575050" cy="4659630"/>
          </a:xfrm>
          <a:prstGeom prst="rect">
            <a:avLst/>
          </a:prstGeom>
          <a:noFill/>
          <a:ln>
            <a:noFill/>
          </a:ln>
        </p:spPr>
      </p:pic>
    </p:spTree>
    <p:extLst>
      <p:ext uri="{BB962C8B-B14F-4D97-AF65-F5344CB8AC3E}">
        <p14:creationId xmlns:p14="http://schemas.microsoft.com/office/powerpoint/2010/main" val="2783498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err="1"/>
              <a:t>Rentjong</a:t>
            </a:r>
            <a:r>
              <a:rPr lang="en-SG" b="1" dirty="0"/>
              <a:t> </a:t>
            </a:r>
            <a:r>
              <a:rPr lang="en-SG" b="1" dirty="0" err="1"/>
              <a:t>Atjeh</a:t>
            </a:r>
            <a:endParaRPr lang="en-US" dirty="0"/>
          </a:p>
        </p:txBody>
      </p:sp>
      <p:sp>
        <p:nvSpPr>
          <p:cNvPr id="3" name="Content Placeholder 2"/>
          <p:cNvSpPr>
            <a:spLocks noGrp="1"/>
          </p:cNvSpPr>
          <p:nvPr>
            <p:ph idx="1"/>
          </p:nvPr>
        </p:nvSpPr>
        <p:spPr>
          <a:xfrm>
            <a:off x="5148064" y="1600200"/>
            <a:ext cx="3538736" cy="4525963"/>
          </a:xfrm>
        </p:spPr>
        <p:txBody>
          <a:bodyPr>
            <a:normAutofit/>
          </a:bodyPr>
          <a:lstStyle/>
          <a:p>
            <a:r>
              <a:rPr lang="en-US" sz="2400" dirty="0"/>
              <a:t>Produced in 1939 </a:t>
            </a:r>
          </a:p>
          <a:p>
            <a:r>
              <a:rPr lang="en-US" sz="2400" dirty="0"/>
              <a:t>pirate action movie</a:t>
            </a:r>
          </a:p>
        </p:txBody>
      </p:sp>
      <p:pic>
        <p:nvPicPr>
          <p:cNvPr id="4" name="Picture 3" descr="Rentjong Atjeh poster.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94303"/>
            <a:ext cx="4013200" cy="5107305"/>
          </a:xfrm>
          <a:prstGeom prst="rect">
            <a:avLst/>
          </a:prstGeom>
          <a:noFill/>
          <a:ln>
            <a:noFill/>
          </a:ln>
        </p:spPr>
      </p:pic>
    </p:spTree>
    <p:extLst>
      <p:ext uri="{BB962C8B-B14F-4D97-AF65-F5344CB8AC3E}">
        <p14:creationId xmlns:p14="http://schemas.microsoft.com/office/powerpoint/2010/main" val="593520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US" sz="4000" dirty="0"/>
              <a:t>Group Work</a:t>
            </a:r>
            <a:br>
              <a:rPr lang="en-US" dirty="0"/>
            </a:br>
            <a:r>
              <a:rPr lang="en-US" sz="3600" dirty="0"/>
              <a:t>Some findings</a:t>
            </a:r>
          </a:p>
        </p:txBody>
      </p:sp>
      <p:sp>
        <p:nvSpPr>
          <p:cNvPr id="3" name="Content Placeholder 2"/>
          <p:cNvSpPr>
            <a:spLocks noGrp="1"/>
          </p:cNvSpPr>
          <p:nvPr>
            <p:ph idx="1"/>
          </p:nvPr>
        </p:nvSpPr>
        <p:spPr>
          <a:xfrm>
            <a:off x="395536" y="1628800"/>
            <a:ext cx="8568952" cy="5112568"/>
          </a:xfrm>
        </p:spPr>
        <p:txBody>
          <a:bodyPr>
            <a:normAutofit fontScale="62500" lnSpcReduction="20000"/>
          </a:bodyPr>
          <a:lstStyle/>
          <a:p>
            <a:pPr marL="0" lvl="2" indent="0">
              <a:buNone/>
            </a:pPr>
            <a:r>
              <a:rPr lang="en-US" sz="2600" dirty="0"/>
              <a:t>There are some recognizably </a:t>
            </a:r>
            <a:r>
              <a:rPr lang="en-US" sz="2600" b="1" dirty="0"/>
              <a:t>Indonesian features </a:t>
            </a:r>
            <a:r>
              <a:rPr lang="en-US" sz="2600" dirty="0"/>
              <a:t>in both posters:</a:t>
            </a:r>
          </a:p>
          <a:p>
            <a:pPr marL="342900" lvl="3" indent="-342900">
              <a:buFont typeface="Arial" pitchFamily="34" charset="0"/>
              <a:buChar char="•"/>
            </a:pPr>
            <a:r>
              <a:rPr lang="en-US" sz="2600" dirty="0"/>
              <a:t>Poster mentions that the film is “spoken and written in Malay” (</a:t>
            </a:r>
            <a:r>
              <a:rPr lang="en-US" sz="2600" i="1" dirty="0" err="1"/>
              <a:t>Bitjara</a:t>
            </a:r>
            <a:r>
              <a:rPr lang="en-US" sz="2600" i="1" dirty="0"/>
              <a:t> </a:t>
            </a:r>
            <a:r>
              <a:rPr lang="en-US" sz="2600" i="1" dirty="0" err="1"/>
              <a:t>Menjanji</a:t>
            </a:r>
            <a:r>
              <a:rPr lang="en-US" sz="2600" i="1" dirty="0"/>
              <a:t> </a:t>
            </a:r>
            <a:r>
              <a:rPr lang="en-US" sz="2600" i="1" dirty="0" err="1"/>
              <a:t>Melayu</a:t>
            </a:r>
            <a:r>
              <a:rPr lang="en-US" sz="2600" dirty="0"/>
              <a:t>)</a:t>
            </a:r>
          </a:p>
          <a:p>
            <a:pPr marL="342900" lvl="3" indent="-342900">
              <a:buFont typeface="Arial" pitchFamily="34" charset="0"/>
              <a:buChar char="•"/>
            </a:pPr>
            <a:r>
              <a:rPr lang="en-US" sz="2600" dirty="0"/>
              <a:t>Main actress, </a:t>
            </a:r>
            <a:r>
              <a:rPr lang="en-US" sz="2600" dirty="0" err="1"/>
              <a:t>Fifi</a:t>
            </a:r>
            <a:r>
              <a:rPr lang="en-US" sz="2600" dirty="0"/>
              <a:t> Young, is often wearing traditional Javanese dress known as </a:t>
            </a:r>
            <a:r>
              <a:rPr lang="en-US" sz="2600" i="1" dirty="0" err="1"/>
              <a:t>lurik</a:t>
            </a:r>
            <a:r>
              <a:rPr lang="en-US" sz="2600" i="1" dirty="0"/>
              <a:t> </a:t>
            </a:r>
            <a:r>
              <a:rPr lang="en-US" sz="2600" i="1" dirty="0" err="1"/>
              <a:t>kebaya</a:t>
            </a:r>
            <a:endParaRPr lang="en-US" sz="2600" dirty="0"/>
          </a:p>
          <a:p>
            <a:pPr marL="342900" lvl="3" indent="-342900">
              <a:buFont typeface="Arial" pitchFamily="34" charset="0"/>
              <a:buChar char="•"/>
            </a:pPr>
            <a:r>
              <a:rPr lang="en-US" sz="2600" dirty="0"/>
              <a:t>The men are wearing </a:t>
            </a:r>
            <a:r>
              <a:rPr lang="en-US" sz="2600" i="1" dirty="0" err="1"/>
              <a:t>songkok</a:t>
            </a:r>
            <a:r>
              <a:rPr lang="en-US" sz="2600" i="1" dirty="0"/>
              <a:t>/</a:t>
            </a:r>
            <a:r>
              <a:rPr lang="en-US" sz="2600" i="1" dirty="0" err="1"/>
              <a:t>kopiah</a:t>
            </a:r>
            <a:r>
              <a:rPr lang="en-US" sz="2600" i="1" dirty="0"/>
              <a:t> </a:t>
            </a:r>
            <a:r>
              <a:rPr lang="en-US" sz="2600" dirty="0"/>
              <a:t>Malay hats</a:t>
            </a:r>
          </a:p>
          <a:p>
            <a:pPr marL="342900" lvl="3" indent="-342900">
              <a:buFont typeface="Arial" pitchFamily="34" charset="0"/>
              <a:buChar char="•"/>
            </a:pPr>
            <a:r>
              <a:rPr lang="en-US" sz="2600" dirty="0"/>
              <a:t>The font style is Javanese</a:t>
            </a:r>
          </a:p>
          <a:p>
            <a:pPr marL="342900" lvl="3" indent="-342900">
              <a:buFont typeface="Arial" pitchFamily="34" charset="0"/>
              <a:buChar char="•"/>
            </a:pPr>
            <a:r>
              <a:rPr lang="en-US" sz="2600" dirty="0"/>
              <a:t>Poster mentions that the film included 9 popular </a:t>
            </a:r>
            <a:r>
              <a:rPr lang="en-US" sz="2600" i="1" dirty="0" err="1"/>
              <a:t>keroncong</a:t>
            </a:r>
            <a:r>
              <a:rPr lang="en-US" sz="2600" i="1" dirty="0"/>
              <a:t> </a:t>
            </a:r>
            <a:r>
              <a:rPr lang="en-US" sz="2600" dirty="0"/>
              <a:t>songs, a popular Indonesian style of music</a:t>
            </a:r>
          </a:p>
          <a:p>
            <a:pPr marL="342900" lvl="3" indent="-342900">
              <a:buFont typeface="Arial" pitchFamily="34" charset="0"/>
              <a:buChar char="•"/>
            </a:pPr>
            <a:r>
              <a:rPr lang="en-US" sz="2600" dirty="0"/>
              <a:t>Javanese </a:t>
            </a:r>
            <a:r>
              <a:rPr lang="en-US" sz="2600" i="1" dirty="0" err="1"/>
              <a:t>keris</a:t>
            </a:r>
            <a:r>
              <a:rPr lang="en-US" sz="2600" i="1" dirty="0"/>
              <a:t> </a:t>
            </a:r>
            <a:r>
              <a:rPr lang="en-US" sz="2600" dirty="0"/>
              <a:t>is itself associated as strong symbol of Javanese culture</a:t>
            </a:r>
          </a:p>
          <a:p>
            <a:pPr marL="342900" lvl="3" indent="-342900">
              <a:buFont typeface="Arial" pitchFamily="34" charset="0"/>
              <a:buChar char="•"/>
            </a:pPr>
            <a:r>
              <a:rPr lang="en-US" sz="2600" dirty="0"/>
              <a:t>In </a:t>
            </a:r>
            <a:r>
              <a:rPr lang="en-US" sz="2600" i="1" dirty="0" err="1"/>
              <a:t>Rentjong</a:t>
            </a:r>
            <a:r>
              <a:rPr lang="en-US" sz="2600" i="1" dirty="0"/>
              <a:t> </a:t>
            </a:r>
            <a:r>
              <a:rPr lang="en-US" sz="2600" i="1" dirty="0" err="1"/>
              <a:t>Atjeh</a:t>
            </a:r>
            <a:r>
              <a:rPr lang="en-US" sz="2600" dirty="0"/>
              <a:t>, there is also focus on local weaponry, the Acehnese </a:t>
            </a:r>
            <a:r>
              <a:rPr lang="en-US" sz="2600" i="1" dirty="0" err="1"/>
              <a:t>rentjong</a:t>
            </a:r>
            <a:endParaRPr lang="en-US" sz="2600" dirty="0"/>
          </a:p>
          <a:p>
            <a:pPr marL="342900" lvl="3" indent="-342900">
              <a:buFont typeface="Arial" pitchFamily="34" charset="0"/>
              <a:buChar char="•"/>
            </a:pPr>
            <a:r>
              <a:rPr lang="en-US" sz="2600" dirty="0"/>
              <a:t>Wearing of traditional garments such as </a:t>
            </a:r>
            <a:r>
              <a:rPr lang="en-US" sz="2600" i="1" dirty="0"/>
              <a:t>batik</a:t>
            </a:r>
            <a:endParaRPr lang="en-US" sz="2600" dirty="0"/>
          </a:p>
          <a:p>
            <a:pPr marL="46038" lvl="2" indent="-46038"/>
            <a:endParaRPr lang="en-US" sz="2600" dirty="0"/>
          </a:p>
          <a:p>
            <a:pPr marL="0" lvl="2" indent="0">
              <a:buNone/>
            </a:pPr>
            <a:r>
              <a:rPr lang="en-US" sz="2600" dirty="0"/>
              <a:t>However, there are also some </a:t>
            </a:r>
            <a:r>
              <a:rPr lang="en-US" sz="2600" b="1" dirty="0"/>
              <a:t>Hollywood and Western features</a:t>
            </a:r>
            <a:r>
              <a:rPr lang="en-US" sz="2600" dirty="0"/>
              <a:t>:</a:t>
            </a:r>
          </a:p>
          <a:p>
            <a:pPr marL="342900" lvl="3" indent="-342900">
              <a:buFont typeface="Arial" pitchFamily="34" charset="0"/>
              <a:buChar char="•"/>
            </a:pPr>
            <a:r>
              <a:rPr lang="en-US" sz="2600" i="1" dirty="0"/>
              <a:t>Kris </a:t>
            </a:r>
            <a:r>
              <a:rPr lang="en-US" sz="2600" i="1" dirty="0" err="1"/>
              <a:t>Mataram</a:t>
            </a:r>
            <a:r>
              <a:rPr lang="en-US" sz="2600" i="1" dirty="0"/>
              <a:t> </a:t>
            </a:r>
            <a:r>
              <a:rPr lang="en-US" sz="2600" dirty="0"/>
              <a:t>film has a mix of Dutch and Malay language</a:t>
            </a:r>
          </a:p>
          <a:p>
            <a:pPr marL="342900" lvl="3" indent="-342900">
              <a:buFont typeface="Arial" pitchFamily="34" charset="0"/>
              <a:buChar char="•"/>
            </a:pPr>
            <a:r>
              <a:rPr lang="en-US" sz="2600" i="1" dirty="0"/>
              <a:t>Kris </a:t>
            </a:r>
            <a:r>
              <a:rPr lang="en-US" sz="2600" i="1" dirty="0" err="1"/>
              <a:t>Mataram</a:t>
            </a:r>
            <a:r>
              <a:rPr lang="en-US" sz="2600" i="1" dirty="0"/>
              <a:t> </a:t>
            </a:r>
            <a:r>
              <a:rPr lang="en-US" sz="2600" dirty="0"/>
              <a:t>also shows Western romantic poses</a:t>
            </a:r>
          </a:p>
          <a:p>
            <a:pPr marL="342900" lvl="3" indent="-342900">
              <a:buFont typeface="Arial" pitchFamily="34" charset="0"/>
              <a:buChar char="•"/>
            </a:pPr>
            <a:r>
              <a:rPr lang="en-US" sz="2600" dirty="0"/>
              <a:t>At the same time, </a:t>
            </a:r>
            <a:r>
              <a:rPr lang="en-US" sz="2600" i="1" dirty="0" err="1"/>
              <a:t>Rentjong</a:t>
            </a:r>
            <a:r>
              <a:rPr lang="en-US" sz="2600" i="1" dirty="0"/>
              <a:t> </a:t>
            </a:r>
            <a:r>
              <a:rPr lang="en-US" sz="2600" i="1" dirty="0" err="1"/>
              <a:t>Atjeh</a:t>
            </a:r>
            <a:r>
              <a:rPr lang="en-US" sz="2600" i="1" dirty="0"/>
              <a:t> </a:t>
            </a:r>
            <a:r>
              <a:rPr lang="en-US" sz="2600" dirty="0"/>
              <a:t>poster shows a landscape that could just as easily be Hawaii or South Pacific or some type of generic exotic locale - a typical feature of Western style films</a:t>
            </a:r>
          </a:p>
          <a:p>
            <a:pPr marL="342900" lvl="3" indent="-342900">
              <a:buFont typeface="Arial" pitchFamily="34" charset="0"/>
              <a:buChar char="•"/>
            </a:pPr>
            <a:r>
              <a:rPr lang="en-US" sz="2600" dirty="0"/>
              <a:t>The primitive nature of locals in </a:t>
            </a:r>
            <a:r>
              <a:rPr lang="en-US" sz="2600" i="1" dirty="0" err="1"/>
              <a:t>Rentjong</a:t>
            </a:r>
            <a:r>
              <a:rPr lang="en-US" sz="2600" i="1" dirty="0"/>
              <a:t> </a:t>
            </a:r>
            <a:r>
              <a:rPr lang="en-US" sz="2600" i="1" dirty="0" err="1"/>
              <a:t>Atjeh</a:t>
            </a:r>
            <a:r>
              <a:rPr lang="en-US" sz="2600" i="1" dirty="0"/>
              <a:t> </a:t>
            </a:r>
            <a:r>
              <a:rPr lang="en-US" sz="2600" dirty="0"/>
              <a:t>is a typical feature of Western films about non-Western peoples</a:t>
            </a:r>
          </a:p>
          <a:p>
            <a:pPr marL="0" lvl="2" indent="0">
              <a:buNone/>
            </a:pPr>
            <a:endParaRPr lang="en-US" sz="2600" dirty="0"/>
          </a:p>
          <a:p>
            <a:pPr marL="0" lvl="2" indent="0">
              <a:buNone/>
            </a:pPr>
            <a:r>
              <a:rPr lang="en-US" sz="2600" dirty="0"/>
              <a:t>Even if posters borrow a lot of negative imagery of non-Western peoples shown in Western films, it is also beginning to forge distinctive national cultures.</a:t>
            </a:r>
          </a:p>
          <a:p>
            <a:pPr marL="0" indent="0"/>
            <a:endParaRPr lang="en-US" dirty="0"/>
          </a:p>
        </p:txBody>
      </p:sp>
    </p:spTree>
    <p:extLst>
      <p:ext uri="{BB962C8B-B14F-4D97-AF65-F5344CB8AC3E}">
        <p14:creationId xmlns:p14="http://schemas.microsoft.com/office/powerpoint/2010/main" val="334587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Questions</a:t>
            </a:r>
          </a:p>
        </p:txBody>
      </p:sp>
      <p:sp>
        <p:nvSpPr>
          <p:cNvPr id="3" name="Content Placeholder 2"/>
          <p:cNvSpPr>
            <a:spLocks noGrp="1"/>
          </p:cNvSpPr>
          <p:nvPr>
            <p:ph idx="1"/>
          </p:nvPr>
        </p:nvSpPr>
        <p:spPr/>
        <p:txBody>
          <a:bodyPr/>
          <a:lstStyle/>
          <a:p>
            <a:pPr marL="0" indent="0" algn="ctr">
              <a:buNone/>
            </a:pPr>
            <a:r>
              <a:rPr lang="en-US" dirty="0"/>
              <a:t>How do films and movies portray the history of empires?</a:t>
            </a:r>
          </a:p>
          <a:p>
            <a:pPr marL="0" indent="0">
              <a:buNone/>
            </a:pPr>
            <a:endParaRPr lang="en-US" dirty="0"/>
          </a:p>
          <a:p>
            <a:pPr marL="0" indent="0" algn="ctr">
              <a:buNone/>
            </a:pPr>
            <a:r>
              <a:rPr lang="en-US" dirty="0"/>
              <a:t>How do local film industries in Southeast Asia contribute towards the creation of new national cultures and independence movements? </a:t>
            </a:r>
          </a:p>
          <a:p>
            <a:endParaRPr lang="en-US" dirty="0"/>
          </a:p>
        </p:txBody>
      </p:sp>
    </p:spTree>
    <p:extLst>
      <p:ext uri="{BB962C8B-B14F-4D97-AF65-F5344CB8AC3E}">
        <p14:creationId xmlns:p14="http://schemas.microsoft.com/office/powerpoint/2010/main" val="1492479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62456" cy="1143000"/>
          </a:xfrm>
        </p:spPr>
        <p:txBody>
          <a:bodyPr>
            <a:normAutofit fontScale="90000"/>
          </a:bodyPr>
          <a:lstStyle/>
          <a:p>
            <a:r>
              <a:rPr lang="en-US" dirty="0"/>
              <a:t>Group activity</a:t>
            </a:r>
            <a:br>
              <a:rPr lang="en-US" dirty="0"/>
            </a:br>
            <a:r>
              <a:rPr lang="en-US" dirty="0"/>
              <a:t>Analysis of a nationalist film</a:t>
            </a:r>
          </a:p>
        </p:txBody>
      </p:sp>
      <p:sp>
        <p:nvSpPr>
          <p:cNvPr id="3" name="Content Placeholder 2"/>
          <p:cNvSpPr>
            <a:spLocks noGrp="1"/>
          </p:cNvSpPr>
          <p:nvPr>
            <p:ph idx="1"/>
          </p:nvPr>
        </p:nvSpPr>
        <p:spPr>
          <a:xfrm>
            <a:off x="611560" y="1882875"/>
            <a:ext cx="8219256" cy="4525963"/>
          </a:xfrm>
        </p:spPr>
        <p:txBody>
          <a:bodyPr>
            <a:normAutofit fontScale="55000" lnSpcReduction="20000"/>
          </a:bodyPr>
          <a:lstStyle/>
          <a:p>
            <a:pPr marL="46038" lvl="1" indent="-46038">
              <a:buNone/>
            </a:pPr>
            <a:r>
              <a:rPr lang="en-SG" sz="5100" i="1" dirty="0"/>
              <a:t>Indonesian Calling</a:t>
            </a:r>
            <a:r>
              <a:rPr lang="en-SG" sz="5100" dirty="0"/>
              <a:t> by </a:t>
            </a:r>
            <a:r>
              <a:rPr lang="en-SG" sz="5100" dirty="0" err="1"/>
              <a:t>Joris</a:t>
            </a:r>
            <a:r>
              <a:rPr lang="en-SG" sz="5100" dirty="0"/>
              <a:t> </a:t>
            </a:r>
            <a:r>
              <a:rPr lang="en-SG" sz="5100" dirty="0" err="1"/>
              <a:t>Ivens</a:t>
            </a:r>
            <a:r>
              <a:rPr lang="en-SG" sz="5100" dirty="0"/>
              <a:t> </a:t>
            </a:r>
          </a:p>
          <a:p>
            <a:pPr marL="342900" lvl="1" indent="-342900">
              <a:buFont typeface="Arial" pitchFamily="34" charset="0"/>
              <a:buChar char="•"/>
            </a:pPr>
            <a:endParaRPr lang="en-SG" sz="3500" dirty="0"/>
          </a:p>
          <a:p>
            <a:pPr marL="342900" lvl="1" indent="-342900">
              <a:buFont typeface="Arial" pitchFamily="34" charset="0"/>
              <a:buChar char="•"/>
            </a:pPr>
            <a:r>
              <a:rPr lang="en-SG" sz="3500" dirty="0"/>
              <a:t>Produced in 1945-1946 by a Dutch documentary film maker, Joris </a:t>
            </a:r>
            <a:r>
              <a:rPr lang="en-SG" sz="3500" dirty="0" err="1"/>
              <a:t>Ivens</a:t>
            </a:r>
            <a:r>
              <a:rPr lang="en-SG" sz="3500" dirty="0"/>
              <a:t>, in Australia</a:t>
            </a:r>
          </a:p>
          <a:p>
            <a:pPr marL="342900" lvl="1" indent="-342900">
              <a:buFont typeface="Arial" pitchFamily="34" charset="0"/>
              <a:buChar char="•"/>
            </a:pPr>
            <a:r>
              <a:rPr lang="en-SG" sz="3500" dirty="0" err="1"/>
              <a:t>Joris</a:t>
            </a:r>
            <a:r>
              <a:rPr lang="en-SG" sz="3500" dirty="0"/>
              <a:t> </a:t>
            </a:r>
            <a:r>
              <a:rPr lang="en-SG" sz="3500" dirty="0" err="1"/>
              <a:t>Ivens</a:t>
            </a:r>
            <a:r>
              <a:rPr lang="en-SG" sz="3500" dirty="0"/>
              <a:t>, director of </a:t>
            </a:r>
            <a:r>
              <a:rPr lang="en-SG" sz="3500" i="1" dirty="0"/>
              <a:t>Indonesia Calling</a:t>
            </a:r>
            <a:r>
              <a:rPr lang="en-SG" sz="3500" dirty="0"/>
              <a:t>, was a Dutchman who was Netherlands East Indies film commissioner</a:t>
            </a:r>
          </a:p>
          <a:p>
            <a:pPr marL="342900" lvl="1" indent="-342900">
              <a:buFont typeface="Arial" pitchFamily="34" charset="0"/>
              <a:buChar char="•"/>
            </a:pPr>
            <a:r>
              <a:rPr lang="en-SG" sz="3500" dirty="0"/>
              <a:t>Yet made startling defence of Indonesian independence, will show how colonial cinema influenced national film cultures</a:t>
            </a:r>
          </a:p>
          <a:p>
            <a:pPr lvl="0"/>
            <a:r>
              <a:rPr lang="en-SG" sz="3500" dirty="0"/>
              <a:t>Movie is filmed in Sydney, Australia.</a:t>
            </a:r>
            <a:endParaRPr lang="en-DE" sz="3500" dirty="0"/>
          </a:p>
          <a:p>
            <a:pPr lvl="0"/>
            <a:r>
              <a:rPr lang="en-US" sz="3500" dirty="0"/>
              <a:t>Documents how trade union seamen and waterside workers refused to service Dutch ships (known as the "Black Armada") containing arms and ammunition to be sent to suppress Indonesia’s independence movement. </a:t>
            </a:r>
            <a:endParaRPr lang="en-DE" sz="3500" dirty="0"/>
          </a:p>
          <a:p>
            <a:pPr lvl="0"/>
            <a:r>
              <a:rPr lang="en-US" sz="3500" dirty="0"/>
              <a:t>Gradually became a symbol of the </a:t>
            </a:r>
            <a:r>
              <a:rPr lang="en-SG" sz="3500" dirty="0"/>
              <a:t>defence of Indonesian independence </a:t>
            </a:r>
            <a:r>
              <a:rPr lang="en-US" sz="3500" dirty="0"/>
              <a:t>even for those who had not seen the film.</a:t>
            </a:r>
            <a:endParaRPr lang="en-DE" sz="35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142" t="23382" r="25278" b="20588"/>
          <a:stretch/>
        </p:blipFill>
        <p:spPr bwMode="auto">
          <a:xfrm>
            <a:off x="6619656" y="116633"/>
            <a:ext cx="238526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483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62456" cy="1143000"/>
          </a:xfrm>
        </p:spPr>
        <p:txBody>
          <a:bodyPr>
            <a:normAutofit fontScale="90000"/>
          </a:bodyPr>
          <a:lstStyle/>
          <a:p>
            <a:r>
              <a:rPr lang="en-US" dirty="0"/>
              <a:t>Group activity</a:t>
            </a:r>
            <a:br>
              <a:rPr lang="en-US" dirty="0"/>
            </a:br>
            <a:r>
              <a:rPr lang="en-US" dirty="0"/>
              <a:t>Analysis of a nationalist film</a:t>
            </a:r>
          </a:p>
        </p:txBody>
      </p:sp>
      <p:sp>
        <p:nvSpPr>
          <p:cNvPr id="3" name="Content Placeholder 2"/>
          <p:cNvSpPr>
            <a:spLocks noGrp="1"/>
          </p:cNvSpPr>
          <p:nvPr>
            <p:ph idx="1"/>
          </p:nvPr>
        </p:nvSpPr>
        <p:spPr>
          <a:xfrm>
            <a:off x="611560" y="2276872"/>
            <a:ext cx="8219256" cy="4131966"/>
          </a:xfrm>
        </p:spPr>
        <p:txBody>
          <a:bodyPr>
            <a:normAutofit/>
          </a:bodyPr>
          <a:lstStyle/>
          <a:p>
            <a:pPr marL="457200" lvl="1" indent="-457200">
              <a:buFont typeface="Arial" pitchFamily="34" charset="0"/>
              <a:buChar char="•"/>
            </a:pPr>
            <a:r>
              <a:rPr lang="en-US" dirty="0"/>
              <a:t>Groups of 4-5 students</a:t>
            </a:r>
          </a:p>
          <a:p>
            <a:pPr marL="457200" lvl="1" indent="-457200">
              <a:buFont typeface="Arial" pitchFamily="34" charset="0"/>
              <a:buChar char="•"/>
            </a:pPr>
            <a:endParaRPr lang="en-US" dirty="0"/>
          </a:p>
          <a:p>
            <a:pPr marL="457200" lvl="1" indent="-457200">
              <a:buFont typeface="Arial" pitchFamily="34" charset="0"/>
              <a:buChar char="•"/>
            </a:pPr>
            <a:r>
              <a:rPr lang="en-US" dirty="0"/>
              <a:t>Watch the video clip with extracts from the movie</a:t>
            </a:r>
          </a:p>
          <a:p>
            <a:pPr marL="457200" lvl="1" indent="-457200">
              <a:buFont typeface="Arial" pitchFamily="34" charset="0"/>
              <a:buChar char="•"/>
            </a:pPr>
            <a:endParaRPr lang="en-US" dirty="0"/>
          </a:p>
          <a:p>
            <a:pPr marL="457200" lvl="1" indent="-457200">
              <a:buFont typeface="Arial" pitchFamily="34" charset="0"/>
              <a:buChar char="•"/>
            </a:pPr>
            <a:r>
              <a:rPr lang="en-US" dirty="0"/>
              <a:t>In your group, fill in the handout</a:t>
            </a:r>
          </a:p>
          <a:p>
            <a:pPr marL="342900" lvl="1" indent="-342900">
              <a:buFont typeface="Arial" pitchFamily="34" charset="0"/>
              <a:buChar char="•"/>
            </a:pPr>
            <a:endParaRPr lang="en-US" sz="2100" dirty="0"/>
          </a:p>
          <a:p>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142" t="23382" r="25278" b="20588"/>
          <a:stretch/>
        </p:blipFill>
        <p:spPr bwMode="auto">
          <a:xfrm>
            <a:off x="6619656" y="116633"/>
            <a:ext cx="238526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019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1C02-7FD6-4E3B-BA80-858D3FB3F607}"/>
              </a:ext>
            </a:extLst>
          </p:cNvPr>
          <p:cNvSpPr>
            <a:spLocks noGrp="1"/>
          </p:cNvSpPr>
          <p:nvPr>
            <p:ph type="title"/>
          </p:nvPr>
        </p:nvSpPr>
        <p:spPr/>
        <p:txBody>
          <a:bodyPr/>
          <a:lstStyle/>
          <a:p>
            <a:r>
              <a:rPr lang="en-US" dirty="0"/>
              <a:t>Conclusion</a:t>
            </a:r>
            <a:endParaRPr lang="en-DE" dirty="0"/>
          </a:p>
        </p:txBody>
      </p:sp>
      <p:sp>
        <p:nvSpPr>
          <p:cNvPr id="3" name="Content Placeholder 2">
            <a:extLst>
              <a:ext uri="{FF2B5EF4-FFF2-40B4-BE49-F238E27FC236}">
                <a16:creationId xmlns:a16="http://schemas.microsoft.com/office/drawing/2014/main" id="{6CD38C3D-6631-49FC-8885-E32C6B9AAF94}"/>
              </a:ext>
            </a:extLst>
          </p:cNvPr>
          <p:cNvSpPr>
            <a:spLocks noGrp="1"/>
          </p:cNvSpPr>
          <p:nvPr>
            <p:ph idx="1"/>
          </p:nvPr>
        </p:nvSpPr>
        <p:spPr/>
        <p:txBody>
          <a:bodyPr>
            <a:normAutofit/>
          </a:bodyPr>
          <a:lstStyle/>
          <a:p>
            <a:pPr lvl="0"/>
            <a:r>
              <a:rPr lang="en-GB" sz="2600" dirty="0"/>
              <a:t>Movies have been used for entertainment, economic as well as political purposes. </a:t>
            </a:r>
            <a:endParaRPr lang="en-DE" sz="2600" dirty="0"/>
          </a:p>
          <a:p>
            <a:pPr lvl="0"/>
            <a:r>
              <a:rPr lang="en-US" sz="2600" dirty="0"/>
              <a:t>During the colonial period, movies were used by colonial power as well as by nationalist movement to carry on their respective messages.  </a:t>
            </a:r>
            <a:endParaRPr lang="en-DE" sz="2600" dirty="0"/>
          </a:p>
          <a:p>
            <a:pPr lvl="0"/>
            <a:r>
              <a:rPr lang="en-US" sz="2600" dirty="0"/>
              <a:t>Independently from their makers and objectives, movies often blended global and local features.</a:t>
            </a:r>
            <a:endParaRPr lang="en-DE" sz="2600" dirty="0"/>
          </a:p>
          <a:p>
            <a:pPr lvl="0"/>
            <a:r>
              <a:rPr lang="en-US" sz="2600" dirty="0"/>
              <a:t>Nowadays, contemporary films still borrow heavily from their precursors</a:t>
            </a:r>
            <a:r>
              <a:rPr lang="en-US" dirty="0"/>
              <a:t>.</a:t>
            </a:r>
            <a:endParaRPr lang="en-DE" dirty="0"/>
          </a:p>
          <a:p>
            <a:endParaRPr lang="en-DE" dirty="0"/>
          </a:p>
        </p:txBody>
      </p:sp>
    </p:spTree>
    <p:extLst>
      <p:ext uri="{BB962C8B-B14F-4D97-AF65-F5344CB8AC3E}">
        <p14:creationId xmlns:p14="http://schemas.microsoft.com/office/powerpoint/2010/main" val="207006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CCE5-7B62-439C-9F09-B04D9491D6C0}"/>
              </a:ext>
            </a:extLst>
          </p:cNvPr>
          <p:cNvSpPr>
            <a:spLocks noGrp="1"/>
          </p:cNvSpPr>
          <p:nvPr>
            <p:ph type="title"/>
          </p:nvPr>
        </p:nvSpPr>
        <p:spPr/>
        <p:txBody>
          <a:bodyPr/>
          <a:lstStyle/>
          <a:p>
            <a:r>
              <a:rPr lang="en-US" dirty="0"/>
              <a:t>Movie trailer of </a:t>
            </a:r>
            <a:r>
              <a:rPr lang="en-US" dirty="0" err="1"/>
              <a:t>Indochine</a:t>
            </a:r>
            <a:endParaRPr lang="en-DE" dirty="0"/>
          </a:p>
        </p:txBody>
      </p:sp>
      <p:sp>
        <p:nvSpPr>
          <p:cNvPr id="3" name="Content Placeholder 2">
            <a:extLst>
              <a:ext uri="{FF2B5EF4-FFF2-40B4-BE49-F238E27FC236}">
                <a16:creationId xmlns:a16="http://schemas.microsoft.com/office/drawing/2014/main" id="{440AC54F-4704-43E8-B90B-9C7990B10332}"/>
              </a:ext>
            </a:extLst>
          </p:cNvPr>
          <p:cNvSpPr>
            <a:spLocks noGrp="1"/>
          </p:cNvSpPr>
          <p:nvPr>
            <p:ph idx="1"/>
          </p:nvPr>
        </p:nvSpPr>
        <p:spPr>
          <a:xfrm>
            <a:off x="1189835" y="1600200"/>
            <a:ext cx="6764330" cy="4525963"/>
          </a:xfrm>
        </p:spPr>
        <p:txBody>
          <a:bodyPr>
            <a:normAutofit/>
          </a:bodyPr>
          <a:lstStyle/>
          <a:p>
            <a:pPr marL="0" indent="0" algn="ctr">
              <a:buNone/>
            </a:pPr>
            <a:endParaRPr lang="fr-FR" dirty="0">
              <a:hlinkClick r:id="rId2"/>
            </a:endParaRPr>
          </a:p>
          <a:p>
            <a:pPr marL="0" indent="0" algn="ctr">
              <a:buNone/>
            </a:pPr>
            <a:endParaRPr lang="fr-FR" dirty="0">
              <a:hlinkClick r:id="rId2"/>
            </a:endParaRPr>
          </a:p>
          <a:p>
            <a:pPr marL="0" indent="0" algn="ctr">
              <a:buNone/>
            </a:pPr>
            <a:endParaRPr lang="fr-FR" dirty="0">
              <a:hlinkClick r:id="rId2"/>
            </a:endParaRPr>
          </a:p>
          <a:p>
            <a:pPr marL="0" indent="0" algn="ctr">
              <a:buNone/>
            </a:pPr>
            <a:endParaRPr lang="fr-FR" dirty="0">
              <a:hlinkClick r:id="rId2"/>
            </a:endParaRPr>
          </a:p>
          <a:p>
            <a:pPr marL="0" indent="0" algn="ctr">
              <a:buNone/>
            </a:pPr>
            <a:endParaRPr lang="fr-FR" dirty="0">
              <a:hlinkClick r:id="rId2"/>
            </a:endParaRPr>
          </a:p>
          <a:p>
            <a:pPr marL="0" indent="0" algn="ctr">
              <a:buNone/>
            </a:pPr>
            <a:endParaRPr lang="fr-FR" dirty="0">
              <a:hlinkClick r:id="rId2"/>
            </a:endParaRPr>
          </a:p>
          <a:p>
            <a:pPr marL="0" indent="0" algn="ctr">
              <a:buNone/>
            </a:pPr>
            <a:endParaRPr lang="fr-FR" dirty="0">
              <a:hlinkClick r:id="rId2"/>
            </a:endParaRPr>
          </a:p>
          <a:p>
            <a:pPr marL="0" indent="0" algn="ctr">
              <a:buNone/>
            </a:pPr>
            <a:r>
              <a:rPr lang="fr-FR" sz="1900" dirty="0">
                <a:hlinkClick r:id="rId2"/>
              </a:rPr>
              <a:t>https://www.youtube.com/watch?v=FxMoREEix6Q</a:t>
            </a:r>
            <a:endParaRPr lang="en-DE" sz="1900" dirty="0"/>
          </a:p>
        </p:txBody>
      </p:sp>
      <p:pic>
        <p:nvPicPr>
          <p:cNvPr id="4" name="Picture 3">
            <a:extLst>
              <a:ext uri="{FF2B5EF4-FFF2-40B4-BE49-F238E27FC236}">
                <a16:creationId xmlns:a16="http://schemas.microsoft.com/office/drawing/2014/main" id="{4C97A7B3-8B18-4027-9986-C722DD56F2EC}"/>
              </a:ext>
            </a:extLst>
          </p:cNvPr>
          <p:cNvPicPr>
            <a:picLocks noChangeAspect="1"/>
          </p:cNvPicPr>
          <p:nvPr/>
        </p:nvPicPr>
        <p:blipFill rotWithShape="1">
          <a:blip r:embed="rId3"/>
          <a:srcRect l="50787" t="2401"/>
          <a:stretch/>
        </p:blipFill>
        <p:spPr>
          <a:xfrm>
            <a:off x="1189835" y="1600200"/>
            <a:ext cx="6764330" cy="3773016"/>
          </a:xfrm>
          <a:prstGeom prst="rect">
            <a:avLst/>
          </a:prstGeom>
        </p:spPr>
      </p:pic>
    </p:spTree>
    <p:extLst>
      <p:ext uri="{BB962C8B-B14F-4D97-AF65-F5344CB8AC3E}">
        <p14:creationId xmlns:p14="http://schemas.microsoft.com/office/powerpoint/2010/main" val="372647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3911-E99D-477B-A7AA-2546D0DB9F11}"/>
              </a:ext>
            </a:extLst>
          </p:cNvPr>
          <p:cNvSpPr>
            <a:spLocks noGrp="1"/>
          </p:cNvSpPr>
          <p:nvPr>
            <p:ph type="title"/>
          </p:nvPr>
        </p:nvSpPr>
        <p:spPr/>
        <p:txBody>
          <a:bodyPr/>
          <a:lstStyle/>
          <a:p>
            <a:endParaRPr lang="en-DE"/>
          </a:p>
        </p:txBody>
      </p:sp>
      <p:sp>
        <p:nvSpPr>
          <p:cNvPr id="3" name="Content Placeholder 2">
            <a:extLst>
              <a:ext uri="{FF2B5EF4-FFF2-40B4-BE49-F238E27FC236}">
                <a16:creationId xmlns:a16="http://schemas.microsoft.com/office/drawing/2014/main" id="{3C50AAE7-7800-4B94-8C75-ACA203BC4F1D}"/>
              </a:ext>
            </a:extLst>
          </p:cNvPr>
          <p:cNvSpPr>
            <a:spLocks noGrp="1"/>
          </p:cNvSpPr>
          <p:nvPr>
            <p:ph idx="1"/>
          </p:nvPr>
        </p:nvSpPr>
        <p:spPr>
          <a:xfrm>
            <a:off x="3635896" y="1600200"/>
            <a:ext cx="5050904" cy="4525963"/>
          </a:xfrm>
        </p:spPr>
        <p:txBody>
          <a:bodyPr>
            <a:normAutofit/>
          </a:bodyPr>
          <a:lstStyle/>
          <a:p>
            <a:pPr lvl="0"/>
            <a:r>
              <a:rPr lang="en-GB" sz="2400" dirty="0"/>
              <a:t>What do you think of or feel when you watch this movie trailer?</a:t>
            </a:r>
            <a:endParaRPr lang="en-DE" sz="2400" dirty="0"/>
          </a:p>
          <a:p>
            <a:pPr lvl="0"/>
            <a:r>
              <a:rPr lang="en-US" sz="2400" dirty="0"/>
              <a:t>What type of relationships between Southeast Asians and Europeans do you see?</a:t>
            </a:r>
            <a:endParaRPr lang="en-DE" sz="2400" dirty="0"/>
          </a:p>
          <a:p>
            <a:pPr lvl="0"/>
            <a:r>
              <a:rPr lang="en-US" sz="2400" dirty="0"/>
              <a:t>What type of relationships do you see between men and women? </a:t>
            </a:r>
            <a:endParaRPr lang="en-DE" sz="2400" dirty="0"/>
          </a:p>
          <a:p>
            <a:pPr lvl="0"/>
            <a:r>
              <a:rPr lang="en-US" sz="2400" dirty="0"/>
              <a:t>Who or what characters seems to be in control?  </a:t>
            </a:r>
            <a:endParaRPr lang="en-DE" sz="2400" dirty="0"/>
          </a:p>
          <a:p>
            <a:pPr lvl="0"/>
            <a:r>
              <a:rPr lang="en-US" sz="2400" dirty="0"/>
              <a:t>Does there seem to be conflict? </a:t>
            </a:r>
            <a:endParaRPr lang="en-DE" sz="2400" dirty="0"/>
          </a:p>
          <a:p>
            <a:endParaRPr lang="en-DE" sz="2400" dirty="0"/>
          </a:p>
        </p:txBody>
      </p:sp>
      <p:pic>
        <p:nvPicPr>
          <p:cNvPr id="4" name="Picture 3">
            <a:extLst>
              <a:ext uri="{FF2B5EF4-FFF2-40B4-BE49-F238E27FC236}">
                <a16:creationId xmlns:a16="http://schemas.microsoft.com/office/drawing/2014/main" id="{CFC732BF-E6EB-4EE7-BCC3-3004EA31E491}"/>
              </a:ext>
            </a:extLst>
          </p:cNvPr>
          <p:cNvPicPr>
            <a:picLocks noChangeAspect="1"/>
          </p:cNvPicPr>
          <p:nvPr/>
        </p:nvPicPr>
        <p:blipFill rotWithShape="1">
          <a:blip r:embed="rId2"/>
          <a:srcRect l="50787" t="2401"/>
          <a:stretch/>
        </p:blipFill>
        <p:spPr>
          <a:xfrm>
            <a:off x="457200" y="1600200"/>
            <a:ext cx="3020511" cy="1684784"/>
          </a:xfrm>
          <a:prstGeom prst="rect">
            <a:avLst/>
          </a:prstGeom>
        </p:spPr>
      </p:pic>
    </p:spTree>
    <p:extLst>
      <p:ext uri="{BB962C8B-B14F-4D97-AF65-F5344CB8AC3E}">
        <p14:creationId xmlns:p14="http://schemas.microsoft.com/office/powerpoint/2010/main" val="293339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6F2C-710A-42E1-9BE7-C3770DE533A0}"/>
              </a:ext>
            </a:extLst>
          </p:cNvPr>
          <p:cNvSpPr>
            <a:spLocks noGrp="1"/>
          </p:cNvSpPr>
          <p:nvPr>
            <p:ph type="title"/>
          </p:nvPr>
        </p:nvSpPr>
        <p:spPr/>
        <p:txBody>
          <a:bodyPr/>
          <a:lstStyle/>
          <a:p>
            <a:endParaRPr lang="en-DE"/>
          </a:p>
        </p:txBody>
      </p:sp>
      <p:sp>
        <p:nvSpPr>
          <p:cNvPr id="3" name="Content Placeholder 2">
            <a:extLst>
              <a:ext uri="{FF2B5EF4-FFF2-40B4-BE49-F238E27FC236}">
                <a16:creationId xmlns:a16="http://schemas.microsoft.com/office/drawing/2014/main" id="{B9164EBA-E290-4F18-9407-6FBCB3985FB7}"/>
              </a:ext>
            </a:extLst>
          </p:cNvPr>
          <p:cNvSpPr>
            <a:spLocks noGrp="1"/>
          </p:cNvSpPr>
          <p:nvPr>
            <p:ph idx="1"/>
          </p:nvPr>
        </p:nvSpPr>
        <p:spPr/>
        <p:txBody>
          <a:bodyPr>
            <a:normAutofit/>
          </a:bodyPr>
          <a:lstStyle/>
          <a:p>
            <a:pPr marL="0" indent="0">
              <a:buNone/>
            </a:pPr>
            <a:r>
              <a:rPr lang="en-US" sz="2400" dirty="0"/>
              <a:t>This movie shows several dimensions of European colonialism in Southeast Asia: </a:t>
            </a:r>
          </a:p>
          <a:p>
            <a:r>
              <a:rPr lang="en-US" sz="2400" dirty="0"/>
              <a:t>political domination</a:t>
            </a:r>
          </a:p>
          <a:p>
            <a:r>
              <a:rPr lang="en-US" sz="2400" dirty="0"/>
              <a:t>complicated relationships between Europeans and Southeast Asians</a:t>
            </a:r>
          </a:p>
          <a:p>
            <a:r>
              <a:rPr lang="en-US" sz="2400" dirty="0"/>
              <a:t>violent conflict.</a:t>
            </a:r>
          </a:p>
          <a:p>
            <a:pPr marL="0" indent="0">
              <a:buNone/>
            </a:pPr>
            <a:endParaRPr lang="en-GB" sz="2400" dirty="0"/>
          </a:p>
          <a:p>
            <a:pPr marL="0" indent="0">
              <a:buNone/>
            </a:pPr>
            <a:r>
              <a:rPr lang="en-GB" sz="2400" dirty="0"/>
              <a:t>F</a:t>
            </a:r>
            <a:r>
              <a:rPr lang="en-US" sz="2400" dirty="0" err="1"/>
              <a:t>ilm</a:t>
            </a:r>
            <a:r>
              <a:rPr lang="en-US" sz="2400" dirty="0"/>
              <a:t> provides an interesting entry point into understanding the history of imperialism and empire in Southeast Asia.</a:t>
            </a:r>
            <a:endParaRPr lang="en-DE" sz="2400" dirty="0"/>
          </a:p>
          <a:p>
            <a:endParaRPr lang="en-DE" dirty="0"/>
          </a:p>
        </p:txBody>
      </p:sp>
    </p:spTree>
    <p:extLst>
      <p:ext uri="{BB962C8B-B14F-4D97-AF65-F5344CB8AC3E}">
        <p14:creationId xmlns:p14="http://schemas.microsoft.com/office/powerpoint/2010/main" val="18388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600" dirty="0"/>
              <a:t>Films: political and / or economic vehicles</a:t>
            </a:r>
          </a:p>
        </p:txBody>
      </p:sp>
      <p:sp>
        <p:nvSpPr>
          <p:cNvPr id="3" name="Content Placeholder 2"/>
          <p:cNvSpPr>
            <a:spLocks noGrp="1"/>
          </p:cNvSpPr>
          <p:nvPr>
            <p:ph idx="1"/>
          </p:nvPr>
        </p:nvSpPr>
        <p:spPr/>
        <p:txBody>
          <a:bodyPr>
            <a:normAutofit/>
          </a:bodyPr>
          <a:lstStyle/>
          <a:p>
            <a:pPr marL="0" indent="0">
              <a:buNone/>
            </a:pPr>
            <a:r>
              <a:rPr lang="en-US" sz="2600" dirty="0"/>
              <a:t>The emergence of colonial control coincided with the development of film as one of the dominant media of popular culture </a:t>
            </a:r>
          </a:p>
          <a:p>
            <a:pPr lvl="1">
              <a:buFont typeface="Arial" pitchFamily="34" charset="0"/>
              <a:buChar char="•"/>
            </a:pPr>
            <a:r>
              <a:rPr lang="en-US" sz="2400" dirty="0"/>
              <a:t>Imperial powers created film boards, celebrated their accomplishments, and chronicled the cultures of the people they controlled through film.  </a:t>
            </a:r>
          </a:p>
          <a:p>
            <a:pPr lvl="1">
              <a:buFont typeface="Arial" pitchFamily="34" charset="0"/>
              <a:buChar char="•"/>
            </a:pPr>
            <a:r>
              <a:rPr lang="en-US" sz="2400" dirty="0"/>
              <a:t>Local South-East Asians began forging national cultures </a:t>
            </a:r>
          </a:p>
          <a:p>
            <a:pPr lvl="1">
              <a:buFont typeface="Arial" pitchFamily="34" charset="0"/>
              <a:buChar char="•"/>
            </a:pPr>
            <a:r>
              <a:rPr lang="en-US" sz="2400" dirty="0"/>
              <a:t>Yet, many film promoters focused on film that could make large profits.    </a:t>
            </a:r>
          </a:p>
          <a:p>
            <a:pPr marL="0" indent="0">
              <a:buNone/>
            </a:pPr>
            <a:r>
              <a:rPr lang="en-US" sz="2400" dirty="0"/>
              <a:t>This lesson focuses on the first 2 categories</a:t>
            </a:r>
            <a:r>
              <a:rPr lang="en-US" dirty="0"/>
              <a:t>.</a:t>
            </a:r>
          </a:p>
        </p:txBody>
      </p:sp>
    </p:spTree>
    <p:extLst>
      <p:ext uri="{BB962C8B-B14F-4D97-AF65-F5344CB8AC3E}">
        <p14:creationId xmlns:p14="http://schemas.microsoft.com/office/powerpoint/2010/main" val="321264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brief history of the movie industry</a:t>
            </a:r>
          </a:p>
        </p:txBody>
      </p:sp>
      <p:sp>
        <p:nvSpPr>
          <p:cNvPr id="3" name="Content Placeholder 2"/>
          <p:cNvSpPr>
            <a:spLocks noGrp="1"/>
          </p:cNvSpPr>
          <p:nvPr>
            <p:ph idx="1"/>
          </p:nvPr>
        </p:nvSpPr>
        <p:spPr>
          <a:xfrm>
            <a:off x="307199" y="1916832"/>
            <a:ext cx="6491064" cy="4165923"/>
          </a:xfrm>
        </p:spPr>
        <p:txBody>
          <a:bodyPr>
            <a:normAutofit/>
          </a:bodyPr>
          <a:lstStyle/>
          <a:p>
            <a:pPr lvl="1">
              <a:buFont typeface="Arial" pitchFamily="34" charset="0"/>
              <a:buChar char="•"/>
            </a:pPr>
            <a:r>
              <a:rPr lang="en-GB" sz="2400" dirty="0"/>
              <a:t>1890: Motion picture cameras invented</a:t>
            </a:r>
            <a:endParaRPr lang="en-US" sz="2400" dirty="0">
              <a:effectLst/>
            </a:endParaRPr>
          </a:p>
          <a:p>
            <a:pPr lvl="1">
              <a:buFont typeface="Arial" pitchFamily="34" charset="0"/>
              <a:buChar char="•"/>
            </a:pPr>
            <a:r>
              <a:rPr lang="en-GB" sz="2400" dirty="0"/>
              <a:t>1897: First film studio built </a:t>
            </a:r>
          </a:p>
          <a:p>
            <a:pPr lvl="1">
              <a:buFont typeface="Arial" pitchFamily="34" charset="0"/>
              <a:buChar char="•"/>
            </a:pPr>
            <a:r>
              <a:rPr lang="en-GB" sz="2400" dirty="0"/>
              <a:t>1906: First permanent theatre showing only films</a:t>
            </a:r>
            <a:endParaRPr lang="en-US" sz="2400" dirty="0">
              <a:effectLst/>
            </a:endParaRPr>
          </a:p>
          <a:p>
            <a:pPr lvl="1">
              <a:buFont typeface="Arial" pitchFamily="34" charset="0"/>
              <a:buChar char="•"/>
            </a:pPr>
            <a:r>
              <a:rPr lang="en-GB" sz="2400" dirty="0"/>
              <a:t>1906: First feature length film using multi-reel film</a:t>
            </a:r>
            <a:endParaRPr lang="en-US" sz="2400" dirty="0">
              <a:effectLst/>
            </a:endParaRPr>
          </a:p>
          <a:p>
            <a:pPr lvl="1">
              <a:buFont typeface="Arial" pitchFamily="34" charset="0"/>
              <a:buChar char="•"/>
            </a:pPr>
            <a:r>
              <a:rPr lang="en-GB" sz="2400" dirty="0"/>
              <a:t>1923: First talking movie</a:t>
            </a:r>
            <a:endParaRPr lang="en-US" sz="2400" dirty="0">
              <a:effectLst/>
            </a:endParaRPr>
          </a:p>
        </p:txBody>
      </p:sp>
      <p:pic>
        <p:nvPicPr>
          <p:cNvPr id="2050" name="Picture 2" descr="https://upload.wikimedia.org/wikipedia/commons/thumb/0/0a/Institut_Lumi%C3%A8re_-_CINEMATOGRAPHE_Camera.jpg/220px-Institut_Lumi%C3%A8re_-_CINEMATOGRAPHE_Cam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916832"/>
            <a:ext cx="2095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75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lvl="0"/>
            <a:r>
              <a:rPr lang="en-GB" sz="3600" dirty="0"/>
              <a:t>The rise of film coincided with the period of most intensive colonization in Southeast Asia</a:t>
            </a:r>
            <a:br>
              <a:rPr lang="en-US" dirty="0">
                <a:effectLst/>
              </a:rPr>
            </a:br>
            <a:endParaRPr lang="en-US" dirty="0"/>
          </a:p>
        </p:txBody>
      </p:sp>
      <p:sp>
        <p:nvSpPr>
          <p:cNvPr id="6" name="Right Arrow 5"/>
          <p:cNvSpPr/>
          <p:nvPr/>
        </p:nvSpPr>
        <p:spPr>
          <a:xfrm>
            <a:off x="251520" y="1988840"/>
            <a:ext cx="871296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21750" y="2420888"/>
            <a:ext cx="648072" cy="369332"/>
          </a:xfrm>
          <a:prstGeom prst="rect">
            <a:avLst/>
          </a:prstGeom>
          <a:noFill/>
        </p:spPr>
        <p:txBody>
          <a:bodyPr wrap="square" rtlCol="0">
            <a:spAutoFit/>
          </a:bodyPr>
          <a:lstStyle/>
          <a:p>
            <a:r>
              <a:rPr lang="en-US" dirty="0"/>
              <a:t>1800</a:t>
            </a:r>
          </a:p>
        </p:txBody>
      </p:sp>
      <p:sp>
        <p:nvSpPr>
          <p:cNvPr id="8" name="TextBox 7"/>
          <p:cNvSpPr txBox="1"/>
          <p:nvPr/>
        </p:nvSpPr>
        <p:spPr>
          <a:xfrm>
            <a:off x="4103948" y="2420888"/>
            <a:ext cx="648072" cy="369332"/>
          </a:xfrm>
          <a:prstGeom prst="rect">
            <a:avLst/>
          </a:prstGeom>
          <a:noFill/>
        </p:spPr>
        <p:txBody>
          <a:bodyPr wrap="square" rtlCol="0">
            <a:spAutoFit/>
          </a:bodyPr>
          <a:lstStyle/>
          <a:p>
            <a:r>
              <a:rPr lang="en-US" dirty="0"/>
              <a:t>1850</a:t>
            </a:r>
          </a:p>
        </p:txBody>
      </p:sp>
      <p:sp>
        <p:nvSpPr>
          <p:cNvPr id="9" name="TextBox 8"/>
          <p:cNvSpPr txBox="1"/>
          <p:nvPr/>
        </p:nvSpPr>
        <p:spPr>
          <a:xfrm>
            <a:off x="539552" y="2420888"/>
            <a:ext cx="648072" cy="369332"/>
          </a:xfrm>
          <a:prstGeom prst="rect">
            <a:avLst/>
          </a:prstGeom>
          <a:noFill/>
        </p:spPr>
        <p:txBody>
          <a:bodyPr wrap="square" rtlCol="0">
            <a:spAutoFit/>
          </a:bodyPr>
          <a:lstStyle/>
          <a:p>
            <a:r>
              <a:rPr lang="en-US" dirty="0"/>
              <a:t>1750</a:t>
            </a:r>
          </a:p>
        </p:txBody>
      </p:sp>
      <p:sp>
        <p:nvSpPr>
          <p:cNvPr id="10" name="TextBox 9"/>
          <p:cNvSpPr txBox="1"/>
          <p:nvPr/>
        </p:nvSpPr>
        <p:spPr>
          <a:xfrm>
            <a:off x="5886146" y="2420888"/>
            <a:ext cx="648072" cy="369332"/>
          </a:xfrm>
          <a:prstGeom prst="rect">
            <a:avLst/>
          </a:prstGeom>
          <a:noFill/>
        </p:spPr>
        <p:txBody>
          <a:bodyPr wrap="square" rtlCol="0">
            <a:spAutoFit/>
          </a:bodyPr>
          <a:lstStyle/>
          <a:p>
            <a:r>
              <a:rPr lang="en-US" dirty="0"/>
              <a:t>1900</a:t>
            </a:r>
          </a:p>
        </p:txBody>
      </p:sp>
      <p:sp>
        <p:nvSpPr>
          <p:cNvPr id="11" name="TextBox 10"/>
          <p:cNvSpPr txBox="1"/>
          <p:nvPr/>
        </p:nvSpPr>
        <p:spPr>
          <a:xfrm>
            <a:off x="7668344" y="2420888"/>
            <a:ext cx="648072" cy="369332"/>
          </a:xfrm>
          <a:prstGeom prst="rect">
            <a:avLst/>
          </a:prstGeom>
          <a:noFill/>
        </p:spPr>
        <p:txBody>
          <a:bodyPr wrap="square" rtlCol="0">
            <a:spAutoFit/>
          </a:bodyPr>
          <a:lstStyle/>
          <a:p>
            <a:r>
              <a:rPr lang="en-US" dirty="0"/>
              <a:t>1950</a:t>
            </a:r>
          </a:p>
        </p:txBody>
      </p:sp>
      <p:sp>
        <p:nvSpPr>
          <p:cNvPr id="14" name="Down Arrow Callout 13"/>
          <p:cNvSpPr/>
          <p:nvPr/>
        </p:nvSpPr>
        <p:spPr>
          <a:xfrm>
            <a:off x="4752020" y="1340768"/>
            <a:ext cx="1800200" cy="864096"/>
          </a:xfrm>
          <a:prstGeom prst="downArrowCallout">
            <a:avLst/>
          </a:prstGeom>
        </p:spPr>
        <p:style>
          <a:lnRef idx="2">
            <a:schemeClr val="accent3"/>
          </a:lnRef>
          <a:fillRef idx="1">
            <a:schemeClr val="lt1"/>
          </a:fillRef>
          <a:effectRef idx="0">
            <a:schemeClr val="accent3"/>
          </a:effectRef>
          <a:fontRef idx="minor">
            <a:schemeClr val="dk1"/>
          </a:fontRef>
        </p:style>
        <p:txBody>
          <a:bodyPr rtlCol="0" anchor="ctr"/>
          <a:lstStyle/>
          <a:p>
            <a:pPr marL="0" lvl="1" algn="ctr"/>
            <a:r>
              <a:rPr lang="en-GB" sz="1600" dirty="0"/>
              <a:t>Motion picture cameras invented</a:t>
            </a:r>
            <a:endParaRPr lang="en-US" dirty="0"/>
          </a:p>
        </p:txBody>
      </p:sp>
      <p:sp>
        <p:nvSpPr>
          <p:cNvPr id="15" name="Down Arrow Callout 14"/>
          <p:cNvSpPr/>
          <p:nvPr/>
        </p:nvSpPr>
        <p:spPr>
          <a:xfrm>
            <a:off x="6629996" y="1340768"/>
            <a:ext cx="1800200" cy="864096"/>
          </a:xfrm>
          <a:prstGeom prst="downArrowCallout">
            <a:avLst/>
          </a:prstGeom>
        </p:spPr>
        <p:style>
          <a:lnRef idx="2">
            <a:schemeClr val="accent3"/>
          </a:lnRef>
          <a:fillRef idx="1">
            <a:schemeClr val="lt1"/>
          </a:fillRef>
          <a:effectRef idx="0">
            <a:schemeClr val="accent3"/>
          </a:effectRef>
          <a:fontRef idx="minor">
            <a:schemeClr val="dk1"/>
          </a:fontRef>
        </p:style>
        <p:txBody>
          <a:bodyPr rtlCol="0" anchor="ctr"/>
          <a:lstStyle/>
          <a:p>
            <a:pPr marL="0" lvl="1" algn="ctr"/>
            <a:r>
              <a:rPr lang="en-GB" sz="1600" dirty="0"/>
              <a:t>First talking movie</a:t>
            </a:r>
            <a:endParaRPr lang="en-US" dirty="0"/>
          </a:p>
        </p:txBody>
      </p:sp>
      <p:sp>
        <p:nvSpPr>
          <p:cNvPr id="16" name="Pentagon 15"/>
          <p:cNvSpPr/>
          <p:nvPr/>
        </p:nvSpPr>
        <p:spPr>
          <a:xfrm>
            <a:off x="3520278" y="2961436"/>
            <a:ext cx="4292082" cy="27874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Great Britain in Burma</a:t>
            </a:r>
          </a:p>
        </p:txBody>
      </p:sp>
      <p:sp>
        <p:nvSpPr>
          <p:cNvPr id="17" name="Pentagon 16"/>
          <p:cNvSpPr/>
          <p:nvPr/>
        </p:nvSpPr>
        <p:spPr>
          <a:xfrm>
            <a:off x="5652120" y="3379311"/>
            <a:ext cx="2151044" cy="27874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France in Cambodia</a:t>
            </a:r>
          </a:p>
        </p:txBody>
      </p:sp>
      <p:sp>
        <p:nvSpPr>
          <p:cNvPr id="18" name="Pentagon 17"/>
          <p:cNvSpPr/>
          <p:nvPr/>
        </p:nvSpPr>
        <p:spPr>
          <a:xfrm>
            <a:off x="2645786" y="3797186"/>
            <a:ext cx="5309778" cy="27874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Netherlands in Indonesia</a:t>
            </a:r>
          </a:p>
        </p:txBody>
      </p:sp>
      <p:sp>
        <p:nvSpPr>
          <p:cNvPr id="19" name="Pentagon 18"/>
          <p:cNvSpPr/>
          <p:nvPr/>
        </p:nvSpPr>
        <p:spPr>
          <a:xfrm>
            <a:off x="5771863" y="5886564"/>
            <a:ext cx="2151044" cy="27874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France in Viet Nam</a:t>
            </a:r>
          </a:p>
        </p:txBody>
      </p:sp>
      <p:sp>
        <p:nvSpPr>
          <p:cNvPr id="20" name="Pentagon 19"/>
          <p:cNvSpPr/>
          <p:nvPr/>
        </p:nvSpPr>
        <p:spPr>
          <a:xfrm>
            <a:off x="5666319" y="4215061"/>
            <a:ext cx="2151044" cy="27874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France in Laos</a:t>
            </a:r>
          </a:p>
        </p:txBody>
      </p:sp>
      <p:sp>
        <p:nvSpPr>
          <p:cNvPr id="21" name="Pentagon 20"/>
          <p:cNvSpPr/>
          <p:nvPr/>
        </p:nvSpPr>
        <p:spPr>
          <a:xfrm>
            <a:off x="4752020" y="4632936"/>
            <a:ext cx="3678176" cy="27874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Great Britain in Malaysia</a:t>
            </a:r>
          </a:p>
        </p:txBody>
      </p:sp>
      <p:sp>
        <p:nvSpPr>
          <p:cNvPr id="22" name="Pentagon 21"/>
          <p:cNvSpPr/>
          <p:nvPr/>
        </p:nvSpPr>
        <p:spPr>
          <a:xfrm>
            <a:off x="-157898" y="5050811"/>
            <a:ext cx="7975261" cy="27874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Spain and USA in the Philippines</a:t>
            </a:r>
          </a:p>
        </p:txBody>
      </p:sp>
      <p:sp>
        <p:nvSpPr>
          <p:cNvPr id="23" name="Pentagon 22"/>
          <p:cNvSpPr/>
          <p:nvPr/>
        </p:nvSpPr>
        <p:spPr>
          <a:xfrm>
            <a:off x="3520278" y="5468686"/>
            <a:ext cx="4909918" cy="27874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Great Britain in Singapore</a:t>
            </a:r>
          </a:p>
        </p:txBody>
      </p:sp>
    </p:spTree>
    <p:extLst>
      <p:ext uri="{BB962C8B-B14F-4D97-AF65-F5344CB8AC3E}">
        <p14:creationId xmlns:p14="http://schemas.microsoft.com/office/powerpoint/2010/main" val="557264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2209</Words>
  <Application>Microsoft Office PowerPoint</Application>
  <PresentationFormat>On-screen Show (4:3)</PresentationFormat>
  <Paragraphs>231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Unit 4: Envisioning Southeast Asia  Lesson 7: Southeast Asia, film, and empire</vt:lpstr>
      <vt:lpstr> A note to users of this presentation</vt:lpstr>
      <vt:lpstr>Key Questions</vt:lpstr>
      <vt:lpstr>Movie trailer of Indochine</vt:lpstr>
      <vt:lpstr>PowerPoint Presentation</vt:lpstr>
      <vt:lpstr>PowerPoint Presentation</vt:lpstr>
      <vt:lpstr>Films: political and / or economic vehicles</vt:lpstr>
      <vt:lpstr>A brief history of the movie industry</vt:lpstr>
      <vt:lpstr>The rise of film coincided with the period of most intensive colonization in Southeast Asia </vt:lpstr>
      <vt:lpstr>Colonial power over South-East Asia</vt:lpstr>
      <vt:lpstr>The domination of American movies</vt:lpstr>
      <vt:lpstr>Example of cinematographic companies</vt:lpstr>
      <vt:lpstr>Discussion</vt:lpstr>
      <vt:lpstr>Why do you think colonial governments  wanted to make films? Some findings</vt:lpstr>
      <vt:lpstr>Group activity: Movie analysis Trailer of J. C. Lamster’ film</vt:lpstr>
      <vt:lpstr>Group activity: Movie analysis Trailer of J. C. Lamster’ film</vt:lpstr>
      <vt:lpstr>Group activity: Movie analysis Guiding questions</vt:lpstr>
      <vt:lpstr>PowerPoint Presentation</vt:lpstr>
      <vt:lpstr>Discussion</vt:lpstr>
      <vt:lpstr>Local ans global dimensions  in contemporary movies</vt:lpstr>
      <vt:lpstr>Group activity: Movie analysis (part 2)</vt:lpstr>
      <vt:lpstr>Conclusion</vt:lpstr>
      <vt:lpstr>Unit 4: Envisioning Southeast Asia  Lesson 7: Southeast Asia, film, and empire</vt:lpstr>
      <vt:lpstr>Local and national films</vt:lpstr>
      <vt:lpstr>Group Work Movie poster analysis</vt:lpstr>
      <vt:lpstr>Kris Mataram</vt:lpstr>
      <vt:lpstr>Kris Mataram</vt:lpstr>
      <vt:lpstr>Rentjong Atjeh</vt:lpstr>
      <vt:lpstr>Group Work Some findings</vt:lpstr>
      <vt:lpstr>Group activity Analysis of a nationalist film</vt:lpstr>
      <vt:lpstr>Group activity Analysis of a nationalist film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South-East Asia and the World Lesson 7 South-East Asia, Film, and Empire</dc:title>
  <dc:creator>Vanessa Achilles</dc:creator>
  <cp:lastModifiedBy>Vanessa Achilles</cp:lastModifiedBy>
  <cp:revision>64</cp:revision>
  <dcterms:created xsi:type="dcterms:W3CDTF">2018-05-23T15:41:34Z</dcterms:created>
  <dcterms:modified xsi:type="dcterms:W3CDTF">2020-02-17T20:44:13Z</dcterms:modified>
</cp:coreProperties>
</file>