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7" r:id="rId4"/>
    <p:sldId id="258" r:id="rId5"/>
    <p:sldId id="259" r:id="rId6"/>
    <p:sldId id="260" r:id="rId7"/>
    <p:sldId id="271" r:id="rId8"/>
    <p:sldId id="261" r:id="rId9"/>
    <p:sldId id="288" r:id="rId10"/>
    <p:sldId id="262" r:id="rId11"/>
    <p:sldId id="263" r:id="rId12"/>
    <p:sldId id="264" r:id="rId13"/>
    <p:sldId id="266" r:id="rId14"/>
    <p:sldId id="265" r:id="rId15"/>
    <p:sldId id="267" r:id="rId16"/>
    <p:sldId id="268" r:id="rId17"/>
    <p:sldId id="269" r:id="rId18"/>
    <p:sldId id="270" r:id="rId19"/>
    <p:sldId id="272" r:id="rId20"/>
    <p:sldId id="273" r:id="rId21"/>
    <p:sldId id="275" r:id="rId22"/>
    <p:sldId id="274" r:id="rId23"/>
    <p:sldId id="276" r:id="rId24"/>
    <p:sldId id="277" r:id="rId25"/>
    <p:sldId id="279" r:id="rId26"/>
    <p:sldId id="280" r:id="rId27"/>
    <p:sldId id="281" r:id="rId28"/>
    <p:sldId id="282" r:id="rId29"/>
    <p:sldId id="283" r:id="rId30"/>
    <p:sldId id="285" r:id="rId31"/>
    <p:sldId id="284" r:id="rId32"/>
    <p:sldId id="286" r:id="rId33"/>
    <p:sldId id="27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F6375-765E-46AF-970D-97AEC5BD0255}"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F39D2E4C-4412-47D0-BB89-7E0B97FD4B03}">
      <dgm:prSet phldrT="[Text]"/>
      <dgm:spPr/>
      <dgm:t>
        <a:bodyPr/>
        <a:lstStyle/>
        <a:p>
          <a:r>
            <a:rPr lang="en-US" dirty="0"/>
            <a:t>Indonesian influences</a:t>
          </a:r>
          <a:endParaRPr lang="en-DE" dirty="0"/>
        </a:p>
      </dgm:t>
    </dgm:pt>
    <dgm:pt modelId="{242B5DA7-11F2-4132-A62F-33E8F6F6D054}" type="parTrans" cxnId="{A6E426C7-6AED-4FDF-B220-CF1D344C2F3E}">
      <dgm:prSet/>
      <dgm:spPr/>
      <dgm:t>
        <a:bodyPr/>
        <a:lstStyle/>
        <a:p>
          <a:endParaRPr lang="en-DE"/>
        </a:p>
      </dgm:t>
    </dgm:pt>
    <dgm:pt modelId="{A949EA04-1E2F-4FF8-AA09-D6F80A37024E}" type="sibTrans" cxnId="{A6E426C7-6AED-4FDF-B220-CF1D344C2F3E}">
      <dgm:prSet/>
      <dgm:spPr/>
      <dgm:t>
        <a:bodyPr/>
        <a:lstStyle/>
        <a:p>
          <a:endParaRPr lang="en-DE"/>
        </a:p>
      </dgm:t>
    </dgm:pt>
    <dgm:pt modelId="{AD95A55E-12DD-4E91-87BA-B852E4D4F289}">
      <dgm:prSet phldrT="[Text]"/>
      <dgm:spPr/>
      <dgm:t>
        <a:bodyPr/>
        <a:lstStyle/>
        <a:p>
          <a:r>
            <a:rPr lang="en-US" dirty="0"/>
            <a:t>Western influences</a:t>
          </a:r>
          <a:endParaRPr lang="en-DE" dirty="0"/>
        </a:p>
      </dgm:t>
    </dgm:pt>
    <dgm:pt modelId="{3584AA1D-91CC-4A5E-A68B-24A682B4860E}" type="parTrans" cxnId="{C1C4CB5E-58BC-44D0-8E13-BD14556CD63E}">
      <dgm:prSet/>
      <dgm:spPr/>
      <dgm:t>
        <a:bodyPr/>
        <a:lstStyle/>
        <a:p>
          <a:endParaRPr lang="en-DE"/>
        </a:p>
      </dgm:t>
    </dgm:pt>
    <dgm:pt modelId="{9C545E5A-D092-40F1-ACFA-A335FBB2994C}" type="sibTrans" cxnId="{C1C4CB5E-58BC-44D0-8E13-BD14556CD63E}">
      <dgm:prSet/>
      <dgm:spPr/>
      <dgm:t>
        <a:bodyPr/>
        <a:lstStyle/>
        <a:p>
          <a:endParaRPr lang="en-DE"/>
        </a:p>
      </dgm:t>
    </dgm:pt>
    <dgm:pt modelId="{3B7EB416-BE06-4A63-9415-3879A7B1B29C}">
      <dgm:prSet phldrT="[Text]"/>
      <dgm:spPr/>
      <dgm:t>
        <a:bodyPr/>
        <a:lstStyle/>
        <a:p>
          <a:r>
            <a:rPr lang="en-US" dirty="0" err="1"/>
            <a:t>Keroncong</a:t>
          </a:r>
          <a:endParaRPr lang="en-DE" dirty="0"/>
        </a:p>
      </dgm:t>
    </dgm:pt>
    <dgm:pt modelId="{36229C75-9607-40CE-B16B-EBC30A57363D}" type="parTrans" cxnId="{D1DCE724-2EDD-4F07-8091-6A6CFC895D05}">
      <dgm:prSet/>
      <dgm:spPr/>
      <dgm:t>
        <a:bodyPr/>
        <a:lstStyle/>
        <a:p>
          <a:endParaRPr lang="en-DE"/>
        </a:p>
      </dgm:t>
    </dgm:pt>
    <dgm:pt modelId="{2150DB91-2D37-4AA2-9F10-30A8394D3101}" type="sibTrans" cxnId="{D1DCE724-2EDD-4F07-8091-6A6CFC895D05}">
      <dgm:prSet/>
      <dgm:spPr/>
      <dgm:t>
        <a:bodyPr/>
        <a:lstStyle/>
        <a:p>
          <a:endParaRPr lang="en-DE"/>
        </a:p>
      </dgm:t>
    </dgm:pt>
    <dgm:pt modelId="{C79605F5-4E64-496B-AEB4-E82B7046D066}" type="pres">
      <dgm:prSet presAssocID="{2B7F6375-765E-46AF-970D-97AEC5BD0255}" presName="Name0" presStyleCnt="0">
        <dgm:presLayoutVars>
          <dgm:dir/>
          <dgm:resizeHandles val="exact"/>
        </dgm:presLayoutVars>
      </dgm:prSet>
      <dgm:spPr/>
    </dgm:pt>
    <dgm:pt modelId="{9A3C424B-6EB3-4E1A-9640-85DAC30100BC}" type="pres">
      <dgm:prSet presAssocID="{2B7F6375-765E-46AF-970D-97AEC5BD0255}" presName="vNodes" presStyleCnt="0"/>
      <dgm:spPr/>
    </dgm:pt>
    <dgm:pt modelId="{C77B0812-23B1-475B-9595-D625643651D3}" type="pres">
      <dgm:prSet presAssocID="{F39D2E4C-4412-47D0-BB89-7E0B97FD4B03}" presName="node" presStyleLbl="node1" presStyleIdx="0" presStyleCnt="3">
        <dgm:presLayoutVars>
          <dgm:bulletEnabled val="1"/>
        </dgm:presLayoutVars>
      </dgm:prSet>
      <dgm:spPr/>
    </dgm:pt>
    <dgm:pt modelId="{F6FC4259-05F7-4A5D-A3B4-4D9A1C5852BA}" type="pres">
      <dgm:prSet presAssocID="{A949EA04-1E2F-4FF8-AA09-D6F80A37024E}" presName="spacerT" presStyleCnt="0"/>
      <dgm:spPr/>
    </dgm:pt>
    <dgm:pt modelId="{9C40F9B1-4E89-495A-963C-FC0D9587A0C8}" type="pres">
      <dgm:prSet presAssocID="{A949EA04-1E2F-4FF8-AA09-D6F80A37024E}" presName="sibTrans" presStyleLbl="sibTrans2D1" presStyleIdx="0" presStyleCnt="2"/>
      <dgm:spPr/>
    </dgm:pt>
    <dgm:pt modelId="{2B66E7A0-87B2-4429-A44D-24033325CBFA}" type="pres">
      <dgm:prSet presAssocID="{A949EA04-1E2F-4FF8-AA09-D6F80A37024E}" presName="spacerB" presStyleCnt="0"/>
      <dgm:spPr/>
    </dgm:pt>
    <dgm:pt modelId="{56916F9A-2E5B-42F3-A637-B94E66D1D4E4}" type="pres">
      <dgm:prSet presAssocID="{AD95A55E-12DD-4E91-87BA-B852E4D4F289}" presName="node" presStyleLbl="node1" presStyleIdx="1" presStyleCnt="3">
        <dgm:presLayoutVars>
          <dgm:bulletEnabled val="1"/>
        </dgm:presLayoutVars>
      </dgm:prSet>
      <dgm:spPr/>
    </dgm:pt>
    <dgm:pt modelId="{1327066A-A4BD-40E7-8DF9-C5CC97B72DAE}" type="pres">
      <dgm:prSet presAssocID="{2B7F6375-765E-46AF-970D-97AEC5BD0255}" presName="sibTransLast" presStyleLbl="sibTrans2D1" presStyleIdx="1" presStyleCnt="2"/>
      <dgm:spPr/>
    </dgm:pt>
    <dgm:pt modelId="{1BC69D4F-0E8F-47E3-9E92-20F0826A560A}" type="pres">
      <dgm:prSet presAssocID="{2B7F6375-765E-46AF-970D-97AEC5BD0255}" presName="connectorText" presStyleLbl="sibTrans2D1" presStyleIdx="1" presStyleCnt="2"/>
      <dgm:spPr/>
    </dgm:pt>
    <dgm:pt modelId="{9F76AC77-D865-47D9-838C-D2ADD2D32227}" type="pres">
      <dgm:prSet presAssocID="{2B7F6375-765E-46AF-970D-97AEC5BD0255}" presName="lastNode" presStyleLbl="node1" presStyleIdx="2" presStyleCnt="3">
        <dgm:presLayoutVars>
          <dgm:bulletEnabled val="1"/>
        </dgm:presLayoutVars>
      </dgm:prSet>
      <dgm:spPr/>
    </dgm:pt>
  </dgm:ptLst>
  <dgm:cxnLst>
    <dgm:cxn modelId="{3856BA1F-F76D-4FCF-B0FD-808DE12B9622}" type="presOf" srcId="{2B7F6375-765E-46AF-970D-97AEC5BD0255}" destId="{C79605F5-4E64-496B-AEB4-E82B7046D066}" srcOrd="0" destOrd="0" presId="urn:microsoft.com/office/officeart/2005/8/layout/equation2"/>
    <dgm:cxn modelId="{D1DCE724-2EDD-4F07-8091-6A6CFC895D05}" srcId="{2B7F6375-765E-46AF-970D-97AEC5BD0255}" destId="{3B7EB416-BE06-4A63-9415-3879A7B1B29C}" srcOrd="2" destOrd="0" parTransId="{36229C75-9607-40CE-B16B-EBC30A57363D}" sibTransId="{2150DB91-2D37-4AA2-9F10-30A8394D3101}"/>
    <dgm:cxn modelId="{AB271436-CA1C-4255-9FC0-65714711DE7A}" type="presOf" srcId="{3B7EB416-BE06-4A63-9415-3879A7B1B29C}" destId="{9F76AC77-D865-47D9-838C-D2ADD2D32227}" srcOrd="0" destOrd="0" presId="urn:microsoft.com/office/officeart/2005/8/layout/equation2"/>
    <dgm:cxn modelId="{30FC873D-14A6-4946-AEE2-504EC016889E}" type="presOf" srcId="{9C545E5A-D092-40F1-ACFA-A335FBB2994C}" destId="{1BC69D4F-0E8F-47E3-9E92-20F0826A560A}" srcOrd="1" destOrd="0" presId="urn:microsoft.com/office/officeart/2005/8/layout/equation2"/>
    <dgm:cxn modelId="{C1C4CB5E-58BC-44D0-8E13-BD14556CD63E}" srcId="{2B7F6375-765E-46AF-970D-97AEC5BD0255}" destId="{AD95A55E-12DD-4E91-87BA-B852E4D4F289}" srcOrd="1" destOrd="0" parTransId="{3584AA1D-91CC-4A5E-A68B-24A682B4860E}" sibTransId="{9C545E5A-D092-40F1-ACFA-A335FBB2994C}"/>
    <dgm:cxn modelId="{44CC2686-7A2B-475E-AE8E-C254D9064E4A}" type="presOf" srcId="{9C545E5A-D092-40F1-ACFA-A335FBB2994C}" destId="{1327066A-A4BD-40E7-8DF9-C5CC97B72DAE}" srcOrd="0" destOrd="0" presId="urn:microsoft.com/office/officeart/2005/8/layout/equation2"/>
    <dgm:cxn modelId="{A6E426C7-6AED-4FDF-B220-CF1D344C2F3E}" srcId="{2B7F6375-765E-46AF-970D-97AEC5BD0255}" destId="{F39D2E4C-4412-47D0-BB89-7E0B97FD4B03}" srcOrd="0" destOrd="0" parTransId="{242B5DA7-11F2-4132-A62F-33E8F6F6D054}" sibTransId="{A949EA04-1E2F-4FF8-AA09-D6F80A37024E}"/>
    <dgm:cxn modelId="{DED868DA-29A6-45CB-BF8E-E32BDE723D80}" type="presOf" srcId="{AD95A55E-12DD-4E91-87BA-B852E4D4F289}" destId="{56916F9A-2E5B-42F3-A637-B94E66D1D4E4}" srcOrd="0" destOrd="0" presId="urn:microsoft.com/office/officeart/2005/8/layout/equation2"/>
    <dgm:cxn modelId="{20C59FE1-A34B-4F6B-B6DB-72FB87C5A326}" type="presOf" srcId="{A949EA04-1E2F-4FF8-AA09-D6F80A37024E}" destId="{9C40F9B1-4E89-495A-963C-FC0D9587A0C8}" srcOrd="0" destOrd="0" presId="urn:microsoft.com/office/officeart/2005/8/layout/equation2"/>
    <dgm:cxn modelId="{0C8631F0-6ECE-4DB7-8920-F1E2F86BD263}" type="presOf" srcId="{F39D2E4C-4412-47D0-BB89-7E0B97FD4B03}" destId="{C77B0812-23B1-475B-9595-D625643651D3}" srcOrd="0" destOrd="0" presId="urn:microsoft.com/office/officeart/2005/8/layout/equation2"/>
    <dgm:cxn modelId="{6AE7D2E9-DD5C-4364-B954-C57747FB2800}" type="presParOf" srcId="{C79605F5-4E64-496B-AEB4-E82B7046D066}" destId="{9A3C424B-6EB3-4E1A-9640-85DAC30100BC}" srcOrd="0" destOrd="0" presId="urn:microsoft.com/office/officeart/2005/8/layout/equation2"/>
    <dgm:cxn modelId="{C0A43C22-8655-4627-BEBD-3C2DD122A028}" type="presParOf" srcId="{9A3C424B-6EB3-4E1A-9640-85DAC30100BC}" destId="{C77B0812-23B1-475B-9595-D625643651D3}" srcOrd="0" destOrd="0" presId="urn:microsoft.com/office/officeart/2005/8/layout/equation2"/>
    <dgm:cxn modelId="{CFAC4D17-19DB-44E8-8BF5-3A6B2A98E918}" type="presParOf" srcId="{9A3C424B-6EB3-4E1A-9640-85DAC30100BC}" destId="{F6FC4259-05F7-4A5D-A3B4-4D9A1C5852BA}" srcOrd="1" destOrd="0" presId="urn:microsoft.com/office/officeart/2005/8/layout/equation2"/>
    <dgm:cxn modelId="{E8980839-3AF2-4DB1-88F0-04CBA8BCADD8}" type="presParOf" srcId="{9A3C424B-6EB3-4E1A-9640-85DAC30100BC}" destId="{9C40F9B1-4E89-495A-963C-FC0D9587A0C8}" srcOrd="2" destOrd="0" presId="urn:microsoft.com/office/officeart/2005/8/layout/equation2"/>
    <dgm:cxn modelId="{C5A66306-D690-41BD-A96E-A461673B8C9A}" type="presParOf" srcId="{9A3C424B-6EB3-4E1A-9640-85DAC30100BC}" destId="{2B66E7A0-87B2-4429-A44D-24033325CBFA}" srcOrd="3" destOrd="0" presId="urn:microsoft.com/office/officeart/2005/8/layout/equation2"/>
    <dgm:cxn modelId="{B4B80874-F83A-4095-894F-D582BBDA7F13}" type="presParOf" srcId="{9A3C424B-6EB3-4E1A-9640-85DAC30100BC}" destId="{56916F9A-2E5B-42F3-A637-B94E66D1D4E4}" srcOrd="4" destOrd="0" presId="urn:microsoft.com/office/officeart/2005/8/layout/equation2"/>
    <dgm:cxn modelId="{A80B5B5C-52CF-4115-819E-EC0E25B7958F}" type="presParOf" srcId="{C79605F5-4E64-496B-AEB4-E82B7046D066}" destId="{1327066A-A4BD-40E7-8DF9-C5CC97B72DAE}" srcOrd="1" destOrd="0" presId="urn:microsoft.com/office/officeart/2005/8/layout/equation2"/>
    <dgm:cxn modelId="{2E0717DF-2CF9-4858-AD35-9551EA0E8421}" type="presParOf" srcId="{1327066A-A4BD-40E7-8DF9-C5CC97B72DAE}" destId="{1BC69D4F-0E8F-47E3-9E92-20F0826A560A}" srcOrd="0" destOrd="0" presId="urn:microsoft.com/office/officeart/2005/8/layout/equation2"/>
    <dgm:cxn modelId="{C0A133A1-B973-4613-95D0-717204825459}" type="presParOf" srcId="{C79605F5-4E64-496B-AEB4-E82B7046D066}" destId="{9F76AC77-D865-47D9-838C-D2ADD2D32227}"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B0812-23B1-475B-9595-D625643651D3}">
      <dsp:nvSpPr>
        <dsp:cNvPr id="0" name=""/>
        <dsp:cNvSpPr/>
      </dsp:nvSpPr>
      <dsp:spPr>
        <a:xfrm>
          <a:off x="79114" y="1088"/>
          <a:ext cx="1002736" cy="10027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Indonesian influences</a:t>
          </a:r>
          <a:endParaRPr lang="en-DE" sz="1100" kern="1200" dirty="0"/>
        </a:p>
      </dsp:txBody>
      <dsp:txXfrm>
        <a:off x="225961" y="147935"/>
        <a:ext cx="709042" cy="709042"/>
      </dsp:txXfrm>
    </dsp:sp>
    <dsp:sp modelId="{9C40F9B1-4E89-495A-963C-FC0D9587A0C8}">
      <dsp:nvSpPr>
        <dsp:cNvPr id="0" name=""/>
        <dsp:cNvSpPr/>
      </dsp:nvSpPr>
      <dsp:spPr>
        <a:xfrm>
          <a:off x="289689" y="1085246"/>
          <a:ext cx="581586" cy="58158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DE" sz="900" kern="1200"/>
        </a:p>
      </dsp:txBody>
      <dsp:txXfrm>
        <a:off x="366778" y="1307644"/>
        <a:ext cx="427408" cy="136790"/>
      </dsp:txXfrm>
    </dsp:sp>
    <dsp:sp modelId="{56916F9A-2E5B-42F3-A637-B94E66D1D4E4}">
      <dsp:nvSpPr>
        <dsp:cNvPr id="0" name=""/>
        <dsp:cNvSpPr/>
      </dsp:nvSpPr>
      <dsp:spPr>
        <a:xfrm>
          <a:off x="79114" y="1748255"/>
          <a:ext cx="1002736" cy="10027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Western influences</a:t>
          </a:r>
          <a:endParaRPr lang="en-DE" sz="1100" kern="1200" dirty="0"/>
        </a:p>
      </dsp:txBody>
      <dsp:txXfrm>
        <a:off x="225961" y="1895102"/>
        <a:ext cx="709042" cy="709042"/>
      </dsp:txXfrm>
    </dsp:sp>
    <dsp:sp modelId="{1327066A-A4BD-40E7-8DF9-C5CC97B72DAE}">
      <dsp:nvSpPr>
        <dsp:cNvPr id="0" name=""/>
        <dsp:cNvSpPr/>
      </dsp:nvSpPr>
      <dsp:spPr>
        <a:xfrm>
          <a:off x="1232261" y="1189531"/>
          <a:ext cx="318870" cy="3730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DE" sz="900" kern="1200"/>
        </a:p>
      </dsp:txBody>
      <dsp:txXfrm>
        <a:off x="1232261" y="1264134"/>
        <a:ext cx="223209" cy="223811"/>
      </dsp:txXfrm>
    </dsp:sp>
    <dsp:sp modelId="{9F76AC77-D865-47D9-838C-D2ADD2D32227}">
      <dsp:nvSpPr>
        <dsp:cNvPr id="0" name=""/>
        <dsp:cNvSpPr/>
      </dsp:nvSpPr>
      <dsp:spPr>
        <a:xfrm>
          <a:off x="1683492" y="373303"/>
          <a:ext cx="2005472" cy="2005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t>Keroncong</a:t>
          </a:r>
          <a:endParaRPr lang="en-DE" sz="2400" kern="1200" dirty="0"/>
        </a:p>
      </dsp:txBody>
      <dsp:txXfrm>
        <a:off x="1977187" y="666998"/>
        <a:ext cx="1418082" cy="141808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43A215-4BB5-43FE-8F85-B038B1025882}"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D96D3-B497-4B7C-A194-D4C089D8E9FB}" type="slidenum">
              <a:rPr lang="en-US" smtClean="0"/>
              <a:t>‹#›</a:t>
            </a:fld>
            <a:endParaRPr lang="en-US"/>
          </a:p>
        </p:txBody>
      </p:sp>
    </p:spTree>
    <p:extLst>
      <p:ext uri="{BB962C8B-B14F-4D97-AF65-F5344CB8AC3E}">
        <p14:creationId xmlns:p14="http://schemas.microsoft.com/office/powerpoint/2010/main" val="739354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43A215-4BB5-43FE-8F85-B038B1025882}"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D96D3-B497-4B7C-A194-D4C089D8E9FB}" type="slidenum">
              <a:rPr lang="en-US" smtClean="0"/>
              <a:t>‹#›</a:t>
            </a:fld>
            <a:endParaRPr lang="en-US"/>
          </a:p>
        </p:txBody>
      </p:sp>
    </p:spTree>
    <p:extLst>
      <p:ext uri="{BB962C8B-B14F-4D97-AF65-F5344CB8AC3E}">
        <p14:creationId xmlns:p14="http://schemas.microsoft.com/office/powerpoint/2010/main" val="205836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43A215-4BB5-43FE-8F85-B038B1025882}"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D96D3-B497-4B7C-A194-D4C089D8E9FB}" type="slidenum">
              <a:rPr lang="en-US" smtClean="0"/>
              <a:t>‹#›</a:t>
            </a:fld>
            <a:endParaRPr lang="en-US"/>
          </a:p>
        </p:txBody>
      </p:sp>
    </p:spTree>
    <p:extLst>
      <p:ext uri="{BB962C8B-B14F-4D97-AF65-F5344CB8AC3E}">
        <p14:creationId xmlns:p14="http://schemas.microsoft.com/office/powerpoint/2010/main" val="311546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43A215-4BB5-43FE-8F85-B038B1025882}"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D96D3-B497-4B7C-A194-D4C089D8E9FB}" type="slidenum">
              <a:rPr lang="en-US" smtClean="0"/>
              <a:t>‹#›</a:t>
            </a:fld>
            <a:endParaRPr lang="en-US"/>
          </a:p>
        </p:txBody>
      </p:sp>
    </p:spTree>
    <p:extLst>
      <p:ext uri="{BB962C8B-B14F-4D97-AF65-F5344CB8AC3E}">
        <p14:creationId xmlns:p14="http://schemas.microsoft.com/office/powerpoint/2010/main" val="9786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43A215-4BB5-43FE-8F85-B038B1025882}"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D96D3-B497-4B7C-A194-D4C089D8E9FB}" type="slidenum">
              <a:rPr lang="en-US" smtClean="0"/>
              <a:t>‹#›</a:t>
            </a:fld>
            <a:endParaRPr lang="en-US"/>
          </a:p>
        </p:txBody>
      </p:sp>
    </p:spTree>
    <p:extLst>
      <p:ext uri="{BB962C8B-B14F-4D97-AF65-F5344CB8AC3E}">
        <p14:creationId xmlns:p14="http://schemas.microsoft.com/office/powerpoint/2010/main" val="179631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43A215-4BB5-43FE-8F85-B038B1025882}"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D96D3-B497-4B7C-A194-D4C089D8E9FB}" type="slidenum">
              <a:rPr lang="en-US" smtClean="0"/>
              <a:t>‹#›</a:t>
            </a:fld>
            <a:endParaRPr lang="en-US"/>
          </a:p>
        </p:txBody>
      </p:sp>
    </p:spTree>
    <p:extLst>
      <p:ext uri="{BB962C8B-B14F-4D97-AF65-F5344CB8AC3E}">
        <p14:creationId xmlns:p14="http://schemas.microsoft.com/office/powerpoint/2010/main" val="4093270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43A215-4BB5-43FE-8F85-B038B1025882}"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8D96D3-B497-4B7C-A194-D4C089D8E9FB}" type="slidenum">
              <a:rPr lang="en-US" smtClean="0"/>
              <a:t>‹#›</a:t>
            </a:fld>
            <a:endParaRPr lang="en-US"/>
          </a:p>
        </p:txBody>
      </p:sp>
    </p:spTree>
    <p:extLst>
      <p:ext uri="{BB962C8B-B14F-4D97-AF65-F5344CB8AC3E}">
        <p14:creationId xmlns:p14="http://schemas.microsoft.com/office/powerpoint/2010/main" val="1138530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43A215-4BB5-43FE-8F85-B038B1025882}"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8D96D3-B497-4B7C-A194-D4C089D8E9FB}" type="slidenum">
              <a:rPr lang="en-US" smtClean="0"/>
              <a:t>‹#›</a:t>
            </a:fld>
            <a:endParaRPr lang="en-US"/>
          </a:p>
        </p:txBody>
      </p:sp>
    </p:spTree>
    <p:extLst>
      <p:ext uri="{BB962C8B-B14F-4D97-AF65-F5344CB8AC3E}">
        <p14:creationId xmlns:p14="http://schemas.microsoft.com/office/powerpoint/2010/main" val="11904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3A215-4BB5-43FE-8F85-B038B1025882}"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8D96D3-B497-4B7C-A194-D4C089D8E9FB}" type="slidenum">
              <a:rPr lang="en-US" smtClean="0"/>
              <a:t>‹#›</a:t>
            </a:fld>
            <a:endParaRPr lang="en-US"/>
          </a:p>
        </p:txBody>
      </p:sp>
    </p:spTree>
    <p:extLst>
      <p:ext uri="{BB962C8B-B14F-4D97-AF65-F5344CB8AC3E}">
        <p14:creationId xmlns:p14="http://schemas.microsoft.com/office/powerpoint/2010/main" val="6753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43A215-4BB5-43FE-8F85-B038B1025882}"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D96D3-B497-4B7C-A194-D4C089D8E9FB}" type="slidenum">
              <a:rPr lang="en-US" smtClean="0"/>
              <a:t>‹#›</a:t>
            </a:fld>
            <a:endParaRPr lang="en-US"/>
          </a:p>
        </p:txBody>
      </p:sp>
    </p:spTree>
    <p:extLst>
      <p:ext uri="{BB962C8B-B14F-4D97-AF65-F5344CB8AC3E}">
        <p14:creationId xmlns:p14="http://schemas.microsoft.com/office/powerpoint/2010/main" val="108622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43A215-4BB5-43FE-8F85-B038B1025882}"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D96D3-B497-4B7C-A194-D4C089D8E9FB}" type="slidenum">
              <a:rPr lang="en-US" smtClean="0"/>
              <a:t>‹#›</a:t>
            </a:fld>
            <a:endParaRPr lang="en-US"/>
          </a:p>
        </p:txBody>
      </p:sp>
    </p:spTree>
    <p:extLst>
      <p:ext uri="{BB962C8B-B14F-4D97-AF65-F5344CB8AC3E}">
        <p14:creationId xmlns:p14="http://schemas.microsoft.com/office/powerpoint/2010/main" val="2881593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3A215-4BB5-43FE-8F85-B038B1025882}" type="datetimeFigureOut">
              <a:rPr lang="en-US" smtClean="0"/>
              <a:t>2/17/2020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D96D3-B497-4B7C-A194-D4C089D8E9FB}" type="slidenum">
              <a:rPr lang="en-US" smtClean="0"/>
              <a:t>‹#›</a:t>
            </a:fld>
            <a:endParaRPr lang="en-US"/>
          </a:p>
        </p:txBody>
      </p:sp>
    </p:spTree>
    <p:extLst>
      <p:ext uri="{BB962C8B-B14F-4D97-AF65-F5344CB8AC3E}">
        <p14:creationId xmlns:p14="http://schemas.microsoft.com/office/powerpoint/2010/main" val="1430835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sharedhistories.asia/teache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aBHu38wdngQ" TargetMode="External"/><Relationship Id="rId1" Type="http://schemas.openxmlformats.org/officeDocument/2006/relationships/slideLayout" Target="../slideLayouts/slideLayout2.xml"/><Relationship Id="rId4" Type="http://schemas.openxmlformats.org/officeDocument/2006/relationships/hyperlink" Target="https://commons.wikimedia.org/wiki/User:Sry85"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z0VALRHcQ8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49825684@N04/5068204360"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4lVXtNMGvgI" TargetMode="External"/><Relationship Id="rId1" Type="http://schemas.openxmlformats.org/officeDocument/2006/relationships/slideLayout" Target="../slideLayouts/slideLayout2.xml"/><Relationship Id="rId4" Type="http://schemas.openxmlformats.org/officeDocument/2006/relationships/hyperlink" Target="https://commons.wikimedia.org/wiki/File:President_Suharto,_1973_(black_and_white).jpg"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750473"/>
            <a:ext cx="8640960" cy="1470025"/>
          </a:xfrm>
        </p:spPr>
        <p:txBody>
          <a:bodyPr>
            <a:normAutofit fontScale="90000"/>
          </a:bodyPr>
          <a:lstStyle/>
          <a:p>
            <a:r>
              <a:rPr lang="en-US" sz="4900" b="1" dirty="0"/>
              <a:t>Unit 4: Envisioning Southeast Asia</a:t>
            </a:r>
            <a:br>
              <a:rPr lang="en-US" b="1" dirty="0"/>
            </a:br>
            <a:br>
              <a:rPr lang="en-US" dirty="0"/>
            </a:br>
            <a:r>
              <a:rPr lang="en-SG" dirty="0"/>
              <a:t>Lesson 6: Popular Music in Southeast Asia: Between Global and Local Cultures</a:t>
            </a:r>
            <a:endParaRPr lang="en-US" dirty="0"/>
          </a:p>
        </p:txBody>
      </p:sp>
      <p:sp>
        <p:nvSpPr>
          <p:cNvPr id="3" name="Subtitle 2"/>
          <p:cNvSpPr>
            <a:spLocks noGrp="1"/>
          </p:cNvSpPr>
          <p:nvPr>
            <p:ph type="subTitle" idx="1"/>
          </p:nvPr>
        </p:nvSpPr>
        <p:spPr>
          <a:xfrm>
            <a:off x="1403648" y="5589240"/>
            <a:ext cx="6400800" cy="600472"/>
          </a:xfrm>
        </p:spPr>
        <p:txBody>
          <a:bodyPr>
            <a:normAutofit/>
          </a:bodyPr>
          <a:lstStyle/>
          <a:p>
            <a:r>
              <a:rPr lang="en-US" sz="2400" dirty="0"/>
              <a:t>Period 1</a:t>
            </a:r>
          </a:p>
        </p:txBody>
      </p:sp>
      <p:pic>
        <p:nvPicPr>
          <p:cNvPr id="4" name="Picture 3">
            <a:extLst>
              <a:ext uri="{FF2B5EF4-FFF2-40B4-BE49-F238E27FC236}">
                <a16:creationId xmlns:a16="http://schemas.microsoft.com/office/drawing/2014/main" id="{47CD49A9-BA82-4534-A594-BD53505544D0}"/>
              </a:ext>
            </a:extLst>
          </p:cNvPr>
          <p:cNvPicPr>
            <a:picLocks noChangeAspect="1"/>
          </p:cNvPicPr>
          <p:nvPr/>
        </p:nvPicPr>
        <p:blipFill>
          <a:blip r:embed="rId2"/>
          <a:stretch>
            <a:fillRect/>
          </a:stretch>
        </p:blipFill>
        <p:spPr>
          <a:xfrm>
            <a:off x="-11648" y="260648"/>
            <a:ext cx="8992716" cy="1033315"/>
          </a:xfrm>
          <a:prstGeom prst="rect">
            <a:avLst/>
          </a:prstGeom>
        </p:spPr>
      </p:pic>
    </p:spTree>
    <p:extLst>
      <p:ext uri="{BB962C8B-B14F-4D97-AF65-F5344CB8AC3E}">
        <p14:creationId xmlns:p14="http://schemas.microsoft.com/office/powerpoint/2010/main" val="1674654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57200" y="1600200"/>
            <a:ext cx="6851104" cy="4525963"/>
          </a:xfrm>
        </p:spPr>
        <p:txBody>
          <a:bodyPr>
            <a:normAutofit lnSpcReduction="10000"/>
          </a:bodyPr>
          <a:lstStyle/>
          <a:p>
            <a:pPr lvl="0"/>
            <a:r>
              <a:rPr lang="en-US" dirty="0"/>
              <a:t>Is pop culture “Western” or does it include aspects of local culture?</a:t>
            </a:r>
            <a:endParaRPr lang="en-US" dirty="0">
              <a:effectLst/>
            </a:endParaRPr>
          </a:p>
          <a:p>
            <a:pPr lvl="0"/>
            <a:r>
              <a:rPr lang="en-US" dirty="0"/>
              <a:t>How does pop culture and music evolve over time?</a:t>
            </a:r>
            <a:endParaRPr lang="en-US" dirty="0">
              <a:effectLst/>
            </a:endParaRPr>
          </a:p>
          <a:p>
            <a:pPr lvl="0"/>
            <a:r>
              <a:rPr lang="en-US" dirty="0"/>
              <a:t>How does pop culture affect national, regional, and individual identity?</a:t>
            </a:r>
            <a:endParaRPr lang="en-US" dirty="0">
              <a:effectLst/>
            </a:endParaRPr>
          </a:p>
          <a:p>
            <a:pPr lvl="0"/>
            <a:r>
              <a:rPr lang="en-US" dirty="0"/>
              <a:t>How does technology and media affect understanding of global versus the Southeast Asian local?</a:t>
            </a:r>
            <a:endParaRPr lang="en-US" dirty="0">
              <a:effectLst/>
            </a:endParaRPr>
          </a:p>
          <a:p>
            <a:endParaRPr lang="en-US" dirty="0"/>
          </a:p>
        </p:txBody>
      </p:sp>
      <p:sp>
        <p:nvSpPr>
          <p:cNvPr id="4" name="TextBox 3"/>
          <p:cNvSpPr txBox="1"/>
          <p:nvPr/>
        </p:nvSpPr>
        <p:spPr>
          <a:xfrm>
            <a:off x="6732240" y="1042853"/>
            <a:ext cx="3156633" cy="7786747"/>
          </a:xfrm>
          <a:prstGeom prst="rect">
            <a:avLst/>
          </a:prstGeom>
          <a:noFill/>
        </p:spPr>
        <p:txBody>
          <a:bodyPr wrap="none" rtlCol="0">
            <a:spAutoFit/>
          </a:bodyPr>
          <a:lstStyle/>
          <a:p>
            <a:r>
              <a:rPr lang="en-US" sz="50000" dirty="0"/>
              <a:t>?</a:t>
            </a:r>
          </a:p>
        </p:txBody>
      </p:sp>
    </p:spTree>
    <p:extLst>
      <p:ext uri="{BB962C8B-B14F-4D97-AF65-F5344CB8AC3E}">
        <p14:creationId xmlns:p14="http://schemas.microsoft.com/office/powerpoint/2010/main" val="135972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lgn="ctr">
              <a:buNone/>
            </a:pPr>
            <a:r>
              <a:rPr lang="en-US" dirty="0"/>
              <a:t>This lesson will examine two types of </a:t>
            </a:r>
            <a:br>
              <a:rPr lang="en-US" dirty="0"/>
            </a:br>
            <a:r>
              <a:rPr lang="en-US" dirty="0"/>
              <a:t>recent pop   culture: </a:t>
            </a:r>
            <a:br>
              <a:rPr lang="en-US" dirty="0"/>
            </a:br>
            <a:endParaRPr lang="en-US" dirty="0"/>
          </a:p>
          <a:p>
            <a:pPr marL="0" lvl="0" indent="0" algn="ctr">
              <a:buNone/>
            </a:pPr>
            <a:r>
              <a:rPr lang="en-US" sz="4400" dirty="0"/>
              <a:t>Idol competitions </a:t>
            </a:r>
            <a:br>
              <a:rPr lang="en-US" sz="4400" dirty="0"/>
            </a:br>
            <a:r>
              <a:rPr lang="en-US" sz="4400" dirty="0"/>
              <a:t>K-Pop </a:t>
            </a:r>
            <a:endParaRPr lang="en-US" sz="4400" dirty="0">
              <a:effectLst/>
            </a:endParaRPr>
          </a:p>
          <a:p>
            <a:endParaRPr lang="en-US" dirty="0"/>
          </a:p>
        </p:txBody>
      </p:sp>
    </p:spTree>
    <p:extLst>
      <p:ext uri="{BB962C8B-B14F-4D97-AF65-F5344CB8AC3E}">
        <p14:creationId xmlns:p14="http://schemas.microsoft.com/office/powerpoint/2010/main" val="2514656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dirty="0"/>
              <a:t>Idol competitions</a:t>
            </a:r>
          </a:p>
        </p:txBody>
      </p:sp>
      <p:sp>
        <p:nvSpPr>
          <p:cNvPr id="3" name="Content Placeholder 2"/>
          <p:cNvSpPr>
            <a:spLocks noGrp="1"/>
          </p:cNvSpPr>
          <p:nvPr>
            <p:ph idx="1"/>
          </p:nvPr>
        </p:nvSpPr>
        <p:spPr>
          <a:xfrm>
            <a:off x="450776" y="1484784"/>
            <a:ext cx="8229600" cy="3096344"/>
          </a:xfrm>
        </p:spPr>
        <p:txBody>
          <a:bodyPr>
            <a:normAutofit lnSpcReduction="10000"/>
          </a:bodyPr>
          <a:lstStyle/>
          <a:p>
            <a:pPr lvl="0"/>
            <a:r>
              <a:rPr lang="en-GB" sz="2600" dirty="0"/>
              <a:t>“Idol”: singing contests popular worldwide.</a:t>
            </a:r>
          </a:p>
          <a:p>
            <a:pPr lvl="0"/>
            <a:r>
              <a:rPr lang="en-GB" sz="2600" dirty="0"/>
              <a:t>Amateur contestants are judged and eliminated by popular voting of a television audience</a:t>
            </a:r>
          </a:p>
          <a:p>
            <a:pPr lvl="0"/>
            <a:r>
              <a:rPr lang="en-SG" sz="2600" i="1" dirty="0"/>
              <a:t>Britain’s Pop </a:t>
            </a:r>
            <a:r>
              <a:rPr lang="en-SG" sz="2600" dirty="0"/>
              <a:t>Idol (2001-2003)</a:t>
            </a:r>
          </a:p>
          <a:p>
            <a:pPr lvl="0"/>
            <a:r>
              <a:rPr lang="en-SG" sz="2600" i="1" dirty="0"/>
              <a:t>American Idol (</a:t>
            </a:r>
            <a:r>
              <a:rPr lang="en-SG" sz="2600" dirty="0"/>
              <a:t>2002 – 2016)</a:t>
            </a:r>
            <a:r>
              <a:rPr lang="en-SG" sz="2600" i="1" dirty="0"/>
              <a:t> </a:t>
            </a:r>
            <a:endParaRPr lang="en-US" sz="2600" dirty="0"/>
          </a:p>
          <a:p>
            <a:pPr lvl="0"/>
            <a:r>
              <a:rPr lang="en-SG" sz="2600" i="1" dirty="0"/>
              <a:t>American Idol:  very</a:t>
            </a:r>
            <a:r>
              <a:rPr lang="en-SG" sz="2600" dirty="0"/>
              <a:t> popular around the world and  Southeast Asia.  </a:t>
            </a:r>
          </a:p>
          <a:p>
            <a:endParaRPr lang="en-US" dirty="0"/>
          </a:p>
        </p:txBody>
      </p:sp>
      <p:grpSp>
        <p:nvGrpSpPr>
          <p:cNvPr id="5" name="Group 4"/>
          <p:cNvGrpSpPr/>
          <p:nvPr/>
        </p:nvGrpSpPr>
        <p:grpSpPr>
          <a:xfrm>
            <a:off x="742641" y="4581128"/>
            <a:ext cx="7632935" cy="2204818"/>
            <a:chOff x="742641" y="4430426"/>
            <a:chExt cx="7632935" cy="2204818"/>
          </a:xfrm>
        </p:grpSpPr>
        <p:pic>
          <p:nvPicPr>
            <p:cNvPr id="1026" name="Picture 2" descr="File:American Idol Experience st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430426"/>
              <a:ext cx="7620000" cy="21812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2641" y="6381328"/>
              <a:ext cx="5341527" cy="253916"/>
            </a:xfrm>
            <a:prstGeom prst="rect">
              <a:avLst/>
            </a:prstGeom>
            <a:noFill/>
          </p:spPr>
          <p:txBody>
            <a:bodyPr wrap="none" rtlCol="0">
              <a:spAutoFit/>
            </a:bodyPr>
            <a:lstStyle/>
            <a:p>
              <a:r>
                <a:rPr lang="en-US" sz="1050" dirty="0">
                  <a:solidFill>
                    <a:schemeClr val="bg1"/>
                  </a:solidFill>
                </a:rPr>
                <a:t>© </a:t>
              </a:r>
              <a:r>
                <a:rPr lang="en-US" sz="1050" dirty="0" err="1">
                  <a:solidFill>
                    <a:schemeClr val="bg1"/>
                  </a:solidFill>
                </a:rPr>
                <a:t>RadioFan</a:t>
              </a:r>
              <a:r>
                <a:rPr lang="en-US" sz="1050" dirty="0">
                  <a:solidFill>
                    <a:schemeClr val="bg1"/>
                  </a:solidFill>
                </a:rPr>
                <a:t>  - https://commons.wikimedia.org/wiki/File:American_Idol_Experience_stage.png</a:t>
              </a:r>
            </a:p>
          </p:txBody>
        </p:sp>
      </p:grpSp>
    </p:spTree>
    <p:extLst>
      <p:ext uri="{BB962C8B-B14F-4D97-AF65-F5344CB8AC3E}">
        <p14:creationId xmlns:p14="http://schemas.microsoft.com/office/powerpoint/2010/main" val="187351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a:t>Idol competitions in Southeast Asia</a:t>
            </a:r>
          </a:p>
        </p:txBody>
      </p:sp>
      <p:sp>
        <p:nvSpPr>
          <p:cNvPr id="3" name="Content Placeholder 2"/>
          <p:cNvSpPr>
            <a:spLocks noGrp="1"/>
          </p:cNvSpPr>
          <p:nvPr>
            <p:ph idx="1"/>
          </p:nvPr>
        </p:nvSpPr>
        <p:spPr>
          <a:xfrm>
            <a:off x="323528" y="1772816"/>
            <a:ext cx="8229600" cy="4525963"/>
          </a:xfrm>
        </p:spPr>
        <p:txBody>
          <a:bodyPr/>
          <a:lstStyle/>
          <a:p>
            <a:pPr marL="261938" lvl="2"/>
            <a:r>
              <a:rPr lang="en-SG" dirty="0"/>
              <a:t>Cambodia: 2015-Present</a:t>
            </a:r>
            <a:endParaRPr lang="en-US" dirty="0"/>
          </a:p>
          <a:p>
            <a:pPr marL="261938" lvl="2"/>
            <a:r>
              <a:rPr lang="en-SG" dirty="0"/>
              <a:t>Indonesia: 2004-Present</a:t>
            </a:r>
            <a:endParaRPr lang="en-US" dirty="0"/>
          </a:p>
          <a:p>
            <a:pPr marL="261938" lvl="2"/>
            <a:r>
              <a:rPr lang="en-SG" dirty="0"/>
              <a:t>Myanmar: 2015-Present</a:t>
            </a:r>
            <a:endParaRPr lang="en-US" dirty="0"/>
          </a:p>
          <a:p>
            <a:pPr marL="261938" lvl="2"/>
            <a:r>
              <a:rPr lang="en-SG" dirty="0"/>
              <a:t>Philippines: 2006 and 2008 </a:t>
            </a:r>
            <a:br>
              <a:rPr lang="en-SG" dirty="0"/>
            </a:br>
            <a:r>
              <a:rPr lang="en-SG" dirty="0"/>
              <a:t>(</a:t>
            </a:r>
            <a:r>
              <a:rPr lang="en-SG" dirty="0" err="1"/>
              <a:t>Pinoy</a:t>
            </a:r>
            <a:r>
              <a:rPr lang="en-SG" dirty="0"/>
              <a:t> Idol)</a:t>
            </a:r>
            <a:endParaRPr lang="en-US" dirty="0"/>
          </a:p>
          <a:p>
            <a:pPr marL="261938" lvl="2"/>
            <a:r>
              <a:rPr lang="en-SG" dirty="0"/>
              <a:t>Singapore: 2004, 2006, </a:t>
            </a:r>
            <a:br>
              <a:rPr lang="en-SG" dirty="0"/>
            </a:br>
            <a:r>
              <a:rPr lang="en-SG" dirty="0"/>
              <a:t>and 2009</a:t>
            </a:r>
            <a:endParaRPr lang="en-US" dirty="0"/>
          </a:p>
          <a:p>
            <a:pPr marL="261938" lvl="2"/>
            <a:r>
              <a:rPr lang="en-SG" dirty="0"/>
              <a:t>Viet Nam: 2007-present</a:t>
            </a:r>
            <a:endParaRPr lang="en-US" dirty="0"/>
          </a:p>
          <a:p>
            <a:endParaRPr lang="en-US" dirty="0"/>
          </a:p>
        </p:txBody>
      </p:sp>
      <p:pic>
        <p:nvPicPr>
          <p:cNvPr id="3074" name="Picture 2" descr="Berkas:IDOL2018TOP12.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211960" y="2095965"/>
            <a:ext cx="4739680" cy="26660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64088" y="6583362"/>
            <a:ext cx="4572000" cy="246221"/>
          </a:xfrm>
          <a:prstGeom prst="rect">
            <a:avLst/>
          </a:prstGeom>
        </p:spPr>
        <p:txBody>
          <a:bodyPr>
            <a:spAutoFit/>
          </a:bodyPr>
          <a:lstStyle/>
          <a:p>
            <a:r>
              <a:rPr lang="en-US" sz="1000" dirty="0"/>
              <a:t>Source: https://id.wikipedia.org/wiki/Berkas:IDOL2018TOP12.jpg</a:t>
            </a:r>
          </a:p>
        </p:txBody>
      </p:sp>
    </p:spTree>
    <p:extLst>
      <p:ext uri="{BB962C8B-B14F-4D97-AF65-F5344CB8AC3E}">
        <p14:creationId xmlns:p14="http://schemas.microsoft.com/office/powerpoint/2010/main" val="3418157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Idol competition</a:t>
            </a:r>
            <a:br>
              <a:rPr lang="en-US" dirty="0"/>
            </a:br>
            <a:r>
              <a:rPr lang="en-US" dirty="0"/>
              <a:t>Asian Idol</a:t>
            </a:r>
          </a:p>
        </p:txBody>
      </p:sp>
      <p:sp>
        <p:nvSpPr>
          <p:cNvPr id="3" name="Content Placeholder 2"/>
          <p:cNvSpPr>
            <a:spLocks noGrp="1"/>
          </p:cNvSpPr>
          <p:nvPr>
            <p:ph idx="1"/>
          </p:nvPr>
        </p:nvSpPr>
        <p:spPr>
          <a:xfrm>
            <a:off x="457200" y="1600200"/>
            <a:ext cx="5050904" cy="4525963"/>
          </a:xfrm>
        </p:spPr>
        <p:txBody>
          <a:bodyPr>
            <a:normAutofit fontScale="77500" lnSpcReduction="20000"/>
          </a:bodyPr>
          <a:lstStyle/>
          <a:p>
            <a:pPr lvl="0"/>
            <a:r>
              <a:rPr lang="en-SG" dirty="0"/>
              <a:t>6 countries - Singapore, India, Malaysia, Indonesia, the Philippines, and Viet Nam</a:t>
            </a:r>
          </a:p>
          <a:p>
            <a:pPr lvl="0"/>
            <a:r>
              <a:rPr lang="en-SG" dirty="0"/>
              <a:t>December 2007 in Jakarta.</a:t>
            </a:r>
          </a:p>
          <a:p>
            <a:pPr lvl="1"/>
            <a:r>
              <a:rPr lang="en-SG" dirty="0"/>
              <a:t>Audience: 5000 </a:t>
            </a:r>
          </a:p>
          <a:p>
            <a:pPr lvl="1"/>
            <a:r>
              <a:rPr lang="en-SG" dirty="0"/>
              <a:t>Viewers across the region: 300 million</a:t>
            </a:r>
          </a:p>
          <a:p>
            <a:pPr lvl="1"/>
            <a:r>
              <a:rPr lang="en-SG" dirty="0"/>
              <a:t>People casting votes: 2 millions</a:t>
            </a:r>
          </a:p>
          <a:p>
            <a:pPr lvl="1"/>
            <a:r>
              <a:rPr lang="en-SG" dirty="0"/>
              <a:t>First live television event to have been held simultaneously across the entire Southeast Asian region. </a:t>
            </a:r>
            <a:endParaRPr lang="en-US" dirty="0"/>
          </a:p>
          <a:p>
            <a:pPr lvl="0"/>
            <a:r>
              <a:rPr lang="en-SG" dirty="0"/>
              <a:t>Importance of pop culture in tying together the wider Southeast Asian region.</a:t>
            </a:r>
            <a:endParaRPr lang="en-US" dirty="0"/>
          </a:p>
          <a:p>
            <a:endParaRPr lang="en-US" dirty="0"/>
          </a:p>
        </p:txBody>
      </p:sp>
      <p:pic>
        <p:nvPicPr>
          <p:cNvPr id="4" name="Picture 2" descr="https://upload.wikimedia.org/wikipedia/commons/a/a3/Phuongv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939" y="1700808"/>
            <a:ext cx="3419475" cy="4191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99992" y="6237312"/>
            <a:ext cx="4572000" cy="523220"/>
          </a:xfrm>
          <a:prstGeom prst="rect">
            <a:avLst/>
          </a:prstGeom>
        </p:spPr>
        <p:txBody>
          <a:bodyPr>
            <a:spAutoFit/>
          </a:bodyPr>
          <a:lstStyle/>
          <a:p>
            <a:r>
              <a:rPr lang="vi-VN" sz="1400" dirty="0"/>
              <a:t>Phương Vy</a:t>
            </a:r>
            <a:r>
              <a:rPr lang="en-US" sz="1400" dirty="0"/>
              <a:t>, Viet Nam representative at the Asian Idol</a:t>
            </a:r>
          </a:p>
          <a:p>
            <a:r>
              <a:rPr lang="en-US" sz="1400" dirty="0"/>
              <a:t>http://www.wikiwand.com/en/Ph%C6%B0%C6%A1ng_Vy</a:t>
            </a:r>
          </a:p>
        </p:txBody>
      </p:sp>
    </p:spTree>
    <p:extLst>
      <p:ext uri="{BB962C8B-B14F-4D97-AF65-F5344CB8AC3E}">
        <p14:creationId xmlns:p14="http://schemas.microsoft.com/office/powerpoint/2010/main" val="1631978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Idol competition</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Why it is called ‘Asian Idol’ rather than ‘Southeast Asian Idol’?</a:t>
            </a:r>
          </a:p>
          <a:p>
            <a:pPr marL="0" indent="0" algn="ctr">
              <a:buNone/>
            </a:pPr>
            <a:r>
              <a:rPr lang="en-US" dirty="0"/>
              <a:t> </a:t>
            </a:r>
          </a:p>
          <a:p>
            <a:pPr marL="0" indent="0" algn="ctr">
              <a:buNone/>
            </a:pPr>
            <a:r>
              <a:rPr lang="en-US" dirty="0"/>
              <a:t>What may make the popularity of ‘Idols’ controversial? </a:t>
            </a:r>
          </a:p>
        </p:txBody>
      </p:sp>
      <p:sp>
        <p:nvSpPr>
          <p:cNvPr id="4" name="TextBox 3"/>
          <p:cNvSpPr txBox="1"/>
          <p:nvPr/>
        </p:nvSpPr>
        <p:spPr>
          <a:xfrm>
            <a:off x="6863640" y="1124744"/>
            <a:ext cx="3156633" cy="7786747"/>
          </a:xfrm>
          <a:prstGeom prst="rect">
            <a:avLst/>
          </a:prstGeom>
          <a:noFill/>
        </p:spPr>
        <p:txBody>
          <a:bodyPr wrap="none" rtlCol="0">
            <a:spAutoFit/>
          </a:bodyPr>
          <a:lstStyle/>
          <a:p>
            <a:r>
              <a:rPr lang="en-US" sz="50000" dirty="0"/>
              <a:t>?</a:t>
            </a:r>
          </a:p>
        </p:txBody>
      </p:sp>
    </p:spTree>
    <p:extLst>
      <p:ext uri="{BB962C8B-B14F-4D97-AF65-F5344CB8AC3E}">
        <p14:creationId xmlns:p14="http://schemas.microsoft.com/office/powerpoint/2010/main" val="73994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Idol competition</a:t>
            </a:r>
          </a:p>
        </p:txBody>
      </p:sp>
      <p:sp>
        <p:nvSpPr>
          <p:cNvPr id="3" name="Content Placeholder 2"/>
          <p:cNvSpPr>
            <a:spLocks noGrp="1"/>
          </p:cNvSpPr>
          <p:nvPr>
            <p:ph idx="1"/>
          </p:nvPr>
        </p:nvSpPr>
        <p:spPr/>
        <p:txBody>
          <a:bodyPr/>
          <a:lstStyle/>
          <a:p>
            <a:pPr marL="0" indent="0" algn="ctr">
              <a:buNone/>
            </a:pPr>
            <a:r>
              <a:rPr lang="en-US" dirty="0"/>
              <a:t>Idols competitions are sometimes controversial.</a:t>
            </a:r>
          </a:p>
          <a:p>
            <a:pPr marL="0" indent="0" algn="ctr">
              <a:buNone/>
            </a:pPr>
            <a:endParaRPr lang="en-US" dirty="0"/>
          </a:p>
          <a:p>
            <a:pPr lvl="2"/>
            <a:r>
              <a:rPr lang="en-SG" dirty="0"/>
              <a:t>Global </a:t>
            </a:r>
            <a:r>
              <a:rPr lang="en-SG" dirty="0" err="1"/>
              <a:t>vs</a:t>
            </a:r>
            <a:r>
              <a:rPr lang="en-SG" dirty="0"/>
              <a:t> local</a:t>
            </a:r>
            <a:endParaRPr lang="en-US" dirty="0"/>
          </a:p>
          <a:p>
            <a:pPr lvl="2"/>
            <a:r>
              <a:rPr lang="en-SG" dirty="0"/>
              <a:t>American and Western “Imperialism”?</a:t>
            </a:r>
            <a:endParaRPr lang="en-US" dirty="0"/>
          </a:p>
          <a:p>
            <a:pPr lvl="2"/>
            <a:r>
              <a:rPr lang="en-SG" dirty="0"/>
              <a:t>Lack of local cultural influences and musical genres such as </a:t>
            </a:r>
            <a:r>
              <a:rPr lang="en-SG" i="1" dirty="0" err="1"/>
              <a:t>dangdut</a:t>
            </a:r>
            <a:r>
              <a:rPr lang="en-SG" dirty="0"/>
              <a:t>, etc.</a:t>
            </a:r>
            <a:endParaRPr lang="en-US" dirty="0"/>
          </a:p>
          <a:p>
            <a:pPr lvl="2"/>
            <a:r>
              <a:rPr lang="en-SG" dirty="0"/>
              <a:t>Making culture the same everywhere</a:t>
            </a:r>
            <a:endParaRPr lang="en-US" dirty="0"/>
          </a:p>
          <a:p>
            <a:pPr lvl="2"/>
            <a:r>
              <a:rPr lang="en-SG" dirty="0"/>
              <a:t>Dominance of English</a:t>
            </a:r>
            <a:endParaRPr lang="en-US" dirty="0"/>
          </a:p>
          <a:p>
            <a:pPr lvl="2"/>
            <a:r>
              <a:rPr lang="en-SG" dirty="0"/>
              <a:t>Still, does it provide chance for local expression?</a:t>
            </a:r>
            <a:endParaRPr lang="en-US" dirty="0"/>
          </a:p>
        </p:txBody>
      </p:sp>
    </p:spTree>
    <p:extLst>
      <p:ext uri="{BB962C8B-B14F-4D97-AF65-F5344CB8AC3E}">
        <p14:creationId xmlns:p14="http://schemas.microsoft.com/office/powerpoint/2010/main" val="3925562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US" sz="3200" dirty="0"/>
              <a:t>Group Activity</a:t>
            </a:r>
          </a:p>
        </p:txBody>
      </p:sp>
      <p:sp>
        <p:nvSpPr>
          <p:cNvPr id="3" name="Content Placeholder 2"/>
          <p:cNvSpPr>
            <a:spLocks noGrp="1"/>
          </p:cNvSpPr>
          <p:nvPr>
            <p:ph idx="1"/>
          </p:nvPr>
        </p:nvSpPr>
        <p:spPr>
          <a:xfrm>
            <a:off x="457200" y="908720"/>
            <a:ext cx="8229600" cy="3528392"/>
          </a:xfrm>
        </p:spPr>
        <p:txBody>
          <a:bodyPr>
            <a:normAutofit fontScale="92500" lnSpcReduction="20000"/>
          </a:bodyPr>
          <a:lstStyle/>
          <a:p>
            <a:r>
              <a:rPr lang="en-US" sz="2200" dirty="0"/>
              <a:t>Small groups: 3- 4 students</a:t>
            </a:r>
          </a:p>
          <a:p>
            <a:r>
              <a:rPr lang="en-US" sz="2200" dirty="0"/>
              <a:t>Watch </a:t>
            </a:r>
            <a:r>
              <a:rPr lang="en-SG" sz="2200" dirty="0"/>
              <a:t>several videos of various “Idol” competitions (Myanmar, Indonesia, Viet Nam) </a:t>
            </a:r>
          </a:p>
          <a:p>
            <a:r>
              <a:rPr lang="en-SG" sz="2200" dirty="0"/>
              <a:t>Fill in the form with the following questions</a:t>
            </a:r>
          </a:p>
          <a:p>
            <a:pPr lvl="1"/>
            <a:r>
              <a:rPr lang="en-SG" sz="1600" dirty="0"/>
              <a:t>Describe: logo style, set design, types of songs performed, colour schemes, clothes, language used) </a:t>
            </a:r>
          </a:p>
          <a:p>
            <a:pPr lvl="1"/>
            <a:r>
              <a:rPr lang="en-SG" sz="1600" dirty="0"/>
              <a:t>What are the similarities and/or differences between videos from different national competitions?</a:t>
            </a:r>
          </a:p>
          <a:p>
            <a:pPr lvl="1"/>
            <a:r>
              <a:rPr lang="en-SG" sz="1600" dirty="0"/>
              <a:t>What songs are performed in the various videos?  Do you think there is anything in the performance of these songs that reflect various national cultures (Is there anything in Indonesian Idol that reflects Indonesian culture?  Myanmar Idol that reflects Myanmar?]</a:t>
            </a:r>
            <a:endParaRPr lang="en-US" sz="1600" dirty="0"/>
          </a:p>
          <a:p>
            <a:pPr lvl="1"/>
            <a:r>
              <a:rPr lang="en-SG" sz="1600" dirty="0"/>
              <a:t>Do you think these competitions are too American or “Western”?  Why?</a:t>
            </a:r>
            <a:endParaRPr lang="en-US" sz="1600" dirty="0"/>
          </a:p>
          <a:p>
            <a:pPr lvl="1"/>
            <a:r>
              <a:rPr lang="en-SG" sz="1600" dirty="0"/>
              <a:t>Do you think “Asian Idol” helps to create an Asian identity?  Why or why not?</a:t>
            </a:r>
            <a:endParaRPr lang="en-US" sz="1600" dirty="0"/>
          </a:p>
          <a:p>
            <a:pPr lvl="1"/>
            <a:r>
              <a:rPr lang="en-SG" sz="1600" dirty="0"/>
              <a:t>Do you or would you like to watch/vote to watch Idol on television?  </a:t>
            </a:r>
            <a:endParaRPr lang="en-US" sz="160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4270805"/>
            <a:ext cx="4644008" cy="259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82895" y="4270325"/>
            <a:ext cx="4561105" cy="258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245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US" dirty="0"/>
              <a:t>Group activity</a:t>
            </a:r>
            <a:br>
              <a:rPr lang="en-US" dirty="0"/>
            </a:br>
            <a:r>
              <a:rPr lang="en-US" sz="3100" dirty="0"/>
              <a:t>Some findings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37047702"/>
              </p:ext>
            </p:extLst>
          </p:nvPr>
        </p:nvGraphicFramePr>
        <p:xfrm>
          <a:off x="107504" y="1335645"/>
          <a:ext cx="8928993" cy="5405723"/>
        </p:xfrm>
        <a:graphic>
          <a:graphicData uri="http://schemas.openxmlformats.org/drawingml/2006/table">
            <a:tbl>
              <a:tblPr firstRow="1" firstCol="1" bandRow="1">
                <a:tableStyleId>{F5AB1C69-6EDB-4FF4-983F-18BD219EF322}</a:tableStyleId>
              </a:tblPr>
              <a:tblGrid>
                <a:gridCol w="2976331">
                  <a:extLst>
                    <a:ext uri="{9D8B030D-6E8A-4147-A177-3AD203B41FA5}">
                      <a16:colId xmlns:a16="http://schemas.microsoft.com/office/drawing/2014/main" val="20000"/>
                    </a:ext>
                  </a:extLst>
                </a:gridCol>
                <a:gridCol w="2976331">
                  <a:extLst>
                    <a:ext uri="{9D8B030D-6E8A-4147-A177-3AD203B41FA5}">
                      <a16:colId xmlns:a16="http://schemas.microsoft.com/office/drawing/2014/main" val="20001"/>
                    </a:ext>
                  </a:extLst>
                </a:gridCol>
                <a:gridCol w="2976331">
                  <a:extLst>
                    <a:ext uri="{9D8B030D-6E8A-4147-A177-3AD203B41FA5}">
                      <a16:colId xmlns:a16="http://schemas.microsoft.com/office/drawing/2014/main" val="20002"/>
                    </a:ext>
                  </a:extLst>
                </a:gridCol>
              </a:tblGrid>
              <a:tr h="747972">
                <a:tc>
                  <a:txBody>
                    <a:bodyPr/>
                    <a:lstStyle/>
                    <a:p>
                      <a:endParaRPr lang="en-US" dirty="0"/>
                    </a:p>
                  </a:txBody>
                  <a:tcPr/>
                </a:tc>
                <a:tc>
                  <a:txBody>
                    <a:bodyPr/>
                    <a:lstStyle/>
                    <a:p>
                      <a:r>
                        <a:rPr lang="en-US" dirty="0"/>
                        <a:t>Global</a:t>
                      </a:r>
                      <a:r>
                        <a:rPr lang="en-US" baseline="0" dirty="0"/>
                        <a:t> Culture</a:t>
                      </a:r>
                      <a:endParaRPr lang="en-US" dirty="0"/>
                    </a:p>
                  </a:txBody>
                  <a:tcPr/>
                </a:tc>
                <a:tc>
                  <a:txBody>
                    <a:bodyPr/>
                    <a:lstStyle/>
                    <a:p>
                      <a:r>
                        <a:rPr lang="en-US" dirty="0"/>
                        <a:t>Local Culture</a:t>
                      </a:r>
                    </a:p>
                  </a:txBody>
                  <a:tcPr/>
                </a:tc>
                <a:extLst>
                  <a:ext uri="{0D108BD9-81ED-4DB2-BD59-A6C34878D82A}">
                    <a16:rowId xmlns:a16="http://schemas.microsoft.com/office/drawing/2014/main" val="10000"/>
                  </a:ext>
                </a:extLst>
              </a:tr>
              <a:tr h="1628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Myanmar Idol</a:t>
                      </a:r>
                    </a:p>
                    <a:p>
                      <a:endParaRPr lang="en-US" dirty="0"/>
                    </a:p>
                  </a:txBody>
                  <a:tcPr/>
                </a:tc>
                <a:tc>
                  <a:txBody>
                    <a:bodyPr/>
                    <a:lstStyle/>
                    <a:p>
                      <a:r>
                        <a:rPr lang="en-SG" dirty="0"/>
                        <a:t>Maps</a:t>
                      </a:r>
                    </a:p>
                    <a:p>
                      <a:r>
                        <a:rPr lang="en-SG" dirty="0"/>
                        <a:t>Clothes </a:t>
                      </a:r>
                    </a:p>
                    <a:p>
                      <a:r>
                        <a:rPr lang="en-SG" dirty="0"/>
                        <a:t>Instrument</a:t>
                      </a:r>
                      <a:endParaRPr lang="en-US" dirty="0"/>
                    </a:p>
                  </a:txBody>
                  <a:tcPr/>
                </a:tc>
                <a:tc>
                  <a:txBody>
                    <a:bodyPr/>
                    <a:lstStyle/>
                    <a:p>
                      <a:r>
                        <a:rPr lang="en-US" dirty="0"/>
                        <a:t>Photograph</a:t>
                      </a:r>
                      <a:r>
                        <a:rPr lang="en-US" baseline="0" dirty="0"/>
                        <a:t> of Buddhist temple</a:t>
                      </a:r>
                    </a:p>
                    <a:p>
                      <a:r>
                        <a:rPr lang="en-US" baseline="0" dirty="0"/>
                        <a:t>Singing in Myanmar language</a:t>
                      </a:r>
                      <a:endParaRPr lang="en-US" dirty="0"/>
                    </a:p>
                  </a:txBody>
                  <a:tcPr/>
                </a:tc>
                <a:extLst>
                  <a:ext uri="{0D108BD9-81ED-4DB2-BD59-A6C34878D82A}">
                    <a16:rowId xmlns:a16="http://schemas.microsoft.com/office/drawing/2014/main" val="10001"/>
                  </a:ext>
                </a:extLst>
              </a:tr>
              <a:tr h="1656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Indonesia Idol</a:t>
                      </a:r>
                    </a:p>
                    <a:p>
                      <a:endParaRPr lang="en-US" dirty="0"/>
                    </a:p>
                  </a:txBody>
                  <a:tcPr/>
                </a:tc>
                <a:tc>
                  <a:txBody>
                    <a:bodyPr/>
                    <a:lstStyle/>
                    <a:p>
                      <a:r>
                        <a:rPr lang="en-US" dirty="0"/>
                        <a:t>No map</a:t>
                      </a:r>
                    </a:p>
                    <a:p>
                      <a:r>
                        <a:rPr lang="en-US" dirty="0"/>
                        <a:t>American song</a:t>
                      </a:r>
                    </a:p>
                  </a:txBody>
                  <a:tcPr/>
                </a:tc>
                <a:tc>
                  <a:txBody>
                    <a:bodyPr/>
                    <a:lstStyle/>
                    <a:p>
                      <a:r>
                        <a:rPr lang="en-US" dirty="0"/>
                        <a:t>Clothing</a:t>
                      </a:r>
                    </a:p>
                  </a:txBody>
                  <a:tcPr/>
                </a:tc>
                <a:extLst>
                  <a:ext uri="{0D108BD9-81ED-4DB2-BD59-A6C34878D82A}">
                    <a16:rowId xmlns:a16="http://schemas.microsoft.com/office/drawing/2014/main" val="10002"/>
                  </a:ext>
                </a:extLst>
              </a:tr>
              <a:tr h="1373275">
                <a:tc>
                  <a:txBody>
                    <a:bodyPr/>
                    <a:lstStyle/>
                    <a:p>
                      <a:r>
                        <a:rPr lang="en-US" dirty="0"/>
                        <a:t>Viet Nam Idol</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3659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00" y="2639350"/>
            <a:ext cx="8632676" cy="1470025"/>
          </a:xfrm>
        </p:spPr>
        <p:txBody>
          <a:bodyPr>
            <a:normAutofit fontScale="90000"/>
          </a:bodyPr>
          <a:lstStyle/>
          <a:p>
            <a:r>
              <a:rPr lang="en-US" sz="4900" b="1" dirty="0"/>
              <a:t>Unit 4: Envisioning Southeast Asia</a:t>
            </a:r>
            <a:br>
              <a:rPr lang="en-US" sz="4900" b="1" dirty="0"/>
            </a:br>
            <a:br>
              <a:rPr lang="en-US" dirty="0"/>
            </a:br>
            <a:r>
              <a:rPr lang="en-SG" dirty="0"/>
              <a:t>Lesson 6 Popular Music in Southeast Asia: Between Global and Local Cultures</a:t>
            </a:r>
            <a:endParaRPr lang="en-US" dirty="0"/>
          </a:p>
        </p:txBody>
      </p:sp>
      <p:sp>
        <p:nvSpPr>
          <p:cNvPr id="3" name="Subtitle 2"/>
          <p:cNvSpPr>
            <a:spLocks noGrp="1"/>
          </p:cNvSpPr>
          <p:nvPr>
            <p:ph type="subTitle" idx="1"/>
          </p:nvPr>
        </p:nvSpPr>
        <p:spPr>
          <a:xfrm>
            <a:off x="1403648" y="5589240"/>
            <a:ext cx="6400800" cy="600472"/>
          </a:xfrm>
        </p:spPr>
        <p:txBody>
          <a:bodyPr>
            <a:normAutofit/>
          </a:bodyPr>
          <a:lstStyle/>
          <a:p>
            <a:r>
              <a:rPr lang="en-US" sz="2400" dirty="0"/>
              <a:t>Period 2</a:t>
            </a:r>
          </a:p>
        </p:txBody>
      </p:sp>
      <p:pic>
        <p:nvPicPr>
          <p:cNvPr id="4" name="Picture 3">
            <a:extLst>
              <a:ext uri="{FF2B5EF4-FFF2-40B4-BE49-F238E27FC236}">
                <a16:creationId xmlns:a16="http://schemas.microsoft.com/office/drawing/2014/main" id="{3C0EACB2-A300-49F5-83B0-590683A8978C}"/>
              </a:ext>
            </a:extLst>
          </p:cNvPr>
          <p:cNvPicPr>
            <a:picLocks noChangeAspect="1"/>
          </p:cNvPicPr>
          <p:nvPr/>
        </p:nvPicPr>
        <p:blipFill>
          <a:blip r:embed="rId2"/>
          <a:stretch>
            <a:fillRect/>
          </a:stretch>
        </p:blipFill>
        <p:spPr>
          <a:xfrm>
            <a:off x="-108520" y="173418"/>
            <a:ext cx="8992716" cy="1033315"/>
          </a:xfrm>
          <a:prstGeom prst="rect">
            <a:avLst/>
          </a:prstGeom>
        </p:spPr>
      </p:pic>
    </p:spTree>
    <p:extLst>
      <p:ext uri="{BB962C8B-B14F-4D97-AF65-F5344CB8AC3E}">
        <p14:creationId xmlns:p14="http://schemas.microsoft.com/office/powerpoint/2010/main" val="600668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EF81-5508-4E02-8370-C9E1AE8C1623}"/>
              </a:ext>
            </a:extLst>
          </p:cNvPr>
          <p:cNvSpPr>
            <a:spLocks noGrp="1"/>
          </p:cNvSpPr>
          <p:nvPr>
            <p:ph type="title"/>
          </p:nvPr>
        </p:nvSpPr>
        <p:spPr>
          <a:xfrm>
            <a:off x="457200" y="731837"/>
            <a:ext cx="8229600" cy="1143000"/>
          </a:xfrm>
        </p:spPr>
        <p:txBody>
          <a:bodyPr>
            <a:normAutofit/>
          </a:bodyPr>
          <a:lstStyle/>
          <a:p>
            <a:r>
              <a:rPr lang="en-US" sz="3600" dirty="0">
                <a:solidFill>
                  <a:schemeClr val="tx2">
                    <a:lumMod val="75000"/>
                  </a:schemeClr>
                </a:solidFill>
              </a:rPr>
              <a:t> </a:t>
            </a:r>
            <a:r>
              <a:rPr lang="en-US" sz="3600" dirty="0">
                <a:solidFill>
                  <a:schemeClr val="bg1"/>
                </a:solidFill>
              </a:rPr>
              <a:t>A note to users of this presentation</a:t>
            </a:r>
            <a:endParaRPr lang="en-DE" sz="3600" dirty="0">
              <a:solidFill>
                <a:schemeClr val="bg1"/>
              </a:solidFill>
            </a:endParaRPr>
          </a:p>
        </p:txBody>
      </p:sp>
      <p:sp>
        <p:nvSpPr>
          <p:cNvPr id="3" name="Content Placeholder 2">
            <a:extLst>
              <a:ext uri="{FF2B5EF4-FFF2-40B4-BE49-F238E27FC236}">
                <a16:creationId xmlns:a16="http://schemas.microsoft.com/office/drawing/2014/main" id="{E650D7F8-A9F8-4FCD-926F-CAE21E67D831}"/>
              </a:ext>
            </a:extLst>
          </p:cNvPr>
          <p:cNvSpPr>
            <a:spLocks noGrp="1"/>
          </p:cNvSpPr>
          <p:nvPr>
            <p:ph idx="1"/>
          </p:nvPr>
        </p:nvSpPr>
        <p:spPr>
          <a:xfrm>
            <a:off x="457200" y="1892469"/>
            <a:ext cx="8229600" cy="4256136"/>
          </a:xfrm>
        </p:spPr>
        <p:txBody>
          <a:bodyPr>
            <a:normAutofit fontScale="92500"/>
          </a:bodyPr>
          <a:lstStyle/>
          <a:p>
            <a:r>
              <a:rPr lang="en-US" sz="2400" dirty="0"/>
              <a:t>This presentation was developed as complementary materials for teachers  running this lesson. It follows the </a:t>
            </a:r>
            <a:r>
              <a:rPr lang="en-US" sz="2400" b="1" dirty="0"/>
              <a:t>lesson plan</a:t>
            </a:r>
            <a:r>
              <a:rPr lang="en-US" sz="2400" dirty="0"/>
              <a:t>.</a:t>
            </a:r>
          </a:p>
          <a:p>
            <a:r>
              <a:rPr lang="en-US" sz="2400" dirty="0"/>
              <a:t>It includes content from the lesson plans and the introductory essays for teachers’ </a:t>
            </a:r>
            <a:r>
              <a:rPr lang="en-US" sz="2400" b="1" dirty="0"/>
              <a:t>lectures</a:t>
            </a:r>
            <a:r>
              <a:rPr lang="en-US" sz="2400" dirty="0"/>
              <a:t>. It also introduces some of the </a:t>
            </a:r>
            <a:r>
              <a:rPr lang="en-US" sz="2400" b="1" dirty="0"/>
              <a:t>activities</a:t>
            </a:r>
            <a:r>
              <a:rPr lang="en-US" sz="2400" dirty="0"/>
              <a:t> suggested for students.</a:t>
            </a:r>
          </a:p>
          <a:p>
            <a:r>
              <a:rPr lang="en-US" sz="2400" dirty="0"/>
              <a:t>You are welcome to </a:t>
            </a:r>
            <a:r>
              <a:rPr lang="en-US" sz="2400" b="1" dirty="0"/>
              <a:t>customize</a:t>
            </a:r>
            <a:r>
              <a:rPr lang="en-US" sz="2400" dirty="0"/>
              <a:t> this presentation to adjust the lesson to their curriculum and to your students. You can change images, add/remove activities, and of course delete this slide, etc. The </a:t>
            </a:r>
            <a:r>
              <a:rPr lang="en-US" sz="2400" b="1" dirty="0">
                <a:solidFill>
                  <a:schemeClr val="bg1"/>
                </a:solidFill>
              </a:rPr>
              <a:t>Teacher’s Guide </a:t>
            </a:r>
            <a:r>
              <a:rPr lang="en-US" sz="2400" dirty="0">
                <a:solidFill>
                  <a:schemeClr val="bg1"/>
                </a:solidFill>
              </a:rPr>
              <a:t>(</a:t>
            </a:r>
            <a:r>
              <a:rPr lang="fr-FR" sz="2400" dirty="0">
                <a:solidFill>
                  <a:schemeClr val="bg1"/>
                </a:solidFill>
                <a:hlinkClick r:id="rId2">
                  <a:extLst>
                    <a:ext uri="{A12FA001-AC4F-418D-AE19-62706E023703}">
                      <ahyp:hlinkClr xmlns:ahyp="http://schemas.microsoft.com/office/drawing/2018/hyperlinkcolor" val="tx"/>
                    </a:ext>
                  </a:extLst>
                </a:hlinkClick>
              </a:rPr>
              <a:t>https://sharedhistories.asia/teacher/</a:t>
            </a:r>
            <a:r>
              <a:rPr lang="fr-FR" sz="2400" dirty="0">
                <a:solidFill>
                  <a:schemeClr val="bg1"/>
                </a:solidFill>
              </a:rPr>
              <a:t>) </a:t>
            </a:r>
            <a:r>
              <a:rPr lang="en-US" sz="2400" dirty="0"/>
              <a:t>provides guidance on how to adjust the lessons.</a:t>
            </a:r>
          </a:p>
          <a:p>
            <a:r>
              <a:rPr lang="en-US" sz="2400" dirty="0"/>
              <a:t>We wish you a successful lesson!</a:t>
            </a:r>
          </a:p>
          <a:p>
            <a:endParaRPr lang="en-US" sz="2400" dirty="0"/>
          </a:p>
          <a:p>
            <a:pPr marL="0" indent="0">
              <a:buNone/>
            </a:pPr>
            <a:endParaRPr lang="en-US" sz="2400" dirty="0"/>
          </a:p>
        </p:txBody>
      </p:sp>
      <p:pic>
        <p:nvPicPr>
          <p:cNvPr id="4" name="Picture 3">
            <a:extLst>
              <a:ext uri="{FF2B5EF4-FFF2-40B4-BE49-F238E27FC236}">
                <a16:creationId xmlns:a16="http://schemas.microsoft.com/office/drawing/2014/main" id="{949E1823-109F-4ADA-817A-4A620117A509}"/>
              </a:ext>
            </a:extLst>
          </p:cNvPr>
          <p:cNvPicPr>
            <a:picLocks noChangeAspect="1"/>
          </p:cNvPicPr>
          <p:nvPr/>
        </p:nvPicPr>
        <p:blipFill>
          <a:blip r:embed="rId3"/>
          <a:stretch>
            <a:fillRect/>
          </a:stretch>
        </p:blipFill>
        <p:spPr>
          <a:xfrm>
            <a:off x="75642" y="-27384"/>
            <a:ext cx="8992716" cy="1033315"/>
          </a:xfrm>
          <a:prstGeom prst="rect">
            <a:avLst/>
          </a:prstGeom>
        </p:spPr>
      </p:pic>
      <p:sp>
        <p:nvSpPr>
          <p:cNvPr id="5" name="TextBox 4">
            <a:extLst>
              <a:ext uri="{FF2B5EF4-FFF2-40B4-BE49-F238E27FC236}">
                <a16:creationId xmlns:a16="http://schemas.microsoft.com/office/drawing/2014/main" id="{922DACD7-D0DA-42D6-BA28-00F9B19AB11A}"/>
              </a:ext>
            </a:extLst>
          </p:cNvPr>
          <p:cNvSpPr txBox="1"/>
          <p:nvPr/>
        </p:nvSpPr>
        <p:spPr>
          <a:xfrm>
            <a:off x="75642" y="6309320"/>
            <a:ext cx="91127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The Southeast Asian Shared Histories project was developed by UNESCO Bangkok with funding from the Republic of Korea.</a:t>
            </a:r>
            <a:endParaRPr kumimoji="0" lang="en-DE"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771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they?</a:t>
            </a:r>
          </a:p>
        </p:txBody>
      </p:sp>
      <p:sp>
        <p:nvSpPr>
          <p:cNvPr id="3" name="Content Placeholder 2"/>
          <p:cNvSpPr>
            <a:spLocks noGrp="1"/>
          </p:cNvSpPr>
          <p:nvPr>
            <p:ph idx="1"/>
          </p:nvPr>
        </p:nvSpPr>
        <p:spPr/>
        <p:txBody>
          <a:bodyPr/>
          <a:lstStyle/>
          <a:p>
            <a:endParaRPr lang="en-US" dirty="0"/>
          </a:p>
        </p:txBody>
      </p:sp>
      <p:pic>
        <p:nvPicPr>
          <p:cNvPr id="6146" name="Picture 2" descr="Psy Performing Gangnam Style | Â© Korea.net/Korean Culture and Information Service (Jeon Han)/WikiCommon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6513" y="-27384"/>
            <a:ext cx="6475982" cy="27982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oA At A Signing Event 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469" y="0"/>
            <a:ext cx="2704531" cy="361308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 y="2770909"/>
            <a:ext cx="2795789" cy="413776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ig Bang Boy B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6427" y="3470406"/>
            <a:ext cx="6347573" cy="34382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96427" y="2770909"/>
            <a:ext cx="3643041" cy="707886"/>
          </a:xfrm>
          <a:prstGeom prst="rect">
            <a:avLst/>
          </a:prstGeom>
          <a:noFill/>
        </p:spPr>
        <p:txBody>
          <a:bodyPr wrap="square" rtlCol="0">
            <a:spAutoFit/>
          </a:bodyPr>
          <a:lstStyle/>
          <a:p>
            <a:pPr algn="ctr"/>
            <a:r>
              <a:rPr lang="en-US" sz="4000" dirty="0"/>
              <a:t>Who are they?</a:t>
            </a:r>
          </a:p>
        </p:txBody>
      </p:sp>
    </p:spTree>
    <p:extLst>
      <p:ext uri="{BB962C8B-B14F-4D97-AF65-F5344CB8AC3E}">
        <p14:creationId xmlns:p14="http://schemas.microsoft.com/office/powerpoint/2010/main" val="3468651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they?</a:t>
            </a:r>
          </a:p>
        </p:txBody>
      </p:sp>
      <p:sp>
        <p:nvSpPr>
          <p:cNvPr id="3" name="Content Placeholder 2"/>
          <p:cNvSpPr>
            <a:spLocks noGrp="1"/>
          </p:cNvSpPr>
          <p:nvPr>
            <p:ph idx="1"/>
          </p:nvPr>
        </p:nvSpPr>
        <p:spPr/>
        <p:txBody>
          <a:bodyPr/>
          <a:lstStyle/>
          <a:p>
            <a:endParaRPr lang="en-US" dirty="0"/>
          </a:p>
        </p:txBody>
      </p:sp>
      <p:pic>
        <p:nvPicPr>
          <p:cNvPr id="6146" name="Picture 2" descr="Psy Performing Gangnam Style | Â© Korea.net/Korean Culture and Information Service (Jeon Han)/WikiCommon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6513" y="-27384"/>
            <a:ext cx="6475982" cy="27982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oA At A Signing Event 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469" y="0"/>
            <a:ext cx="2704531" cy="361308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 y="2770909"/>
            <a:ext cx="2795789" cy="413776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ig Bang Boy B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6427" y="3470406"/>
            <a:ext cx="6347573" cy="34382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51720" y="2852936"/>
            <a:ext cx="595035" cy="369332"/>
          </a:xfrm>
          <a:prstGeom prst="rect">
            <a:avLst/>
          </a:prstGeom>
          <a:noFill/>
        </p:spPr>
        <p:txBody>
          <a:bodyPr wrap="none" rtlCol="0">
            <a:spAutoFit/>
          </a:bodyPr>
          <a:lstStyle/>
          <a:p>
            <a:r>
              <a:rPr lang="en-US" dirty="0">
                <a:solidFill>
                  <a:schemeClr val="bg1"/>
                </a:solidFill>
              </a:rPr>
              <a:t>Rain</a:t>
            </a:r>
          </a:p>
        </p:txBody>
      </p:sp>
      <p:sp>
        <p:nvSpPr>
          <p:cNvPr id="10" name="TextBox 9"/>
          <p:cNvSpPr txBox="1"/>
          <p:nvPr/>
        </p:nvSpPr>
        <p:spPr>
          <a:xfrm>
            <a:off x="5580112" y="116632"/>
            <a:ext cx="489493" cy="369332"/>
          </a:xfrm>
          <a:prstGeom prst="rect">
            <a:avLst/>
          </a:prstGeom>
          <a:noFill/>
        </p:spPr>
        <p:txBody>
          <a:bodyPr wrap="none" rtlCol="0">
            <a:spAutoFit/>
          </a:bodyPr>
          <a:lstStyle/>
          <a:p>
            <a:r>
              <a:rPr lang="en-US" dirty="0" err="1">
                <a:solidFill>
                  <a:schemeClr val="bg1"/>
                </a:solidFill>
              </a:rPr>
              <a:t>Psy</a:t>
            </a:r>
            <a:endParaRPr lang="en-US" dirty="0">
              <a:solidFill>
                <a:schemeClr val="bg1"/>
              </a:solidFill>
            </a:endParaRPr>
          </a:p>
        </p:txBody>
      </p:sp>
      <p:sp>
        <p:nvSpPr>
          <p:cNvPr id="11" name="TextBox 10"/>
          <p:cNvSpPr txBox="1"/>
          <p:nvPr/>
        </p:nvSpPr>
        <p:spPr>
          <a:xfrm>
            <a:off x="2964299" y="3491716"/>
            <a:ext cx="1003801" cy="369332"/>
          </a:xfrm>
          <a:prstGeom prst="rect">
            <a:avLst/>
          </a:prstGeom>
          <a:noFill/>
        </p:spPr>
        <p:txBody>
          <a:bodyPr wrap="none" rtlCol="0">
            <a:spAutoFit/>
          </a:bodyPr>
          <a:lstStyle/>
          <a:p>
            <a:r>
              <a:rPr lang="en-US" dirty="0">
                <a:solidFill>
                  <a:schemeClr val="bg1"/>
                </a:solidFill>
              </a:rPr>
              <a:t>Big Band</a:t>
            </a:r>
          </a:p>
        </p:txBody>
      </p:sp>
      <p:sp>
        <p:nvSpPr>
          <p:cNvPr id="12" name="TextBox 11"/>
          <p:cNvSpPr txBox="1"/>
          <p:nvPr/>
        </p:nvSpPr>
        <p:spPr>
          <a:xfrm>
            <a:off x="8565950" y="3037602"/>
            <a:ext cx="564578" cy="369332"/>
          </a:xfrm>
          <a:prstGeom prst="rect">
            <a:avLst/>
          </a:prstGeom>
          <a:noFill/>
        </p:spPr>
        <p:txBody>
          <a:bodyPr wrap="none" rtlCol="0">
            <a:spAutoFit/>
          </a:bodyPr>
          <a:lstStyle/>
          <a:p>
            <a:r>
              <a:rPr lang="en-US" dirty="0" err="1">
                <a:solidFill>
                  <a:schemeClr val="bg1"/>
                </a:solidFill>
              </a:rPr>
              <a:t>BoA</a:t>
            </a:r>
            <a:endParaRPr lang="en-US" dirty="0">
              <a:solidFill>
                <a:schemeClr val="bg1"/>
              </a:solidFill>
            </a:endParaRPr>
          </a:p>
        </p:txBody>
      </p:sp>
      <p:sp>
        <p:nvSpPr>
          <p:cNvPr id="13" name="TextBox 12"/>
          <p:cNvSpPr txBox="1"/>
          <p:nvPr/>
        </p:nvSpPr>
        <p:spPr>
          <a:xfrm>
            <a:off x="2796427" y="2770909"/>
            <a:ext cx="3643041" cy="707886"/>
          </a:xfrm>
          <a:prstGeom prst="rect">
            <a:avLst/>
          </a:prstGeom>
          <a:noFill/>
        </p:spPr>
        <p:txBody>
          <a:bodyPr wrap="square" rtlCol="0">
            <a:spAutoFit/>
          </a:bodyPr>
          <a:lstStyle/>
          <a:p>
            <a:pPr algn="ctr"/>
            <a:r>
              <a:rPr lang="en-US" sz="4000" dirty="0"/>
              <a:t>K-Pop Stars</a:t>
            </a:r>
          </a:p>
        </p:txBody>
      </p:sp>
    </p:spTree>
    <p:extLst>
      <p:ext uri="{BB962C8B-B14F-4D97-AF65-F5344CB8AC3E}">
        <p14:creationId xmlns:p14="http://schemas.microsoft.com/office/powerpoint/2010/main" val="1064567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GB" dirty="0"/>
              <a:t>American and “Western” Pop Culture is not the only influence on Southeast Asian Pop Culture. </a:t>
            </a:r>
          </a:p>
          <a:p>
            <a:pPr marL="0" indent="0">
              <a:buNone/>
            </a:pPr>
            <a:r>
              <a:rPr lang="en-GB" dirty="0"/>
              <a:t>East Asia also has a big influence. </a:t>
            </a:r>
          </a:p>
          <a:p>
            <a:pPr marL="0" indent="0">
              <a:buNone/>
            </a:pPr>
            <a:r>
              <a:rPr lang="en-SG" dirty="0"/>
              <a:t>J-Pop might be the most famous example.</a:t>
            </a:r>
            <a:endParaRPr lang="en-GB" dirty="0"/>
          </a:p>
          <a:p>
            <a:pPr marL="0" indent="0">
              <a:buNone/>
            </a:pPr>
            <a:r>
              <a:rPr lang="en-GB" dirty="0"/>
              <a:t>This class will focus on another example, K-Pop, the Korean Wave, or </a:t>
            </a:r>
            <a:r>
              <a:rPr lang="en-GB" i="1" dirty="0" err="1"/>
              <a:t>Hallyu</a:t>
            </a:r>
            <a:r>
              <a:rPr lang="en-GB" dirty="0"/>
              <a:t>.</a:t>
            </a:r>
            <a:endParaRPr lang="en-US" dirty="0"/>
          </a:p>
        </p:txBody>
      </p:sp>
    </p:spTree>
    <p:extLst>
      <p:ext uri="{BB962C8B-B14F-4D97-AF65-F5344CB8AC3E}">
        <p14:creationId xmlns:p14="http://schemas.microsoft.com/office/powerpoint/2010/main" val="741787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How can one define and characterize the Korean Wave, or </a:t>
            </a:r>
            <a:r>
              <a:rPr lang="en-US" i="1" dirty="0"/>
              <a:t>Hallyu</a:t>
            </a:r>
            <a:r>
              <a:rPr lang="en-US" dirty="0"/>
              <a:t>, in Southeast Asia?</a:t>
            </a:r>
          </a:p>
          <a:p>
            <a:pPr lvl="0"/>
            <a:r>
              <a:rPr lang="en-US" dirty="0"/>
              <a:t>How did Korean culture become popular in Southeast Asia?</a:t>
            </a:r>
          </a:p>
          <a:p>
            <a:pPr lvl="0"/>
            <a:r>
              <a:rPr lang="en-US" dirty="0"/>
              <a:t>How are local elements and influences of Southeast Asian culture accommodated into K-Pop or the Korean Wave?</a:t>
            </a:r>
          </a:p>
          <a:p>
            <a:pPr lvl="0"/>
            <a:r>
              <a:rPr lang="en-US" dirty="0"/>
              <a:t>Do any international Western influences impact pop culture imports from Korea or other East Asian nations?</a:t>
            </a:r>
          </a:p>
          <a:p>
            <a:pPr lvl="0"/>
            <a:r>
              <a:rPr lang="en-US" dirty="0"/>
              <a:t>How does K-Pop contribute to identity formation in terms of individual, region, and nation?</a:t>
            </a:r>
          </a:p>
          <a:p>
            <a:endParaRPr lang="en-US" dirty="0"/>
          </a:p>
        </p:txBody>
      </p:sp>
    </p:spTree>
    <p:extLst>
      <p:ext uri="{BB962C8B-B14F-4D97-AF65-F5344CB8AC3E}">
        <p14:creationId xmlns:p14="http://schemas.microsoft.com/office/powerpoint/2010/main" val="510710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activity</a:t>
            </a:r>
          </a:p>
        </p:txBody>
      </p:sp>
      <p:sp>
        <p:nvSpPr>
          <p:cNvPr id="3" name="Content Placeholder 2"/>
          <p:cNvSpPr>
            <a:spLocks noGrp="1"/>
          </p:cNvSpPr>
          <p:nvPr>
            <p:ph idx="1"/>
          </p:nvPr>
        </p:nvSpPr>
        <p:spPr/>
        <p:txBody>
          <a:bodyPr>
            <a:normAutofit fontScale="92500" lnSpcReduction="10000"/>
          </a:bodyPr>
          <a:lstStyle/>
          <a:p>
            <a:r>
              <a:rPr lang="en-US" dirty="0"/>
              <a:t>In groups of 4:</a:t>
            </a:r>
          </a:p>
          <a:p>
            <a:pPr lvl="1"/>
            <a:r>
              <a:rPr lang="en-GB" dirty="0"/>
              <a:t>2 students read the article: “Korean Wave in Southeast Asia” </a:t>
            </a:r>
          </a:p>
          <a:p>
            <a:pPr lvl="1"/>
            <a:r>
              <a:rPr lang="en-GB" dirty="0"/>
              <a:t>2 students read the article: “</a:t>
            </a:r>
            <a:r>
              <a:rPr lang="en-US" dirty="0"/>
              <a:t>Southeast Asian millionaires to build </a:t>
            </a:r>
            <a:r>
              <a:rPr lang="en-US" i="1" dirty="0"/>
              <a:t>Hallyu</a:t>
            </a:r>
            <a:r>
              <a:rPr lang="en-US" dirty="0"/>
              <a:t> town in Thailand</a:t>
            </a:r>
            <a:r>
              <a:rPr lang="en-GB" dirty="0"/>
              <a:t>”</a:t>
            </a:r>
          </a:p>
          <a:p>
            <a:r>
              <a:rPr lang="en-GB" dirty="0"/>
              <a:t>Fill in the Worksheet</a:t>
            </a:r>
          </a:p>
          <a:p>
            <a:pPr lvl="1"/>
            <a:r>
              <a:rPr lang="en-GB" dirty="0"/>
              <a:t>For questions A 1 to 9, collaborate to find the answers in the articles</a:t>
            </a:r>
          </a:p>
          <a:p>
            <a:pPr lvl="1"/>
            <a:r>
              <a:rPr lang="en-GB" dirty="0"/>
              <a:t>For questions B, C and D, get inspired from the articles to develop your own answer</a:t>
            </a:r>
            <a:endParaRPr lang="en-US" dirty="0"/>
          </a:p>
          <a:p>
            <a:endParaRPr lang="en-US" dirty="0"/>
          </a:p>
        </p:txBody>
      </p:sp>
    </p:spTree>
    <p:extLst>
      <p:ext uri="{BB962C8B-B14F-4D97-AF65-F5344CB8AC3E}">
        <p14:creationId xmlns:p14="http://schemas.microsoft.com/office/powerpoint/2010/main" val="3704513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endParaRPr lang="en-US" sz="2800" dirty="0"/>
          </a:p>
        </p:txBody>
      </p:sp>
      <p:sp>
        <p:nvSpPr>
          <p:cNvPr id="3" name="Content Placeholder 2"/>
          <p:cNvSpPr>
            <a:spLocks noGrp="1"/>
          </p:cNvSpPr>
          <p:nvPr>
            <p:ph idx="1"/>
          </p:nvPr>
        </p:nvSpPr>
        <p:spPr/>
        <p:txBody>
          <a:bodyPr>
            <a:normAutofit/>
          </a:bodyPr>
          <a:lstStyle/>
          <a:p>
            <a:pPr marL="0" lvl="1" indent="0" algn="ctr">
              <a:buNone/>
            </a:pPr>
            <a:r>
              <a:rPr lang="en-SG" sz="4400" dirty="0"/>
              <a:t>Music is one of the most popular Korean imports in Southeast Asian countries like Thailand.</a:t>
            </a:r>
            <a:endParaRPr lang="en-US" sz="4400" dirty="0"/>
          </a:p>
          <a:p>
            <a:endParaRPr lang="en-US" dirty="0"/>
          </a:p>
        </p:txBody>
      </p:sp>
    </p:spTree>
    <p:extLst>
      <p:ext uri="{BB962C8B-B14F-4D97-AF65-F5344CB8AC3E}">
        <p14:creationId xmlns:p14="http://schemas.microsoft.com/office/powerpoint/2010/main" val="1184784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62872" cy="1143000"/>
          </a:xfrm>
        </p:spPr>
        <p:txBody>
          <a:bodyPr>
            <a:normAutofit/>
          </a:bodyPr>
          <a:lstStyle/>
          <a:p>
            <a:pPr lvl="1" algn="ctr" rtl="0">
              <a:spcBef>
                <a:spcPct val="0"/>
              </a:spcBef>
            </a:pPr>
            <a:r>
              <a:rPr lang="en-US" sz="2800" dirty="0"/>
              <a:t>Baby V.O.X.</a:t>
            </a:r>
          </a:p>
        </p:txBody>
      </p:sp>
      <p:sp>
        <p:nvSpPr>
          <p:cNvPr id="3" name="Content Placeholder 2"/>
          <p:cNvSpPr>
            <a:spLocks noGrp="1"/>
          </p:cNvSpPr>
          <p:nvPr>
            <p:ph idx="1"/>
          </p:nvPr>
        </p:nvSpPr>
        <p:spPr>
          <a:xfrm>
            <a:off x="404292" y="1844824"/>
            <a:ext cx="8229600" cy="4525963"/>
          </a:xfrm>
        </p:spPr>
        <p:txBody>
          <a:bodyPr>
            <a:normAutofit fontScale="77500" lnSpcReduction="20000"/>
          </a:bodyPr>
          <a:lstStyle/>
          <a:p>
            <a:pPr lvl="0"/>
            <a:r>
              <a:rPr lang="en-US" dirty="0"/>
              <a:t>Baby V.O.X. is five-member </a:t>
            </a:r>
            <a:br>
              <a:rPr lang="en-US" dirty="0"/>
            </a:br>
            <a:r>
              <a:rPr lang="en-US" dirty="0"/>
              <a:t>South Korean female dance group </a:t>
            </a:r>
            <a:br>
              <a:rPr lang="en-US" dirty="0"/>
            </a:br>
            <a:r>
              <a:rPr lang="en-US" dirty="0"/>
              <a:t>active from 1997 to 2006.</a:t>
            </a:r>
          </a:p>
          <a:p>
            <a:pPr lvl="0"/>
            <a:r>
              <a:rPr lang="en-US" dirty="0"/>
              <a:t>Baby V.O.X. released 7 albums and often performed internationally, including in places like Southeast Asia.</a:t>
            </a:r>
          </a:p>
          <a:p>
            <a:pPr lvl="0"/>
            <a:r>
              <a:rPr lang="en-US" dirty="0"/>
              <a:t>Baby V.O.X. first travelled to Thailand in 1999, they were unique, the first “girl group idol” band in Thailand to perform pop dance.</a:t>
            </a:r>
          </a:p>
          <a:p>
            <a:pPr lvl="0"/>
            <a:r>
              <a:rPr lang="en-US" dirty="0"/>
              <a:t>Baby V.O.X. made a special karaoke album with 11 tracks just for the Thai audience; it sold 30,000 copies at 199 baht.</a:t>
            </a:r>
          </a:p>
          <a:p>
            <a:pPr lvl="0"/>
            <a:r>
              <a:rPr lang="en-US" dirty="0"/>
              <a:t>Video: “Missing You”  </a:t>
            </a:r>
            <a:r>
              <a:rPr lang="en-GB" u="sng" dirty="0">
                <a:hlinkClick r:id="rId2"/>
              </a:rPr>
              <a:t>https://www.youtube.com/watch?v=aBHu38wdngQ</a:t>
            </a:r>
            <a:endParaRPr lang="en-US" dirty="0"/>
          </a:p>
          <a:p>
            <a:endParaRPr lang="en-US" dirty="0"/>
          </a:p>
        </p:txBody>
      </p:sp>
      <p:pic>
        <p:nvPicPr>
          <p:cNvPr id="7170" name="Picture 2" descr="Image result for baby v.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2116" y="1"/>
            <a:ext cx="3391883" cy="22768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504" y="6488668"/>
            <a:ext cx="9089192" cy="369332"/>
          </a:xfrm>
          <a:prstGeom prst="rect">
            <a:avLst/>
          </a:prstGeom>
        </p:spPr>
        <p:txBody>
          <a:bodyPr wrap="square">
            <a:spAutoFit/>
          </a:bodyPr>
          <a:lstStyle/>
          <a:p>
            <a:r>
              <a:rPr lang="en-US" dirty="0"/>
              <a:t>© </a:t>
            </a:r>
            <a:r>
              <a:rPr lang="en-US" dirty="0">
                <a:hlinkClick r:id="rId4" tooltip="User:Sry85"/>
              </a:rPr>
              <a:t>Sry85 </a:t>
            </a:r>
            <a:r>
              <a:rPr lang="en-US" dirty="0"/>
              <a:t>https://commons.wikimedia.org/wiki/File:Baby_Vox_Re.V.JPG</a:t>
            </a:r>
          </a:p>
        </p:txBody>
      </p:sp>
    </p:spTree>
    <p:extLst>
      <p:ext uri="{BB962C8B-B14F-4D97-AF65-F5344CB8AC3E}">
        <p14:creationId xmlns:p14="http://schemas.microsoft.com/office/powerpoint/2010/main" val="1290516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70984" cy="1143000"/>
          </a:xfrm>
        </p:spPr>
        <p:txBody>
          <a:bodyPr/>
          <a:lstStyle/>
          <a:p>
            <a:r>
              <a:rPr lang="en-US" dirty="0"/>
              <a:t>Rain</a:t>
            </a:r>
          </a:p>
        </p:txBody>
      </p:sp>
      <p:sp>
        <p:nvSpPr>
          <p:cNvPr id="3" name="Content Placeholder 2"/>
          <p:cNvSpPr>
            <a:spLocks noGrp="1"/>
          </p:cNvSpPr>
          <p:nvPr>
            <p:ph idx="1"/>
          </p:nvPr>
        </p:nvSpPr>
        <p:spPr>
          <a:xfrm>
            <a:off x="457200" y="1600200"/>
            <a:ext cx="5770984" cy="4525963"/>
          </a:xfrm>
        </p:spPr>
        <p:txBody>
          <a:bodyPr>
            <a:normAutofit fontScale="85000" lnSpcReduction="10000"/>
          </a:bodyPr>
          <a:lstStyle/>
          <a:p>
            <a:pPr lvl="0"/>
            <a:r>
              <a:rPr lang="en-US" dirty="0"/>
              <a:t>Rain is a singer-songwriter</a:t>
            </a:r>
          </a:p>
          <a:p>
            <a:pPr lvl="0"/>
            <a:r>
              <a:rPr lang="en-US" dirty="0"/>
              <a:t>7 albums: 6 in Korean, 1 in Japanese</a:t>
            </a:r>
          </a:p>
          <a:p>
            <a:pPr lvl="0"/>
            <a:r>
              <a:rPr lang="en-US" dirty="0"/>
              <a:t>His third album featured a duet with a famous Thai singer, </a:t>
            </a:r>
            <a:r>
              <a:rPr lang="en-US" dirty="0" err="1"/>
              <a:t>Panadda</a:t>
            </a:r>
            <a:r>
              <a:rPr lang="en-US" dirty="0"/>
              <a:t> </a:t>
            </a:r>
            <a:r>
              <a:rPr lang="en-US" dirty="0" err="1"/>
              <a:t>Ruangwut</a:t>
            </a:r>
            <a:r>
              <a:rPr lang="en-US" dirty="0"/>
              <a:t>, who first achieved fame by winning first prize in Thailand’s Star Search Contest.</a:t>
            </a:r>
          </a:p>
          <a:p>
            <a:pPr lvl="0"/>
            <a:r>
              <a:rPr lang="en-GB" dirty="0"/>
              <a:t>Video “I Do” </a:t>
            </a:r>
            <a:r>
              <a:rPr lang="en-GB" u="sng" dirty="0">
                <a:hlinkClick r:id="rId2"/>
              </a:rPr>
              <a:t>https://www.youtube.com/watch?v=z0VALRHcQ84</a:t>
            </a:r>
            <a:endParaRPr lang="en-US" dirty="0"/>
          </a:p>
        </p:txBody>
      </p:sp>
      <p:pic>
        <p:nvPicPr>
          <p:cNvPr id="9218" name="Picture 2" descr="File:Rain Korean Sing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7"/>
          <a:stretch/>
        </p:blipFill>
        <p:spPr bwMode="auto">
          <a:xfrm>
            <a:off x="6228184" y="0"/>
            <a:ext cx="2915816" cy="69089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6436762" cy="369332"/>
          </a:xfrm>
          <a:prstGeom prst="rect">
            <a:avLst/>
          </a:prstGeom>
          <a:noFill/>
        </p:spPr>
        <p:txBody>
          <a:bodyPr wrap="none" rtlCol="0">
            <a:spAutoFit/>
          </a:bodyPr>
          <a:lstStyle/>
          <a:p>
            <a:r>
              <a:rPr lang="en-US" dirty="0"/>
              <a:t>© Sry85 https://en.wikipedia.org/wiki/File:Rain_Korean_Singer.jpg</a:t>
            </a:r>
          </a:p>
        </p:txBody>
      </p:sp>
    </p:spTree>
    <p:extLst>
      <p:ext uri="{BB962C8B-B14F-4D97-AF65-F5344CB8AC3E}">
        <p14:creationId xmlns:p14="http://schemas.microsoft.com/office/powerpoint/2010/main" val="2573291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57200" y="1600200"/>
            <a:ext cx="6406440" cy="4525963"/>
          </a:xfrm>
        </p:spPr>
        <p:txBody>
          <a:bodyPr/>
          <a:lstStyle/>
          <a:p>
            <a:pPr marL="388938" lvl="4" indent="-342900">
              <a:buFont typeface="Arial" pitchFamily="34" charset="0"/>
              <a:buChar char="•"/>
              <a:tabLst>
                <a:tab pos="92075" algn="l"/>
              </a:tabLst>
            </a:pPr>
            <a:r>
              <a:rPr lang="en-US" sz="2400" dirty="0"/>
              <a:t>What is local or national about these pop-videos, and what is global?</a:t>
            </a:r>
          </a:p>
          <a:p>
            <a:pPr marL="388938" lvl="4" indent="-342900">
              <a:buFont typeface="Arial" pitchFamily="34" charset="0"/>
              <a:buChar char="•"/>
              <a:tabLst>
                <a:tab pos="92075" algn="l"/>
              </a:tabLst>
            </a:pPr>
            <a:r>
              <a:rPr lang="en-US" sz="2400" dirty="0"/>
              <a:t>How do these videos reflect efforts to adapt pop culture imported from East Asia and Korea to local Southeast Asian contexts such as Thailand?</a:t>
            </a:r>
          </a:p>
          <a:p>
            <a:pPr marL="388938" lvl="4" indent="-342900">
              <a:buFont typeface="Arial" pitchFamily="34" charset="0"/>
              <a:buChar char="•"/>
              <a:tabLst>
                <a:tab pos="92075" algn="l"/>
              </a:tabLst>
            </a:pPr>
            <a:r>
              <a:rPr lang="en-US" sz="2400" dirty="0"/>
              <a:t>What role did technology play in the spread of global forms of culture into local contexts?</a:t>
            </a:r>
          </a:p>
          <a:p>
            <a:pPr marL="0" indent="0">
              <a:buNone/>
            </a:pPr>
            <a:endParaRPr lang="en-US" dirty="0"/>
          </a:p>
        </p:txBody>
      </p:sp>
      <p:sp>
        <p:nvSpPr>
          <p:cNvPr id="4" name="TextBox 3"/>
          <p:cNvSpPr txBox="1"/>
          <p:nvPr/>
        </p:nvSpPr>
        <p:spPr>
          <a:xfrm>
            <a:off x="6863640" y="1124744"/>
            <a:ext cx="3156633" cy="7786747"/>
          </a:xfrm>
          <a:prstGeom prst="rect">
            <a:avLst/>
          </a:prstGeom>
          <a:noFill/>
        </p:spPr>
        <p:txBody>
          <a:bodyPr wrap="none" rtlCol="0">
            <a:spAutoFit/>
          </a:bodyPr>
          <a:lstStyle/>
          <a:p>
            <a:r>
              <a:rPr lang="en-US" sz="50000" dirty="0"/>
              <a:t>?</a:t>
            </a:r>
          </a:p>
        </p:txBody>
      </p:sp>
    </p:spTree>
    <p:extLst>
      <p:ext uri="{BB962C8B-B14F-4D97-AF65-F5344CB8AC3E}">
        <p14:creationId xmlns:p14="http://schemas.microsoft.com/office/powerpoint/2010/main" val="3619481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4258816" cy="922114"/>
          </a:xfrm>
        </p:spPr>
        <p:txBody>
          <a:bodyPr>
            <a:normAutofit fontScale="90000"/>
          </a:bodyPr>
          <a:lstStyle/>
          <a:p>
            <a:r>
              <a:rPr lang="en-US" dirty="0"/>
              <a:t>Baby V.O.X. </a:t>
            </a:r>
            <a:br>
              <a:rPr lang="en-US" dirty="0"/>
            </a:br>
            <a:r>
              <a:rPr lang="en-US" dirty="0"/>
              <a:t>“Missing you”</a:t>
            </a:r>
          </a:p>
        </p:txBody>
      </p:sp>
      <p:sp>
        <p:nvSpPr>
          <p:cNvPr id="3" name="Content Placeholder 2"/>
          <p:cNvSpPr>
            <a:spLocks noGrp="1"/>
          </p:cNvSpPr>
          <p:nvPr>
            <p:ph idx="1"/>
          </p:nvPr>
        </p:nvSpPr>
        <p:spPr>
          <a:xfrm>
            <a:off x="539552" y="2564904"/>
            <a:ext cx="8219256" cy="4032448"/>
          </a:xfrm>
        </p:spPr>
        <p:txBody>
          <a:bodyPr>
            <a:normAutofit fontScale="77500" lnSpcReduction="20000"/>
          </a:bodyPr>
          <a:lstStyle/>
          <a:p>
            <a:pPr marL="457200" lvl="1" indent="-457200">
              <a:buFont typeface="Arial" pitchFamily="34" charset="0"/>
              <a:buChar char="•"/>
            </a:pPr>
            <a:r>
              <a:rPr lang="en-SG" sz="3500" dirty="0"/>
              <a:t>What are the singers doing in this video?</a:t>
            </a:r>
            <a:endParaRPr lang="en-US" sz="3500" dirty="0"/>
          </a:p>
          <a:p>
            <a:pPr marL="457200" lvl="1" indent="-457200">
              <a:buFont typeface="Arial" pitchFamily="34" charset="0"/>
              <a:buChar char="•"/>
            </a:pPr>
            <a:r>
              <a:rPr lang="en-SG" sz="3500" dirty="0"/>
              <a:t>What recognizable Thai features or Thai cultural features are shown in the video?  What other features of daily life are shown?</a:t>
            </a:r>
            <a:endParaRPr lang="en-US" sz="3500" dirty="0"/>
          </a:p>
          <a:p>
            <a:pPr marL="457200" lvl="1" indent="-457200">
              <a:buFont typeface="Arial" pitchFamily="34" charset="0"/>
              <a:buChar char="•"/>
            </a:pPr>
            <a:r>
              <a:rPr lang="en-SG" sz="3500" dirty="0"/>
              <a:t>Do you feel the video does a good job portraying Thai culture?</a:t>
            </a:r>
            <a:endParaRPr lang="en-US" sz="3500" dirty="0"/>
          </a:p>
          <a:p>
            <a:pPr marL="457200" lvl="1" indent="-457200">
              <a:buFont typeface="Arial" pitchFamily="34" charset="0"/>
              <a:buChar char="•"/>
            </a:pPr>
            <a:r>
              <a:rPr lang="en-SG" sz="3500" dirty="0"/>
              <a:t>Does it help to bring together Thai and Korean culture?</a:t>
            </a:r>
            <a:endParaRPr lang="en-US" sz="3500" dirty="0"/>
          </a:p>
          <a:p>
            <a:pPr marL="457200" lvl="1" indent="-457200">
              <a:buFont typeface="Arial" pitchFamily="34" charset="0"/>
              <a:buChar char="•"/>
            </a:pPr>
            <a:r>
              <a:rPr lang="en-SG" sz="3500" dirty="0"/>
              <a:t>Are there any features that seem more global or American in nature?</a:t>
            </a:r>
            <a:endParaRPr lang="en-US" sz="3500" dirty="0"/>
          </a:p>
          <a:p>
            <a:pPr marL="0" indent="0">
              <a:buNone/>
            </a:pPr>
            <a:endParaRPr lang="en-US" dirty="0"/>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37" t="9234" r="1859"/>
          <a:stretch/>
        </p:blipFill>
        <p:spPr bwMode="auto">
          <a:xfrm>
            <a:off x="5076056" y="188640"/>
            <a:ext cx="3943238" cy="210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467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Miss </a:t>
            </a:r>
            <a:r>
              <a:rPr lang="en-US" dirty="0" err="1"/>
              <a:t>Ribout</a:t>
            </a:r>
            <a:r>
              <a:rPr lang="en-US" dirty="0"/>
              <a:t> Ka </a:t>
            </a:r>
            <a:r>
              <a:rPr lang="en-US" dirty="0" err="1"/>
              <a:t>Doewa</a:t>
            </a:r>
            <a:br>
              <a:rPr lang="en-US" dirty="0"/>
            </a:br>
            <a:r>
              <a:rPr lang="en-US" dirty="0" err="1"/>
              <a:t>Krontjong</a:t>
            </a:r>
            <a:r>
              <a:rPr lang="en-US" dirty="0"/>
              <a:t> </a:t>
            </a:r>
            <a:r>
              <a:rPr lang="en-US" dirty="0" err="1"/>
              <a:t>Dardanella</a:t>
            </a:r>
            <a:r>
              <a:rPr lang="en-US" dirty="0"/>
              <a:t> </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71600" y="1920778"/>
            <a:ext cx="4435499" cy="410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hajimaji.files.wordpress.com/2010/03/miss-riboet.jpg?w=189&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2790" y="1919967"/>
            <a:ext cx="2592313" cy="41010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544" y="6211669"/>
            <a:ext cx="8280920" cy="369332"/>
          </a:xfrm>
          <a:prstGeom prst="rect">
            <a:avLst/>
          </a:prstGeom>
        </p:spPr>
        <p:txBody>
          <a:bodyPr wrap="square">
            <a:spAutoFit/>
          </a:bodyPr>
          <a:lstStyle/>
          <a:p>
            <a:r>
              <a:rPr lang="en-US" dirty="0"/>
              <a:t>https://hajimaji.com/2011/02/07/miss-riboet-ii-indonesia/</a:t>
            </a:r>
          </a:p>
        </p:txBody>
      </p:sp>
    </p:spTree>
    <p:extLst>
      <p:ext uri="{BB962C8B-B14F-4D97-AF65-F5344CB8AC3E}">
        <p14:creationId xmlns:p14="http://schemas.microsoft.com/office/powerpoint/2010/main" val="3155668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a:t>Baby V.O.X. “Missing you”</a:t>
            </a:r>
          </a:p>
        </p:txBody>
      </p:sp>
      <p:sp>
        <p:nvSpPr>
          <p:cNvPr id="3" name="Content Placeholder 2"/>
          <p:cNvSpPr>
            <a:spLocks noGrp="1"/>
          </p:cNvSpPr>
          <p:nvPr>
            <p:ph idx="1"/>
          </p:nvPr>
        </p:nvSpPr>
        <p:spPr>
          <a:xfrm>
            <a:off x="457200" y="1124744"/>
            <a:ext cx="8229600" cy="5544616"/>
          </a:xfrm>
        </p:spPr>
        <p:txBody>
          <a:bodyPr>
            <a:normAutofit fontScale="55000" lnSpcReduction="20000"/>
          </a:bodyPr>
          <a:lstStyle/>
          <a:p>
            <a:pPr marL="457200" lvl="1" indent="-457200">
              <a:buFont typeface="Arial" pitchFamily="34" charset="0"/>
              <a:buChar char="•"/>
            </a:pPr>
            <a:r>
              <a:rPr lang="en-SG" sz="3500" dirty="0"/>
              <a:t>What are the singers doing in this video?</a:t>
            </a:r>
            <a:endParaRPr lang="en-US" sz="3500" dirty="0"/>
          </a:p>
          <a:p>
            <a:pPr marL="914400" lvl="3" indent="-457200"/>
            <a:r>
              <a:rPr lang="en-SG" sz="3100" dirty="0">
                <a:solidFill>
                  <a:schemeClr val="accent5">
                    <a:lumMod val="75000"/>
                  </a:schemeClr>
                </a:solidFill>
              </a:rPr>
              <a:t>Touring through Thailand</a:t>
            </a:r>
            <a:endParaRPr lang="en-US" sz="3100" dirty="0">
              <a:solidFill>
                <a:schemeClr val="accent5">
                  <a:lumMod val="75000"/>
                </a:schemeClr>
              </a:solidFill>
            </a:endParaRPr>
          </a:p>
          <a:p>
            <a:pPr marL="457200" lvl="1" indent="-457200">
              <a:buFont typeface="Arial" pitchFamily="34" charset="0"/>
              <a:buChar char="•"/>
            </a:pPr>
            <a:r>
              <a:rPr lang="en-SG" sz="3500" dirty="0"/>
              <a:t>What recognizable Thai features or Thai cultural features are shown in the video?  What other features of daily life are shown?</a:t>
            </a:r>
            <a:endParaRPr lang="en-US" sz="3500" dirty="0"/>
          </a:p>
          <a:p>
            <a:pPr lvl="1"/>
            <a:r>
              <a:rPr lang="en-SG" sz="3100" dirty="0">
                <a:solidFill>
                  <a:schemeClr val="accent5">
                    <a:lumMod val="75000"/>
                  </a:schemeClr>
                </a:solidFill>
              </a:rPr>
              <a:t>Buddhist temples</a:t>
            </a:r>
            <a:endParaRPr lang="en-US" sz="3100" dirty="0">
              <a:solidFill>
                <a:schemeClr val="accent5">
                  <a:lumMod val="75000"/>
                </a:schemeClr>
              </a:solidFill>
            </a:endParaRPr>
          </a:p>
          <a:p>
            <a:pPr lvl="1"/>
            <a:r>
              <a:rPr lang="en-SG" sz="3100" dirty="0">
                <a:solidFill>
                  <a:schemeClr val="accent5">
                    <a:lumMod val="75000"/>
                  </a:schemeClr>
                </a:solidFill>
              </a:rPr>
              <a:t>Beaches</a:t>
            </a:r>
            <a:endParaRPr lang="en-US" sz="3100" dirty="0">
              <a:solidFill>
                <a:schemeClr val="accent5">
                  <a:lumMod val="75000"/>
                </a:schemeClr>
              </a:solidFill>
            </a:endParaRPr>
          </a:p>
          <a:p>
            <a:pPr lvl="1"/>
            <a:r>
              <a:rPr lang="en-SG" sz="3100" dirty="0">
                <a:solidFill>
                  <a:schemeClr val="accent5">
                    <a:lumMod val="75000"/>
                  </a:schemeClr>
                </a:solidFill>
              </a:rPr>
              <a:t>Eating from street vendors</a:t>
            </a:r>
            <a:endParaRPr lang="en-US" sz="3100" dirty="0">
              <a:solidFill>
                <a:schemeClr val="accent5">
                  <a:lumMod val="75000"/>
                </a:schemeClr>
              </a:solidFill>
            </a:endParaRPr>
          </a:p>
          <a:p>
            <a:pPr lvl="1"/>
            <a:r>
              <a:rPr lang="en-SG" sz="3100" dirty="0">
                <a:solidFill>
                  <a:schemeClr val="accent5">
                    <a:lumMod val="75000"/>
                  </a:schemeClr>
                </a:solidFill>
              </a:rPr>
              <a:t>Shopping at markets</a:t>
            </a:r>
            <a:endParaRPr lang="en-US" sz="3100" dirty="0">
              <a:solidFill>
                <a:schemeClr val="accent5">
                  <a:lumMod val="75000"/>
                </a:schemeClr>
              </a:solidFill>
            </a:endParaRPr>
          </a:p>
          <a:p>
            <a:pPr lvl="1"/>
            <a:r>
              <a:rPr lang="en-SG" sz="3100" dirty="0">
                <a:solidFill>
                  <a:schemeClr val="accent5">
                    <a:lumMod val="75000"/>
                  </a:schemeClr>
                </a:solidFill>
              </a:rPr>
              <a:t>Playing billiards</a:t>
            </a:r>
            <a:endParaRPr lang="en-US" sz="3100" dirty="0">
              <a:solidFill>
                <a:schemeClr val="accent5">
                  <a:lumMod val="75000"/>
                </a:schemeClr>
              </a:solidFill>
            </a:endParaRPr>
          </a:p>
          <a:p>
            <a:pPr lvl="1"/>
            <a:r>
              <a:rPr lang="en-SG" sz="3100" dirty="0">
                <a:solidFill>
                  <a:schemeClr val="accent5">
                    <a:lumMod val="75000"/>
                  </a:schemeClr>
                </a:solidFill>
              </a:rPr>
              <a:t>Elephants</a:t>
            </a:r>
            <a:endParaRPr lang="en-US" sz="3100" dirty="0">
              <a:solidFill>
                <a:schemeClr val="accent5">
                  <a:lumMod val="75000"/>
                </a:schemeClr>
              </a:solidFill>
            </a:endParaRPr>
          </a:p>
          <a:p>
            <a:pPr lvl="1"/>
            <a:r>
              <a:rPr lang="en-SG" sz="3100" dirty="0">
                <a:solidFill>
                  <a:schemeClr val="accent5">
                    <a:lumMod val="75000"/>
                  </a:schemeClr>
                </a:solidFill>
              </a:rPr>
              <a:t>Petting cats</a:t>
            </a:r>
            <a:endParaRPr lang="en-US" sz="3100" dirty="0">
              <a:solidFill>
                <a:schemeClr val="accent5">
                  <a:lumMod val="75000"/>
                </a:schemeClr>
              </a:solidFill>
            </a:endParaRPr>
          </a:p>
          <a:p>
            <a:pPr lvl="1"/>
            <a:r>
              <a:rPr lang="en-SG" sz="3100" dirty="0">
                <a:solidFill>
                  <a:schemeClr val="accent5">
                    <a:lumMod val="75000"/>
                  </a:schemeClr>
                </a:solidFill>
              </a:rPr>
              <a:t>Child playing on swings</a:t>
            </a:r>
            <a:endParaRPr lang="en-US" sz="3100" dirty="0">
              <a:solidFill>
                <a:schemeClr val="accent5">
                  <a:lumMod val="75000"/>
                </a:schemeClr>
              </a:solidFill>
            </a:endParaRPr>
          </a:p>
          <a:p>
            <a:pPr lvl="1"/>
            <a:r>
              <a:rPr lang="en-SG" sz="3100" dirty="0">
                <a:solidFill>
                  <a:schemeClr val="accent5">
                    <a:lumMod val="75000"/>
                  </a:schemeClr>
                </a:solidFill>
              </a:rPr>
              <a:t>Theme park with miniature replicas of world landmarks</a:t>
            </a:r>
            <a:endParaRPr lang="en-US" sz="3100" dirty="0">
              <a:solidFill>
                <a:schemeClr val="accent5">
                  <a:lumMod val="75000"/>
                </a:schemeClr>
              </a:solidFill>
            </a:endParaRPr>
          </a:p>
          <a:p>
            <a:pPr lvl="1"/>
            <a:r>
              <a:rPr lang="en-SG" sz="3100" dirty="0">
                <a:solidFill>
                  <a:schemeClr val="accent5">
                    <a:lumMod val="75000"/>
                  </a:schemeClr>
                </a:solidFill>
              </a:rPr>
              <a:t>Pool</a:t>
            </a:r>
            <a:endParaRPr lang="en-US" sz="3100" dirty="0">
              <a:solidFill>
                <a:schemeClr val="accent5">
                  <a:lumMod val="75000"/>
                </a:schemeClr>
              </a:solidFill>
            </a:endParaRPr>
          </a:p>
          <a:p>
            <a:pPr marL="457200" lvl="1" indent="-457200">
              <a:buFont typeface="Arial" pitchFamily="34" charset="0"/>
              <a:buChar char="•"/>
            </a:pPr>
            <a:r>
              <a:rPr lang="en-SG" sz="3500" dirty="0"/>
              <a:t>Do you feel the video does a good job portraying Thai culture?</a:t>
            </a:r>
            <a:endParaRPr lang="en-US" sz="3500" dirty="0"/>
          </a:p>
          <a:p>
            <a:pPr marL="457200" lvl="1" indent="-457200">
              <a:buFont typeface="Arial" pitchFamily="34" charset="0"/>
              <a:buChar char="•"/>
            </a:pPr>
            <a:r>
              <a:rPr lang="en-SG" sz="3500" dirty="0"/>
              <a:t>Does it help to bring together Thai and Korean culture?</a:t>
            </a:r>
            <a:endParaRPr lang="en-US" sz="3500" dirty="0"/>
          </a:p>
          <a:p>
            <a:pPr marL="457200" lvl="1" indent="-457200">
              <a:buFont typeface="Arial" pitchFamily="34" charset="0"/>
              <a:buChar char="•"/>
            </a:pPr>
            <a:r>
              <a:rPr lang="en-SG" sz="3500" dirty="0"/>
              <a:t>Are there any features that seem more global or American in nature?</a:t>
            </a:r>
            <a:endParaRPr lang="en-US" sz="3500" dirty="0"/>
          </a:p>
          <a:p>
            <a:pPr lvl="1"/>
            <a:r>
              <a:rPr lang="en-SG" sz="3100" dirty="0">
                <a:solidFill>
                  <a:schemeClr val="accent5">
                    <a:lumMod val="75000"/>
                  </a:schemeClr>
                </a:solidFill>
              </a:rPr>
              <a:t>Theme parks,</a:t>
            </a:r>
            <a:endParaRPr lang="en-US" sz="3100" dirty="0">
              <a:solidFill>
                <a:schemeClr val="accent5">
                  <a:lumMod val="75000"/>
                </a:schemeClr>
              </a:solidFill>
            </a:endParaRPr>
          </a:p>
          <a:p>
            <a:pPr lvl="1"/>
            <a:r>
              <a:rPr lang="en-SG" sz="3100" dirty="0">
                <a:solidFill>
                  <a:schemeClr val="accent5">
                    <a:lumMod val="75000"/>
                  </a:schemeClr>
                </a:solidFill>
              </a:rPr>
              <a:t>Pools</a:t>
            </a:r>
            <a:endParaRPr lang="en-US" sz="3100" dirty="0">
              <a:solidFill>
                <a:schemeClr val="accent5">
                  <a:lumMod val="75000"/>
                </a:schemeClr>
              </a:solidFill>
            </a:endParaRPr>
          </a:p>
          <a:p>
            <a:pPr lvl="1"/>
            <a:r>
              <a:rPr lang="en-SG" sz="3100" dirty="0">
                <a:solidFill>
                  <a:schemeClr val="accent5">
                    <a:lumMod val="75000"/>
                  </a:schemeClr>
                </a:solidFill>
              </a:rPr>
              <a:t>Dress</a:t>
            </a:r>
            <a:endParaRPr lang="en-US" sz="3100" dirty="0">
              <a:solidFill>
                <a:schemeClr val="accent5">
                  <a:lumMod val="75000"/>
                </a:schemeClr>
              </a:solidFill>
            </a:endParaRPr>
          </a:p>
          <a:p>
            <a:endParaRPr lang="en-US" dirty="0"/>
          </a:p>
        </p:txBody>
      </p:sp>
    </p:spTree>
    <p:extLst>
      <p:ext uri="{BB962C8B-B14F-4D97-AF65-F5344CB8AC3E}">
        <p14:creationId xmlns:p14="http://schemas.microsoft.com/office/powerpoint/2010/main" val="4195751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3657480" cy="864096"/>
          </a:xfrm>
        </p:spPr>
        <p:txBody>
          <a:bodyPr>
            <a:normAutofit fontScale="90000"/>
          </a:bodyPr>
          <a:lstStyle/>
          <a:p>
            <a:pPr lvl="3" algn="ctr"/>
            <a:r>
              <a:rPr lang="en-US" sz="4000" dirty="0">
                <a:latin typeface="+mn-lt"/>
              </a:rPr>
              <a:t>Rain </a:t>
            </a:r>
            <a:br>
              <a:rPr lang="en-US" sz="4000" dirty="0">
                <a:latin typeface="+mn-lt"/>
              </a:rPr>
            </a:br>
            <a:r>
              <a:rPr lang="en-US" sz="4000" dirty="0">
                <a:latin typeface="+mn-lt"/>
              </a:rPr>
              <a:t>“I do”</a:t>
            </a:r>
          </a:p>
        </p:txBody>
      </p:sp>
      <p:sp>
        <p:nvSpPr>
          <p:cNvPr id="3" name="Content Placeholder 2"/>
          <p:cNvSpPr>
            <a:spLocks noGrp="1"/>
          </p:cNvSpPr>
          <p:nvPr>
            <p:ph idx="1"/>
          </p:nvPr>
        </p:nvSpPr>
        <p:spPr>
          <a:xfrm>
            <a:off x="395536" y="2354917"/>
            <a:ext cx="8229600" cy="4525963"/>
          </a:xfrm>
        </p:spPr>
        <p:txBody>
          <a:bodyPr>
            <a:noAutofit/>
          </a:bodyPr>
          <a:lstStyle/>
          <a:p>
            <a:r>
              <a:rPr lang="en-SG" sz="2200" dirty="0"/>
              <a:t>What languages are used in this video and who are the two singers?</a:t>
            </a:r>
            <a:endParaRPr lang="en-US" sz="2200" dirty="0"/>
          </a:p>
          <a:p>
            <a:r>
              <a:rPr lang="en-SG" sz="2200" dirty="0"/>
              <a:t>What are the nationalities of the two singers?</a:t>
            </a:r>
            <a:endParaRPr lang="en-US" sz="2200" dirty="0"/>
          </a:p>
          <a:p>
            <a:r>
              <a:rPr lang="en-SG" sz="2200" dirty="0"/>
              <a:t>What technologies are used for the communication between the Korean and Thai singers?</a:t>
            </a:r>
            <a:endParaRPr lang="en-US" sz="2200" dirty="0"/>
          </a:p>
          <a:p>
            <a:r>
              <a:rPr lang="en-SG" sz="2200" dirty="0"/>
              <a:t>What sort of activities, clothes, etc., do you see in the video? </a:t>
            </a:r>
          </a:p>
          <a:p>
            <a:r>
              <a:rPr lang="en-SG" sz="2200" dirty="0"/>
              <a:t>Would you identify these as Thai, Korean, or neither?</a:t>
            </a:r>
            <a:endParaRPr lang="en-US" sz="2200" dirty="0"/>
          </a:p>
          <a:p>
            <a:r>
              <a:rPr lang="en-US" sz="2200" dirty="0"/>
              <a:t>D</a:t>
            </a:r>
            <a:r>
              <a:rPr lang="en-SG" sz="2200" dirty="0"/>
              <a:t>o you think singers decided to include some English in this video?</a:t>
            </a:r>
          </a:p>
          <a:p>
            <a:r>
              <a:rPr lang="en-SG" sz="2200" dirty="0"/>
              <a:t>Do you think that this video is more a reflection of Korean pop, Thai pop, or American pop? Or is it an equal mixture?</a:t>
            </a:r>
          </a:p>
          <a:p>
            <a:r>
              <a:rPr lang="en-SG" sz="2200" dirty="0"/>
              <a:t>Do you think technology helps bring these cultures together?  How so?</a:t>
            </a:r>
            <a:endParaRPr lang="en-US" sz="2200" dirty="0"/>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580112" y="188640"/>
            <a:ext cx="3528392" cy="201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093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lvl="3" algn="ctr"/>
            <a:r>
              <a:rPr lang="en-US" sz="4000" dirty="0">
                <a:latin typeface="+mn-lt"/>
              </a:rPr>
              <a:t>Rain “I do”</a:t>
            </a:r>
          </a:p>
        </p:txBody>
      </p:sp>
      <p:sp>
        <p:nvSpPr>
          <p:cNvPr id="3" name="Content Placeholder 2"/>
          <p:cNvSpPr>
            <a:spLocks noGrp="1"/>
          </p:cNvSpPr>
          <p:nvPr>
            <p:ph idx="1"/>
          </p:nvPr>
        </p:nvSpPr>
        <p:spPr>
          <a:xfrm>
            <a:off x="457200" y="1124744"/>
            <a:ext cx="8229600" cy="5616624"/>
          </a:xfrm>
        </p:spPr>
        <p:txBody>
          <a:bodyPr>
            <a:normAutofit fontScale="62500" lnSpcReduction="20000"/>
          </a:bodyPr>
          <a:lstStyle/>
          <a:p>
            <a:r>
              <a:rPr lang="en-SG" dirty="0"/>
              <a:t>What languages are used in this video and who are the two singers?</a:t>
            </a:r>
            <a:r>
              <a:rPr lang="en-US" dirty="0"/>
              <a:t> </a:t>
            </a:r>
          </a:p>
          <a:p>
            <a:pPr lvl="1"/>
            <a:r>
              <a:rPr lang="en-SG" dirty="0">
                <a:solidFill>
                  <a:schemeClr val="accent5">
                    <a:lumMod val="75000"/>
                  </a:schemeClr>
                </a:solidFill>
              </a:rPr>
              <a:t>Korean English Thai</a:t>
            </a:r>
            <a:endParaRPr lang="en-US" dirty="0">
              <a:solidFill>
                <a:schemeClr val="accent5">
                  <a:lumMod val="75000"/>
                </a:schemeClr>
              </a:solidFill>
            </a:endParaRPr>
          </a:p>
          <a:p>
            <a:r>
              <a:rPr lang="en-SG" dirty="0"/>
              <a:t>What are the nationalities of the two singers?</a:t>
            </a:r>
            <a:endParaRPr lang="en-US" dirty="0"/>
          </a:p>
          <a:p>
            <a:pPr lvl="1"/>
            <a:r>
              <a:rPr lang="en-SG" dirty="0">
                <a:solidFill>
                  <a:schemeClr val="accent5">
                    <a:lumMod val="75000"/>
                  </a:schemeClr>
                </a:solidFill>
              </a:rPr>
              <a:t>Korean Thai</a:t>
            </a:r>
            <a:endParaRPr lang="en-US" dirty="0">
              <a:solidFill>
                <a:schemeClr val="accent5">
                  <a:lumMod val="75000"/>
                </a:schemeClr>
              </a:solidFill>
            </a:endParaRPr>
          </a:p>
          <a:p>
            <a:r>
              <a:rPr lang="en-SG" dirty="0"/>
              <a:t>What technologies are used for the communication between the Korean and Thai singers?</a:t>
            </a:r>
            <a:endParaRPr lang="en-US" dirty="0"/>
          </a:p>
          <a:p>
            <a:pPr lvl="1"/>
            <a:r>
              <a:rPr lang="en-SG" dirty="0">
                <a:solidFill>
                  <a:schemeClr val="accent5">
                    <a:lumMod val="75000"/>
                  </a:schemeClr>
                </a:solidFill>
              </a:rPr>
              <a:t>I-pod video camera (in 2005, no smartphones yet)</a:t>
            </a:r>
            <a:endParaRPr lang="en-US" dirty="0">
              <a:solidFill>
                <a:schemeClr val="accent5">
                  <a:lumMod val="75000"/>
                </a:schemeClr>
              </a:solidFill>
            </a:endParaRPr>
          </a:p>
          <a:p>
            <a:r>
              <a:rPr lang="en-SG" dirty="0"/>
              <a:t>What sort of activities, clothes, etc., do you see in the video?  Would you identify these as Thai, Korean, or neither?</a:t>
            </a:r>
            <a:endParaRPr lang="en-US" dirty="0"/>
          </a:p>
          <a:p>
            <a:pPr lvl="1"/>
            <a:r>
              <a:rPr lang="en-SG" dirty="0">
                <a:solidFill>
                  <a:schemeClr val="accent5">
                    <a:lumMod val="75000"/>
                  </a:schemeClr>
                </a:solidFill>
              </a:rPr>
              <a:t>hip-hop break dancing</a:t>
            </a:r>
          </a:p>
          <a:p>
            <a:pPr lvl="1"/>
            <a:r>
              <a:rPr lang="en-SG" dirty="0">
                <a:solidFill>
                  <a:schemeClr val="accent5">
                    <a:lumMod val="75000"/>
                  </a:schemeClr>
                </a:solidFill>
              </a:rPr>
              <a:t>just-married Korean couple</a:t>
            </a:r>
          </a:p>
          <a:p>
            <a:pPr lvl="1"/>
            <a:r>
              <a:rPr lang="en-SG" dirty="0">
                <a:solidFill>
                  <a:schemeClr val="accent5">
                    <a:lumMod val="75000"/>
                  </a:schemeClr>
                </a:solidFill>
              </a:rPr>
              <a:t>older Korean couple</a:t>
            </a:r>
            <a:endParaRPr lang="en-US" dirty="0">
              <a:solidFill>
                <a:schemeClr val="accent5">
                  <a:lumMod val="75000"/>
                </a:schemeClr>
              </a:solidFill>
            </a:endParaRPr>
          </a:p>
          <a:p>
            <a:pPr lvl="1"/>
            <a:r>
              <a:rPr lang="en-SG" dirty="0">
                <a:solidFill>
                  <a:schemeClr val="accent5">
                    <a:lumMod val="75000"/>
                  </a:schemeClr>
                </a:solidFill>
              </a:rPr>
              <a:t>disco ball</a:t>
            </a:r>
            <a:endParaRPr lang="en-US" dirty="0">
              <a:solidFill>
                <a:schemeClr val="accent5">
                  <a:lumMod val="75000"/>
                </a:schemeClr>
              </a:solidFill>
            </a:endParaRPr>
          </a:p>
          <a:p>
            <a:pPr lvl="1"/>
            <a:r>
              <a:rPr lang="en-SG" dirty="0">
                <a:solidFill>
                  <a:schemeClr val="accent5">
                    <a:lumMod val="75000"/>
                  </a:schemeClr>
                </a:solidFill>
              </a:rPr>
              <a:t>Skateboarding</a:t>
            </a:r>
            <a:endParaRPr lang="en-US" dirty="0">
              <a:solidFill>
                <a:schemeClr val="accent5">
                  <a:lumMod val="75000"/>
                </a:schemeClr>
              </a:solidFill>
            </a:endParaRPr>
          </a:p>
          <a:p>
            <a:pPr lvl="1"/>
            <a:r>
              <a:rPr lang="en-SG" dirty="0">
                <a:solidFill>
                  <a:schemeClr val="accent5">
                    <a:lumMod val="75000"/>
                  </a:schemeClr>
                </a:solidFill>
              </a:rPr>
              <a:t>various fashion choices</a:t>
            </a:r>
            <a:endParaRPr lang="en-US" dirty="0">
              <a:solidFill>
                <a:schemeClr val="accent5">
                  <a:lumMod val="75000"/>
                </a:schemeClr>
              </a:solidFill>
            </a:endParaRPr>
          </a:p>
          <a:p>
            <a:r>
              <a:rPr lang="en-SG" dirty="0"/>
              <a:t>Do you think singers decided to include some English in this video?</a:t>
            </a:r>
            <a:endParaRPr lang="en-US" dirty="0"/>
          </a:p>
          <a:p>
            <a:r>
              <a:rPr lang="en-SG" dirty="0"/>
              <a:t>Do you think that this video is more a reflection of Korean pop, Thai pop, or American pop? Or is it an equal mixture?</a:t>
            </a:r>
            <a:endParaRPr lang="en-US" dirty="0"/>
          </a:p>
          <a:p>
            <a:r>
              <a:rPr lang="en-SG" dirty="0"/>
              <a:t>Do you think technology helps bring these cultures together?  How so?</a:t>
            </a:r>
            <a:br>
              <a:rPr lang="en-US" dirty="0"/>
            </a:br>
            <a:endParaRPr lang="en-US" dirty="0"/>
          </a:p>
        </p:txBody>
      </p:sp>
    </p:spTree>
    <p:extLst>
      <p:ext uri="{BB962C8B-B14F-4D97-AF65-F5344CB8AC3E}">
        <p14:creationId xmlns:p14="http://schemas.microsoft.com/office/powerpoint/2010/main" val="4040063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project</a:t>
            </a:r>
            <a:br>
              <a:rPr lang="en-US" dirty="0"/>
            </a:br>
            <a:r>
              <a:rPr lang="en-US" dirty="0"/>
              <a:t>Pop Video</a:t>
            </a:r>
          </a:p>
        </p:txBody>
      </p:sp>
      <p:sp>
        <p:nvSpPr>
          <p:cNvPr id="3" name="Content Placeholder 2"/>
          <p:cNvSpPr>
            <a:spLocks noGrp="1"/>
          </p:cNvSpPr>
          <p:nvPr>
            <p:ph idx="1"/>
          </p:nvPr>
        </p:nvSpPr>
        <p:spPr>
          <a:xfrm>
            <a:off x="437768" y="1772816"/>
            <a:ext cx="8229600" cy="5085184"/>
          </a:xfrm>
        </p:spPr>
        <p:txBody>
          <a:bodyPr>
            <a:normAutofit fontScale="55000" lnSpcReduction="20000"/>
          </a:bodyPr>
          <a:lstStyle/>
          <a:p>
            <a:pPr marL="0" indent="0">
              <a:buNone/>
            </a:pPr>
            <a:r>
              <a:rPr lang="en-US" sz="3800" dirty="0"/>
              <a:t>Objective: Planning (outline of a video) or taping (actual performance recorded on a smartphone) a video for your friend, girlfriend, boyfriend, etc., that represents your </a:t>
            </a:r>
            <a:r>
              <a:rPr lang="en-US" sz="3800" b="1" dirty="0"/>
              <a:t>national culture </a:t>
            </a:r>
            <a:r>
              <a:rPr lang="en-US" sz="3800" dirty="0"/>
              <a:t>and </a:t>
            </a:r>
            <a:r>
              <a:rPr lang="en-US" sz="3800" b="1" dirty="0"/>
              <a:t>national pop culture.</a:t>
            </a:r>
          </a:p>
          <a:p>
            <a:pPr marL="0" lvl="0" indent="0">
              <a:buNone/>
            </a:pPr>
            <a:endParaRPr lang="en-US" sz="3800" dirty="0"/>
          </a:p>
          <a:p>
            <a:pPr lvl="0"/>
            <a:endParaRPr lang="en-US" sz="3800" dirty="0"/>
          </a:p>
          <a:p>
            <a:pPr lvl="0"/>
            <a:r>
              <a:rPr lang="en-US" sz="3800" dirty="0"/>
              <a:t>Decide upon which languages should be represented;</a:t>
            </a:r>
          </a:p>
          <a:p>
            <a:pPr lvl="0"/>
            <a:r>
              <a:rPr lang="en-US" sz="3800" dirty="0"/>
              <a:t>What features of your national culture do you want to represent? (e.g. market, clothes, food, landmarks, religious places of worship, etc.)</a:t>
            </a:r>
          </a:p>
          <a:p>
            <a:pPr lvl="0"/>
            <a:r>
              <a:rPr lang="en-US" sz="3800" dirty="0"/>
              <a:t>What technologies would you use for your film?  </a:t>
            </a:r>
          </a:p>
          <a:p>
            <a:pPr lvl="0"/>
            <a:r>
              <a:rPr lang="en-US" sz="3800" dirty="0"/>
              <a:t>What songs or other items of pop culture do you want to feature?</a:t>
            </a:r>
          </a:p>
          <a:p>
            <a:pPr lvl="0"/>
            <a:r>
              <a:rPr lang="en-US" sz="3800" dirty="0"/>
              <a:t>Explain how your choices will best portray your national culture to a friend or romantic partner in a different ASEAN. Try to include some element of your friend’s national culture, too.</a:t>
            </a:r>
          </a:p>
          <a:p>
            <a:pPr marL="0" indent="0">
              <a:buNone/>
            </a:pPr>
            <a:endParaRPr lang="en-US" dirty="0"/>
          </a:p>
        </p:txBody>
      </p:sp>
    </p:spTree>
    <p:extLst>
      <p:ext uri="{BB962C8B-B14F-4D97-AF65-F5344CB8AC3E}">
        <p14:creationId xmlns:p14="http://schemas.microsoft.com/office/powerpoint/2010/main" val="1875002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57200" y="1600200"/>
            <a:ext cx="6203032" cy="4525963"/>
          </a:xfrm>
        </p:spPr>
        <p:txBody>
          <a:bodyPr/>
          <a:lstStyle/>
          <a:p>
            <a:pPr lvl="1">
              <a:buFont typeface="Arial" pitchFamily="34" charset="0"/>
              <a:buChar char="•"/>
            </a:pPr>
            <a:r>
              <a:rPr lang="en-US" sz="3200" dirty="0"/>
              <a:t>What is Indonesian in this music?  </a:t>
            </a:r>
          </a:p>
          <a:p>
            <a:pPr lvl="1">
              <a:buFont typeface="Arial" pitchFamily="34" charset="0"/>
              <a:buChar char="•"/>
            </a:pPr>
            <a:r>
              <a:rPr lang="en-GB" sz="3200" dirty="0"/>
              <a:t>What is Western </a:t>
            </a:r>
            <a:r>
              <a:rPr lang="en-US" sz="3200" dirty="0"/>
              <a:t>in this music?  </a:t>
            </a:r>
          </a:p>
          <a:p>
            <a:pPr lvl="1">
              <a:buFont typeface="Arial" pitchFamily="34" charset="0"/>
              <a:buChar char="•"/>
            </a:pPr>
            <a:r>
              <a:rPr lang="en-GB" sz="3200" dirty="0"/>
              <a:t>What do you think </a:t>
            </a:r>
            <a:r>
              <a:rPr lang="en-US" sz="3200" dirty="0"/>
              <a:t>of or feel when you listen to this music?  Does it seem old-fashioned? Relevant to your musical interests?</a:t>
            </a:r>
          </a:p>
          <a:p>
            <a:pPr marL="0" indent="0">
              <a:buNone/>
            </a:pPr>
            <a:endParaRPr lang="en-US" dirty="0"/>
          </a:p>
        </p:txBody>
      </p:sp>
      <p:sp>
        <p:nvSpPr>
          <p:cNvPr id="4" name="TextBox 3"/>
          <p:cNvSpPr txBox="1"/>
          <p:nvPr/>
        </p:nvSpPr>
        <p:spPr>
          <a:xfrm>
            <a:off x="6732240" y="1042853"/>
            <a:ext cx="3156633" cy="7786747"/>
          </a:xfrm>
          <a:prstGeom prst="rect">
            <a:avLst/>
          </a:prstGeom>
          <a:noFill/>
        </p:spPr>
        <p:txBody>
          <a:bodyPr wrap="none" rtlCol="0">
            <a:spAutoFit/>
          </a:bodyPr>
          <a:lstStyle/>
          <a:p>
            <a:r>
              <a:rPr lang="en-US" sz="50000" dirty="0"/>
              <a:t>?</a:t>
            </a:r>
          </a:p>
        </p:txBody>
      </p:sp>
    </p:spTree>
    <p:extLst>
      <p:ext uri="{BB962C8B-B14F-4D97-AF65-F5344CB8AC3E}">
        <p14:creationId xmlns:p14="http://schemas.microsoft.com/office/powerpoint/2010/main" val="156593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57200" y="1600200"/>
            <a:ext cx="6419056" cy="5069160"/>
          </a:xfrm>
        </p:spPr>
        <p:txBody>
          <a:bodyPr>
            <a:normAutofit lnSpcReduction="10000"/>
          </a:bodyPr>
          <a:lstStyle/>
          <a:p>
            <a:pPr lvl="1">
              <a:buFont typeface="Arial" pitchFamily="34" charset="0"/>
              <a:buChar char="•"/>
            </a:pPr>
            <a:r>
              <a:rPr lang="en-US" dirty="0"/>
              <a:t>What is Indonesian in this music?  </a:t>
            </a:r>
            <a:br>
              <a:rPr lang="en-US" dirty="0"/>
            </a:br>
            <a:r>
              <a:rPr lang="en-US" dirty="0">
                <a:solidFill>
                  <a:schemeClr val="accent3">
                    <a:lumMod val="75000"/>
                  </a:schemeClr>
                </a:solidFill>
              </a:rPr>
              <a:t>Rhythm, melody</a:t>
            </a:r>
          </a:p>
          <a:p>
            <a:pPr lvl="1">
              <a:buFont typeface="Arial" pitchFamily="34" charset="0"/>
              <a:buChar char="•"/>
            </a:pPr>
            <a:endParaRPr lang="en-US" dirty="0"/>
          </a:p>
          <a:p>
            <a:pPr lvl="1">
              <a:buFont typeface="Arial" pitchFamily="34" charset="0"/>
              <a:buChar char="•"/>
            </a:pPr>
            <a:r>
              <a:rPr lang="en-GB" dirty="0"/>
              <a:t>What is Western </a:t>
            </a:r>
            <a:r>
              <a:rPr lang="en-US" dirty="0"/>
              <a:t>in this music?  </a:t>
            </a:r>
            <a:br>
              <a:rPr lang="en-US" dirty="0"/>
            </a:br>
            <a:r>
              <a:rPr lang="en-US" dirty="0">
                <a:solidFill>
                  <a:schemeClr val="accent3">
                    <a:lumMod val="75000"/>
                  </a:schemeClr>
                </a:solidFill>
              </a:rPr>
              <a:t>The use of instruments such as cello, bass, and guitar; the German record label “</a:t>
            </a:r>
            <a:r>
              <a:rPr lang="en-US" dirty="0" err="1">
                <a:solidFill>
                  <a:schemeClr val="accent3">
                    <a:lumMod val="75000"/>
                  </a:schemeClr>
                </a:solidFill>
              </a:rPr>
              <a:t>Beka</a:t>
            </a:r>
            <a:r>
              <a:rPr lang="en-US" dirty="0">
                <a:solidFill>
                  <a:schemeClr val="accent3">
                    <a:lumMod val="75000"/>
                  </a:schemeClr>
                </a:solidFill>
              </a:rPr>
              <a:t>.”</a:t>
            </a:r>
          </a:p>
          <a:p>
            <a:pPr lvl="1">
              <a:buFont typeface="Arial" pitchFamily="34" charset="0"/>
              <a:buChar char="•"/>
            </a:pPr>
            <a:endParaRPr lang="en-US" dirty="0"/>
          </a:p>
          <a:p>
            <a:pPr lvl="1">
              <a:buFont typeface="Arial" pitchFamily="34" charset="0"/>
              <a:buChar char="•"/>
            </a:pPr>
            <a:r>
              <a:rPr lang="en-GB" dirty="0"/>
              <a:t>What do you think </a:t>
            </a:r>
            <a:r>
              <a:rPr lang="en-US" dirty="0"/>
              <a:t>of or feel when you listen to this music?  Does it seem old-fashioned? Relevant to your musical interests?</a:t>
            </a:r>
          </a:p>
          <a:p>
            <a:pPr marL="0" indent="0">
              <a:buNone/>
            </a:pPr>
            <a:endParaRPr lang="en-US" dirty="0"/>
          </a:p>
        </p:txBody>
      </p:sp>
      <p:sp>
        <p:nvSpPr>
          <p:cNvPr id="4" name="TextBox 3"/>
          <p:cNvSpPr txBox="1"/>
          <p:nvPr/>
        </p:nvSpPr>
        <p:spPr>
          <a:xfrm>
            <a:off x="6732240" y="1042853"/>
            <a:ext cx="3156633" cy="7786747"/>
          </a:xfrm>
          <a:prstGeom prst="rect">
            <a:avLst/>
          </a:prstGeom>
          <a:noFill/>
        </p:spPr>
        <p:txBody>
          <a:bodyPr wrap="none" rtlCol="0">
            <a:spAutoFit/>
          </a:bodyPr>
          <a:lstStyle/>
          <a:p>
            <a:r>
              <a:rPr lang="en-US" sz="50000" dirty="0"/>
              <a:t>?</a:t>
            </a:r>
          </a:p>
        </p:txBody>
      </p:sp>
    </p:spTree>
    <p:extLst>
      <p:ext uri="{BB962C8B-B14F-4D97-AF65-F5344CB8AC3E}">
        <p14:creationId xmlns:p14="http://schemas.microsoft.com/office/powerpoint/2010/main" val="256225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06090"/>
          </a:xfrm>
        </p:spPr>
        <p:txBody>
          <a:bodyPr>
            <a:normAutofit fontScale="90000"/>
          </a:bodyPr>
          <a:lstStyle/>
          <a:p>
            <a:r>
              <a:rPr lang="en-US" i="1" dirty="0" err="1"/>
              <a:t>Keroncong</a:t>
            </a:r>
            <a:endParaRPr lang="en-US" dirty="0"/>
          </a:p>
        </p:txBody>
      </p:sp>
      <p:sp>
        <p:nvSpPr>
          <p:cNvPr id="3" name="Content Placeholder 2"/>
          <p:cNvSpPr>
            <a:spLocks noGrp="1"/>
          </p:cNvSpPr>
          <p:nvPr>
            <p:ph idx="1"/>
          </p:nvPr>
        </p:nvSpPr>
        <p:spPr>
          <a:xfrm>
            <a:off x="107504" y="836712"/>
            <a:ext cx="8856984" cy="4853136"/>
          </a:xfrm>
        </p:spPr>
        <p:txBody>
          <a:bodyPr>
            <a:noAutofit/>
          </a:bodyPr>
          <a:lstStyle/>
          <a:p>
            <a:pPr lvl="0"/>
            <a:r>
              <a:rPr lang="en-US" sz="2000" i="1" dirty="0" err="1"/>
              <a:t>Keroncong</a:t>
            </a:r>
            <a:r>
              <a:rPr lang="en-US" sz="2000" i="1" dirty="0"/>
              <a:t> </a:t>
            </a:r>
            <a:r>
              <a:rPr lang="en-US" sz="2000" dirty="0"/>
              <a:t>first arrived in Indonesia in the 16</a:t>
            </a:r>
            <a:r>
              <a:rPr lang="en-US" sz="2000" baseline="30000" dirty="0"/>
              <a:t>th</a:t>
            </a:r>
            <a:r>
              <a:rPr lang="en-US" sz="2000" dirty="0"/>
              <a:t> century. It was brought by Portuguese along with a guitar-like instrument.</a:t>
            </a:r>
          </a:p>
          <a:p>
            <a:pPr lvl="0"/>
            <a:r>
              <a:rPr lang="en-US" sz="2000" i="1" dirty="0" err="1"/>
              <a:t>Keroncong</a:t>
            </a:r>
            <a:r>
              <a:rPr lang="en-US" sz="2000" i="1" dirty="0"/>
              <a:t> </a:t>
            </a:r>
            <a:r>
              <a:rPr lang="en-US" sz="2000" dirty="0"/>
              <a:t>became popular on Java Island in the 19</a:t>
            </a:r>
            <a:r>
              <a:rPr lang="en-US" sz="2000" baseline="30000" dirty="0"/>
              <a:t>th</a:t>
            </a:r>
            <a:r>
              <a:rPr lang="en-US" sz="2000" dirty="0"/>
              <a:t> century, mostly in the cities.</a:t>
            </a:r>
          </a:p>
          <a:p>
            <a:pPr lvl="0"/>
            <a:r>
              <a:rPr lang="en-US" sz="2000" dirty="0"/>
              <a:t>Each </a:t>
            </a:r>
            <a:r>
              <a:rPr lang="en-US" sz="2000" dirty="0" err="1"/>
              <a:t>neighbourhood</a:t>
            </a:r>
            <a:r>
              <a:rPr lang="en-US" sz="2000" dirty="0"/>
              <a:t> or </a:t>
            </a:r>
            <a:r>
              <a:rPr lang="en-US" sz="2000" i="1" dirty="0"/>
              <a:t>kampong </a:t>
            </a:r>
            <a:r>
              <a:rPr lang="en-US" sz="2000" dirty="0"/>
              <a:t>in places like Jakarta, the capital, had a </a:t>
            </a:r>
            <a:r>
              <a:rPr lang="en-US" sz="2000" i="1" dirty="0" err="1"/>
              <a:t>keroncong</a:t>
            </a:r>
            <a:r>
              <a:rPr lang="en-US" sz="2000" i="1" dirty="0"/>
              <a:t> </a:t>
            </a:r>
            <a:r>
              <a:rPr lang="en-US" sz="2000" dirty="0"/>
              <a:t>with 5 instrumentalists and 1 singer/vocalist; the instruments usually were ukulele, melodic guitar, cello, violin, and flute. </a:t>
            </a:r>
          </a:p>
        </p:txBody>
      </p:sp>
      <p:pic>
        <p:nvPicPr>
          <p:cNvPr id="4098" name="Picture 2" descr="File:Keroncong Merah Puti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84181"/>
            <a:ext cx="4896544" cy="32669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62524" y="5958552"/>
            <a:ext cx="3563888" cy="677108"/>
          </a:xfrm>
          <a:prstGeom prst="rect">
            <a:avLst/>
          </a:prstGeom>
          <a:noFill/>
        </p:spPr>
        <p:txBody>
          <a:bodyPr wrap="square" rtlCol="0">
            <a:spAutoFit/>
          </a:bodyPr>
          <a:lstStyle/>
          <a:p>
            <a:r>
              <a:rPr lang="en-US" dirty="0" err="1"/>
              <a:t>Keroncong</a:t>
            </a:r>
            <a:r>
              <a:rPr lang="en-US" dirty="0"/>
              <a:t> </a:t>
            </a:r>
            <a:r>
              <a:rPr lang="en-US" dirty="0" err="1"/>
              <a:t>Merah</a:t>
            </a:r>
            <a:r>
              <a:rPr lang="en-US" dirty="0"/>
              <a:t> </a:t>
            </a:r>
            <a:r>
              <a:rPr lang="en-US" dirty="0" err="1"/>
              <a:t>Putih</a:t>
            </a:r>
            <a:endParaRPr lang="en-US" dirty="0"/>
          </a:p>
          <a:p>
            <a:r>
              <a:rPr lang="en-US" sz="1000" dirty="0"/>
              <a:t>© </a:t>
            </a:r>
            <a:r>
              <a:rPr lang="en-US" sz="1000" dirty="0" err="1"/>
              <a:t>cocacolam</a:t>
            </a:r>
            <a:r>
              <a:rPr lang="en-US" sz="1000" dirty="0"/>
              <a:t> </a:t>
            </a:r>
          </a:p>
          <a:p>
            <a:r>
              <a:rPr lang="en-US" sz="1000" u="sng" dirty="0">
                <a:hlinkClick r:id="rId3"/>
              </a:rPr>
              <a:t>https://www.flickr.com/photos/49825684@N04/5068204360</a:t>
            </a:r>
            <a:endParaRPr lang="en-US" sz="1000" dirty="0"/>
          </a:p>
        </p:txBody>
      </p:sp>
    </p:spTree>
    <p:extLst>
      <p:ext uri="{BB962C8B-B14F-4D97-AF65-F5344CB8AC3E}">
        <p14:creationId xmlns:p14="http://schemas.microsoft.com/office/powerpoint/2010/main" val="109732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06090"/>
          </a:xfrm>
        </p:spPr>
        <p:txBody>
          <a:bodyPr>
            <a:normAutofit fontScale="90000"/>
          </a:bodyPr>
          <a:lstStyle/>
          <a:p>
            <a:r>
              <a:rPr lang="en-US" i="1" dirty="0" err="1"/>
              <a:t>Keroncong</a:t>
            </a:r>
            <a:endParaRPr lang="en-US" dirty="0"/>
          </a:p>
        </p:txBody>
      </p:sp>
      <p:sp>
        <p:nvSpPr>
          <p:cNvPr id="3" name="Content Placeholder 2"/>
          <p:cNvSpPr>
            <a:spLocks noGrp="1"/>
          </p:cNvSpPr>
          <p:nvPr>
            <p:ph idx="1"/>
          </p:nvPr>
        </p:nvSpPr>
        <p:spPr>
          <a:xfrm>
            <a:off x="107504" y="1268760"/>
            <a:ext cx="8856984" cy="3384376"/>
          </a:xfrm>
        </p:spPr>
        <p:txBody>
          <a:bodyPr>
            <a:noAutofit/>
          </a:bodyPr>
          <a:lstStyle/>
          <a:p>
            <a:pPr lvl="0"/>
            <a:r>
              <a:rPr lang="en-US" sz="2000" i="1" dirty="0" err="1"/>
              <a:t>Keroncong</a:t>
            </a:r>
            <a:r>
              <a:rPr lang="en-US" sz="2000" i="1" dirty="0"/>
              <a:t> </a:t>
            </a:r>
            <a:r>
              <a:rPr lang="en-US" sz="2000" dirty="0"/>
              <a:t>= relaxing music with very slow songs, mostly love songs. </a:t>
            </a:r>
          </a:p>
          <a:p>
            <a:pPr lvl="0"/>
            <a:r>
              <a:rPr lang="en-US" sz="2000" dirty="0"/>
              <a:t>Usually thought of as </a:t>
            </a:r>
            <a:r>
              <a:rPr lang="en-US" sz="2000" b="1" dirty="0"/>
              <a:t>“Western” music </a:t>
            </a:r>
            <a:r>
              <a:rPr lang="en-US" sz="2000" dirty="0"/>
              <a:t>because of the European instruments (Guitar, Cello, Violin, Flute, etc.).</a:t>
            </a:r>
          </a:p>
          <a:p>
            <a:pPr lvl="0"/>
            <a:r>
              <a:rPr lang="en-US" sz="2000" dirty="0"/>
              <a:t>Borrowed local influences: use of gamelan, adaptation to local culture and taste.</a:t>
            </a:r>
          </a:p>
          <a:p>
            <a:pPr lvl="0"/>
            <a:endParaRPr lang="en-US" sz="2000" dirty="0"/>
          </a:p>
          <a:p>
            <a:r>
              <a:rPr lang="en-US" sz="2000" dirty="0"/>
              <a:t>It gained huge popularity because of </a:t>
            </a:r>
            <a:r>
              <a:rPr lang="en-US" sz="2000" b="1" dirty="0"/>
              <a:t>technology</a:t>
            </a:r>
            <a:r>
              <a:rPr lang="en-US" sz="2000" dirty="0"/>
              <a:t>, particularly, the </a:t>
            </a:r>
            <a:r>
              <a:rPr lang="en-US" sz="2000" b="1" dirty="0"/>
              <a:t>gramophone</a:t>
            </a:r>
            <a:r>
              <a:rPr lang="en-US" sz="2000" dirty="0"/>
              <a:t>, which made </a:t>
            </a:r>
            <a:r>
              <a:rPr lang="en-US" sz="2000" i="1" dirty="0" err="1"/>
              <a:t>keroncong</a:t>
            </a:r>
            <a:r>
              <a:rPr lang="en-US" sz="2000" i="1" dirty="0"/>
              <a:t> </a:t>
            </a:r>
            <a:r>
              <a:rPr lang="en-US" sz="2000" dirty="0"/>
              <a:t>recordings widely available.</a:t>
            </a:r>
          </a:p>
          <a:p>
            <a:r>
              <a:rPr lang="en-US" sz="2000" dirty="0"/>
              <a:t>Competitions organized by – often foreign - gramophone companies (</a:t>
            </a:r>
            <a:r>
              <a:rPr lang="en-US" sz="2000" dirty="0" err="1"/>
              <a:t>Ms</a:t>
            </a:r>
            <a:r>
              <a:rPr lang="en-US" sz="2000" dirty="0"/>
              <a:t> </a:t>
            </a:r>
            <a:r>
              <a:rPr lang="en-US" sz="2000" dirty="0" err="1"/>
              <a:t>Ribout</a:t>
            </a:r>
            <a:r>
              <a:rPr lang="en-US" sz="2000" dirty="0"/>
              <a:t> was a winner)</a:t>
            </a:r>
          </a:p>
          <a:p>
            <a:pPr lvl="0"/>
            <a:endParaRPr lang="en-US" sz="2000" dirty="0"/>
          </a:p>
        </p:txBody>
      </p:sp>
      <p:pic>
        <p:nvPicPr>
          <p:cNvPr id="5122" name="Picture 2" descr="File:Waldjinah met Orkes Keroncong Bintang Surakarta Tong Tong Fair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4653136"/>
            <a:ext cx="3664102" cy="20307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59638" y="6124073"/>
            <a:ext cx="5004048" cy="553998"/>
          </a:xfrm>
          <a:prstGeom prst="rect">
            <a:avLst/>
          </a:prstGeom>
          <a:noFill/>
        </p:spPr>
        <p:txBody>
          <a:bodyPr wrap="square" rtlCol="0">
            <a:spAutoFit/>
          </a:bodyPr>
          <a:lstStyle/>
          <a:p>
            <a:r>
              <a:rPr lang="en-US" sz="1000" dirty="0"/>
              <a:t>© Midori</a:t>
            </a:r>
          </a:p>
          <a:p>
            <a:r>
              <a:rPr lang="en-US" sz="1000" dirty="0"/>
              <a:t>https://commons.wikimedia.org/wiki/File:Waldjinah_met_Orkes_Keroncong_Bintang_Surakarta_Tong_Tong_Fair2.jpg</a:t>
            </a:r>
          </a:p>
        </p:txBody>
      </p:sp>
    </p:spTree>
    <p:extLst>
      <p:ext uri="{BB962C8B-B14F-4D97-AF65-F5344CB8AC3E}">
        <p14:creationId xmlns:p14="http://schemas.microsoft.com/office/powerpoint/2010/main" val="99700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i="1" dirty="0" err="1"/>
              <a:t>Keroncong</a:t>
            </a:r>
            <a:endParaRPr lang="en-US" dirty="0"/>
          </a:p>
        </p:txBody>
      </p:sp>
      <p:sp>
        <p:nvSpPr>
          <p:cNvPr id="3" name="Content Placeholder 2"/>
          <p:cNvSpPr>
            <a:spLocks noGrp="1"/>
          </p:cNvSpPr>
          <p:nvPr>
            <p:ph idx="1"/>
          </p:nvPr>
        </p:nvSpPr>
        <p:spPr>
          <a:xfrm>
            <a:off x="539552" y="1988840"/>
            <a:ext cx="5832648" cy="4608512"/>
          </a:xfrm>
        </p:spPr>
        <p:txBody>
          <a:bodyPr>
            <a:normAutofit/>
          </a:bodyPr>
          <a:lstStyle/>
          <a:p>
            <a:r>
              <a:rPr lang="en-US" sz="2400" dirty="0"/>
              <a:t>1930s and 1940: preferred musical genre for </a:t>
            </a:r>
            <a:r>
              <a:rPr lang="en-US" sz="2400" b="1" dirty="0"/>
              <a:t>patriotic music </a:t>
            </a:r>
            <a:r>
              <a:rPr lang="en-US" sz="2400" dirty="0"/>
              <a:t>that promoted Indonesian independence and nationalism.</a:t>
            </a:r>
          </a:p>
          <a:p>
            <a:pPr lvl="0"/>
            <a:r>
              <a:rPr lang="en-US" sz="2400" dirty="0"/>
              <a:t>Support of President Suharto: </a:t>
            </a:r>
            <a:r>
              <a:rPr lang="en-US" sz="2400" u="sng" dirty="0">
                <a:hlinkClick r:id="rId2"/>
              </a:rPr>
              <a:t>https://www.youtube.com/watch?v=4lVXtNMGvgI</a:t>
            </a:r>
            <a:r>
              <a:rPr lang="en-US" sz="2400" dirty="0"/>
              <a:t> </a:t>
            </a:r>
          </a:p>
          <a:p>
            <a:pPr lvl="0"/>
            <a:endParaRPr lang="en-US" sz="2400" dirty="0"/>
          </a:p>
          <a:p>
            <a:pPr lvl="0"/>
            <a:endParaRPr lang="en-US" sz="2400" dirty="0"/>
          </a:p>
          <a:p>
            <a:pPr lvl="0"/>
            <a:endParaRPr lang="en-US" sz="2400" dirty="0"/>
          </a:p>
          <a:p>
            <a:pPr lvl="0"/>
            <a:endParaRPr lang="en-US" sz="2400" dirty="0"/>
          </a:p>
          <a:p>
            <a:pPr lvl="0"/>
            <a:endParaRPr lang="en-US" sz="2400" dirty="0"/>
          </a:p>
          <a:p>
            <a:pPr marL="0" lvl="0" indent="0">
              <a:buNone/>
            </a:pPr>
            <a:endParaRPr lang="en-US" sz="2400" dirty="0"/>
          </a:p>
        </p:txBody>
      </p:sp>
      <p:pic>
        <p:nvPicPr>
          <p:cNvPr id="1026" name="Picture 2">
            <a:extLst>
              <a:ext uri="{FF2B5EF4-FFF2-40B4-BE49-F238E27FC236}">
                <a16:creationId xmlns:a16="http://schemas.microsoft.com/office/drawing/2014/main" id="{F59EF88D-1DF9-4BB5-AA36-C39D590D6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830979"/>
            <a:ext cx="2215922" cy="31960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C668A87-8DE4-4BF2-BB3F-49195C9FE8A1}"/>
              </a:ext>
            </a:extLst>
          </p:cNvPr>
          <p:cNvSpPr/>
          <p:nvPr/>
        </p:nvSpPr>
        <p:spPr>
          <a:xfrm>
            <a:off x="3923928" y="6274507"/>
            <a:ext cx="4845224" cy="553998"/>
          </a:xfrm>
          <a:prstGeom prst="rect">
            <a:avLst/>
          </a:prstGeom>
        </p:spPr>
        <p:txBody>
          <a:bodyPr wrap="square">
            <a:spAutoFit/>
          </a:bodyPr>
          <a:lstStyle/>
          <a:p>
            <a:pPr algn="r"/>
            <a:r>
              <a:rPr lang="fr-FR" sz="1000" dirty="0"/>
              <a:t>Source</a:t>
            </a:r>
            <a:r>
              <a:rPr lang="fr-FR" sz="1000" dirty="0">
                <a:hlinkClick r:id="rId4"/>
              </a:rPr>
              <a:t>:</a:t>
            </a:r>
            <a:r>
              <a:rPr lang="fr-FR" sz="1000" dirty="0"/>
              <a:t> </a:t>
            </a:r>
            <a:r>
              <a:rPr lang="fr-FR" sz="1000" dirty="0" err="1"/>
              <a:t>Government</a:t>
            </a:r>
            <a:r>
              <a:rPr lang="fr-FR" sz="1000" dirty="0"/>
              <a:t> of </a:t>
            </a:r>
            <a:r>
              <a:rPr lang="fr-FR" sz="1000" dirty="0" err="1"/>
              <a:t>Indonesia</a:t>
            </a:r>
            <a:r>
              <a:rPr lang="fr-FR" sz="1000" dirty="0"/>
              <a:t> (</a:t>
            </a:r>
            <a:r>
              <a:rPr lang="fr-FR" sz="1000" dirty="0" err="1"/>
              <a:t>uncredited</a:t>
            </a:r>
            <a:r>
              <a:rPr lang="fr-FR" sz="1000" dirty="0"/>
              <a:t>)</a:t>
            </a:r>
            <a:r>
              <a:rPr lang="fr-FR" sz="1000" dirty="0">
                <a:hlinkClick r:id="rId4"/>
              </a:rPr>
              <a:t> https://commons.wikimedia.org/wiki/File:President_Suharto,_1973_(black_and_white).jpg</a:t>
            </a:r>
            <a:endParaRPr lang="en-DE" sz="1000" dirty="0"/>
          </a:p>
        </p:txBody>
      </p:sp>
    </p:spTree>
    <p:extLst>
      <p:ext uri="{BB962C8B-B14F-4D97-AF65-F5344CB8AC3E}">
        <p14:creationId xmlns:p14="http://schemas.microsoft.com/office/powerpoint/2010/main" val="1259623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i="1" dirty="0" err="1"/>
              <a:t>Keroncong</a:t>
            </a:r>
            <a:endParaRPr lang="en-US" dirty="0"/>
          </a:p>
        </p:txBody>
      </p:sp>
      <p:sp>
        <p:nvSpPr>
          <p:cNvPr id="3" name="Content Placeholder 2"/>
          <p:cNvSpPr>
            <a:spLocks noGrp="1"/>
          </p:cNvSpPr>
          <p:nvPr>
            <p:ph idx="1"/>
          </p:nvPr>
        </p:nvSpPr>
        <p:spPr>
          <a:xfrm>
            <a:off x="539552" y="1052736"/>
            <a:ext cx="8229600" cy="5544616"/>
          </a:xfrm>
        </p:spPr>
        <p:txBody>
          <a:bodyPr>
            <a:normAutofit/>
          </a:bodyPr>
          <a:lstStyle/>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marL="0" lvl="0" indent="0">
              <a:buNone/>
            </a:pPr>
            <a:endParaRPr lang="en-US" sz="2400" dirty="0"/>
          </a:p>
          <a:p>
            <a:pPr lvl="0"/>
            <a:endParaRPr lang="en-US" sz="2400" dirty="0"/>
          </a:p>
          <a:p>
            <a:pPr marL="0" lvl="0" indent="0">
              <a:buNone/>
            </a:pPr>
            <a:endParaRPr lang="en-US" sz="2400" i="1" dirty="0"/>
          </a:p>
          <a:p>
            <a:pPr marL="0" lvl="0" indent="0">
              <a:buNone/>
            </a:pPr>
            <a:r>
              <a:rPr lang="en-US" sz="2400" i="1" dirty="0" err="1"/>
              <a:t>Keroncong</a:t>
            </a:r>
            <a:r>
              <a:rPr lang="en-US" sz="2400" i="1" dirty="0"/>
              <a:t> </a:t>
            </a:r>
            <a:r>
              <a:rPr lang="en-US" sz="2400" dirty="0"/>
              <a:t>competitions = inspiration for Idol </a:t>
            </a:r>
            <a:r>
              <a:rPr lang="en-US" sz="2400" dirty="0" err="1"/>
              <a:t>competititons</a:t>
            </a:r>
            <a:r>
              <a:rPr lang="en-SG" sz="2400" dirty="0"/>
              <a:t>. </a:t>
            </a:r>
            <a:endParaRPr lang="en-US" sz="2400" dirty="0"/>
          </a:p>
          <a:p>
            <a:endParaRPr lang="en-US" sz="2000" dirty="0"/>
          </a:p>
        </p:txBody>
      </p:sp>
      <p:graphicFrame>
        <p:nvGraphicFramePr>
          <p:cNvPr id="4" name="Diagram 3">
            <a:extLst>
              <a:ext uri="{FF2B5EF4-FFF2-40B4-BE49-F238E27FC236}">
                <a16:creationId xmlns:a16="http://schemas.microsoft.com/office/drawing/2014/main" id="{4D0DF8E3-9F43-46A8-BDF8-0EB381E07AB9}"/>
              </a:ext>
            </a:extLst>
          </p:cNvPr>
          <p:cNvGraphicFramePr/>
          <p:nvPr>
            <p:extLst>
              <p:ext uri="{D42A27DB-BD31-4B8C-83A1-F6EECF244321}">
                <p14:modId xmlns:p14="http://schemas.microsoft.com/office/powerpoint/2010/main" val="1452180716"/>
              </p:ext>
            </p:extLst>
          </p:nvPr>
        </p:nvGraphicFramePr>
        <p:xfrm>
          <a:off x="2770312" y="1628800"/>
          <a:ext cx="3768080" cy="275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6227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2342</Words>
  <Application>Microsoft Office PowerPoint</Application>
  <PresentationFormat>On-screen Show (4:3)</PresentationFormat>
  <Paragraphs>238</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Unit 4: Envisioning Southeast Asia  Lesson 6: Popular Music in Southeast Asia: Between Global and Local Cultures</vt:lpstr>
      <vt:lpstr> A note to users of this presentation</vt:lpstr>
      <vt:lpstr>Miss Ribout Ka Doewa Krontjong Dardanella </vt:lpstr>
      <vt:lpstr>Discussion</vt:lpstr>
      <vt:lpstr>Discussion</vt:lpstr>
      <vt:lpstr>Keroncong</vt:lpstr>
      <vt:lpstr>Keroncong</vt:lpstr>
      <vt:lpstr>Keroncong</vt:lpstr>
      <vt:lpstr>Keroncong</vt:lpstr>
      <vt:lpstr>Discussion</vt:lpstr>
      <vt:lpstr>PowerPoint Presentation</vt:lpstr>
      <vt:lpstr>Idol competitions</vt:lpstr>
      <vt:lpstr>Idol competitions in Southeast Asia</vt:lpstr>
      <vt:lpstr>Idol competition Asian Idol</vt:lpstr>
      <vt:lpstr>Idol competition</vt:lpstr>
      <vt:lpstr>Idol competition</vt:lpstr>
      <vt:lpstr>Group Activity</vt:lpstr>
      <vt:lpstr>Group activity Some findings</vt:lpstr>
      <vt:lpstr>Unit 4: Envisioning Southeast Asia  Lesson 6 Popular Music in Southeast Asia: Between Global and Local Cultures</vt:lpstr>
      <vt:lpstr>Who are they?</vt:lpstr>
      <vt:lpstr>Who are they?</vt:lpstr>
      <vt:lpstr>PowerPoint Presentation</vt:lpstr>
      <vt:lpstr>PowerPoint Presentation</vt:lpstr>
      <vt:lpstr>Group activity</vt:lpstr>
      <vt:lpstr>PowerPoint Presentation</vt:lpstr>
      <vt:lpstr>Baby V.O.X.</vt:lpstr>
      <vt:lpstr>Rain</vt:lpstr>
      <vt:lpstr>Discussion</vt:lpstr>
      <vt:lpstr>Baby V.O.X.  “Missing you”</vt:lpstr>
      <vt:lpstr>Baby V.O.X. “Missing you”</vt:lpstr>
      <vt:lpstr>Rain  “I do”</vt:lpstr>
      <vt:lpstr>Rain “I do”</vt:lpstr>
      <vt:lpstr>Research project Pop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South-East Asia and the World Lesson 6 Popular Music in South-East Asia: Between Global and Local Cultures</dc:title>
  <dc:creator>Vanessa Achilles</dc:creator>
  <cp:lastModifiedBy>Vanessa Achilles</cp:lastModifiedBy>
  <cp:revision>54</cp:revision>
  <dcterms:created xsi:type="dcterms:W3CDTF">2018-05-29T18:58:58Z</dcterms:created>
  <dcterms:modified xsi:type="dcterms:W3CDTF">2020-02-17T20:43:22Z</dcterms:modified>
</cp:coreProperties>
</file>