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58" r:id="rId5"/>
    <p:sldId id="259" r:id="rId6"/>
    <p:sldId id="260" r:id="rId7"/>
    <p:sldId id="273" r:id="rId8"/>
    <p:sldId id="274" r:id="rId9"/>
    <p:sldId id="263" r:id="rId10"/>
    <p:sldId id="261" r:id="rId11"/>
    <p:sldId id="267" r:id="rId12"/>
    <p:sldId id="268" r:id="rId13"/>
    <p:sldId id="269" r:id="rId14"/>
    <p:sldId id="271" r:id="rId15"/>
    <p:sldId id="272" r:id="rId16"/>
    <p:sldId id="270"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AF2AB3-B1BF-4812-B103-E4553608E82E}" type="doc">
      <dgm:prSet loTypeId="urn:microsoft.com/office/officeart/2005/8/layout/vList3" loCatId="picture" qsTypeId="urn:microsoft.com/office/officeart/2005/8/quickstyle/simple1" qsCatId="simple" csTypeId="urn:microsoft.com/office/officeart/2005/8/colors/colorful2" csCatId="colorful" phldr="1"/>
      <dgm:spPr/>
    </dgm:pt>
    <dgm:pt modelId="{5D1B44C7-CDF4-429E-9C92-81D4D619F810}">
      <dgm:prSet phldrT="[Text]" custT="1"/>
      <dgm:spPr/>
      <dgm:t>
        <a:bodyPr/>
        <a:lstStyle/>
        <a:p>
          <a:r>
            <a:rPr lang="en-US" sz="2400" dirty="0"/>
            <a:t>Immovable Heritage:</a:t>
          </a:r>
          <a:br>
            <a:rPr lang="en-US" sz="2400" dirty="0"/>
          </a:br>
          <a:r>
            <a:rPr lang="en-US" sz="1800" dirty="0"/>
            <a:t>A</a:t>
          </a:r>
          <a:r>
            <a:rPr lang="en-SG" sz="1800" dirty="0" err="1"/>
            <a:t>rchaeological</a:t>
          </a:r>
          <a:r>
            <a:rPr lang="en-SG" sz="1800" dirty="0"/>
            <a:t> sites, historic cities, sacred worship places (temples, churches, mosques), etc.</a:t>
          </a:r>
          <a:endParaRPr lang="en-US" sz="1800" dirty="0"/>
        </a:p>
      </dgm:t>
    </dgm:pt>
    <dgm:pt modelId="{792525D4-56CE-41B8-9285-670A2082F7D9}" type="parTrans" cxnId="{07016F70-7C78-40CF-B44E-07F5922377DF}">
      <dgm:prSet/>
      <dgm:spPr/>
      <dgm:t>
        <a:bodyPr/>
        <a:lstStyle/>
        <a:p>
          <a:endParaRPr lang="en-US"/>
        </a:p>
      </dgm:t>
    </dgm:pt>
    <dgm:pt modelId="{9A5038DF-F532-49D2-A036-EAC14BB0921F}" type="sibTrans" cxnId="{07016F70-7C78-40CF-B44E-07F5922377DF}">
      <dgm:prSet/>
      <dgm:spPr/>
      <dgm:t>
        <a:bodyPr/>
        <a:lstStyle/>
        <a:p>
          <a:endParaRPr lang="en-US"/>
        </a:p>
      </dgm:t>
    </dgm:pt>
    <dgm:pt modelId="{C1DD1F0B-8500-4EC8-A5DE-D32123CBBE39}">
      <dgm:prSet phldrT="[Text]" custT="1"/>
      <dgm:spPr/>
      <dgm:t>
        <a:bodyPr/>
        <a:lstStyle/>
        <a:p>
          <a:r>
            <a:rPr lang="en-US" sz="2400" dirty="0"/>
            <a:t>Movable Heritage: </a:t>
          </a:r>
          <a:br>
            <a:rPr lang="en-US" sz="2500" dirty="0"/>
          </a:br>
          <a:r>
            <a:rPr lang="en-US" sz="1800" dirty="0"/>
            <a:t>O</a:t>
          </a:r>
          <a:r>
            <a:rPr lang="en-SG" sz="1800" dirty="0" err="1"/>
            <a:t>bjects</a:t>
          </a:r>
          <a:r>
            <a:rPr lang="en-SG" sz="1800" dirty="0"/>
            <a:t> such as coins, paintings, artefacts, botanical samples </a:t>
          </a:r>
          <a:endParaRPr lang="en-US" sz="1800" dirty="0"/>
        </a:p>
      </dgm:t>
    </dgm:pt>
    <dgm:pt modelId="{65DBF053-C78A-497A-988C-52A981CA3179}" type="parTrans" cxnId="{5EDE7858-C632-40CB-803A-16F876F77E5F}">
      <dgm:prSet/>
      <dgm:spPr/>
      <dgm:t>
        <a:bodyPr/>
        <a:lstStyle/>
        <a:p>
          <a:endParaRPr lang="en-US"/>
        </a:p>
      </dgm:t>
    </dgm:pt>
    <dgm:pt modelId="{41FDFF94-B2CA-485D-A9DD-BA20052DDE4E}" type="sibTrans" cxnId="{5EDE7858-C632-40CB-803A-16F876F77E5F}">
      <dgm:prSet/>
      <dgm:spPr/>
      <dgm:t>
        <a:bodyPr/>
        <a:lstStyle/>
        <a:p>
          <a:endParaRPr lang="en-US"/>
        </a:p>
      </dgm:t>
    </dgm:pt>
    <dgm:pt modelId="{DBFC144C-069E-431B-A41C-40E2DD928AE3}">
      <dgm:prSet phldrT="[Text]" custT="1"/>
      <dgm:spPr/>
      <dgm:t>
        <a:bodyPr/>
        <a:lstStyle/>
        <a:p>
          <a:r>
            <a:rPr lang="en-US" sz="2400" dirty="0"/>
            <a:t>Intangible Heritage:</a:t>
          </a:r>
        </a:p>
        <a:p>
          <a:r>
            <a:rPr lang="en-SG" sz="1800" dirty="0"/>
            <a:t>Heritage that we cannot touch, see or define exactly and that come with the form of manners, knowledge and values </a:t>
          </a:r>
          <a:endParaRPr lang="en-US" sz="1800" dirty="0"/>
        </a:p>
      </dgm:t>
    </dgm:pt>
    <dgm:pt modelId="{E131C26B-7FDB-43C9-B3D4-15C1F6698FD2}" type="parTrans" cxnId="{2BBBC327-9CC1-45C0-8414-B312E15D7377}">
      <dgm:prSet/>
      <dgm:spPr/>
      <dgm:t>
        <a:bodyPr/>
        <a:lstStyle/>
        <a:p>
          <a:endParaRPr lang="en-US"/>
        </a:p>
      </dgm:t>
    </dgm:pt>
    <dgm:pt modelId="{045C1232-2691-4156-8F87-62BC914763CE}" type="sibTrans" cxnId="{2BBBC327-9CC1-45C0-8414-B312E15D7377}">
      <dgm:prSet/>
      <dgm:spPr/>
      <dgm:t>
        <a:bodyPr/>
        <a:lstStyle/>
        <a:p>
          <a:endParaRPr lang="en-US"/>
        </a:p>
      </dgm:t>
    </dgm:pt>
    <dgm:pt modelId="{E1B4268B-433A-4B7F-A14F-2204D7CEE73C}" type="pres">
      <dgm:prSet presAssocID="{E2AF2AB3-B1BF-4812-B103-E4553608E82E}" presName="linearFlow" presStyleCnt="0">
        <dgm:presLayoutVars>
          <dgm:dir/>
          <dgm:resizeHandles val="exact"/>
        </dgm:presLayoutVars>
      </dgm:prSet>
      <dgm:spPr/>
    </dgm:pt>
    <dgm:pt modelId="{E75DF263-8379-4E22-A793-579E72BE0C11}" type="pres">
      <dgm:prSet presAssocID="{5D1B44C7-CDF4-429E-9C92-81D4D619F810}" presName="composite" presStyleCnt="0"/>
      <dgm:spPr/>
    </dgm:pt>
    <dgm:pt modelId="{144DA920-FFB5-4C25-A1CD-82584EF40AED}" type="pres">
      <dgm:prSet presAssocID="{5D1B44C7-CDF4-429E-9C92-81D4D619F810}" presName="imgShp" presStyleLbl="fgImgPlace1" presStyleIdx="0" presStyleCnt="3"/>
      <dgm:spPr>
        <a:blipFill rotWithShape="1">
          <a:blip xmlns:r="http://schemas.openxmlformats.org/officeDocument/2006/relationships" r:embed="rId1"/>
          <a:stretch>
            <a:fillRect/>
          </a:stretch>
        </a:blipFill>
      </dgm:spPr>
    </dgm:pt>
    <dgm:pt modelId="{9298DB95-C607-49C2-B436-FA1175753C4E}" type="pres">
      <dgm:prSet presAssocID="{5D1B44C7-CDF4-429E-9C92-81D4D619F810}" presName="txShp" presStyleLbl="node1" presStyleIdx="0" presStyleCnt="3">
        <dgm:presLayoutVars>
          <dgm:bulletEnabled val="1"/>
        </dgm:presLayoutVars>
      </dgm:prSet>
      <dgm:spPr/>
    </dgm:pt>
    <dgm:pt modelId="{F17C05EC-43B4-4E05-9D97-0940C0EC45DF}" type="pres">
      <dgm:prSet presAssocID="{9A5038DF-F532-49D2-A036-EAC14BB0921F}" presName="spacing" presStyleCnt="0"/>
      <dgm:spPr/>
    </dgm:pt>
    <dgm:pt modelId="{FE565D3F-30CA-415E-B043-14BD61246CD8}" type="pres">
      <dgm:prSet presAssocID="{C1DD1F0B-8500-4EC8-A5DE-D32123CBBE39}" presName="composite" presStyleCnt="0"/>
      <dgm:spPr/>
    </dgm:pt>
    <dgm:pt modelId="{5C590B40-A089-4BDF-9B52-526E6108194F}" type="pres">
      <dgm:prSet presAssocID="{C1DD1F0B-8500-4EC8-A5DE-D32123CBBE39}" presName="imgShp" presStyleLbl="fgImgPlace1" presStyleIdx="1" presStyleCnt="3"/>
      <dgm:spPr>
        <a:blipFill rotWithShape="1">
          <a:blip xmlns:r="http://schemas.openxmlformats.org/officeDocument/2006/relationships" r:embed="rId2"/>
          <a:stretch>
            <a:fillRect/>
          </a:stretch>
        </a:blipFill>
      </dgm:spPr>
    </dgm:pt>
    <dgm:pt modelId="{4F17D0EB-3CE6-4306-84AF-79C711D0FD90}" type="pres">
      <dgm:prSet presAssocID="{C1DD1F0B-8500-4EC8-A5DE-D32123CBBE39}" presName="txShp" presStyleLbl="node1" presStyleIdx="1" presStyleCnt="3">
        <dgm:presLayoutVars>
          <dgm:bulletEnabled val="1"/>
        </dgm:presLayoutVars>
      </dgm:prSet>
      <dgm:spPr/>
    </dgm:pt>
    <dgm:pt modelId="{94533302-A190-4A63-A04C-4631174C6130}" type="pres">
      <dgm:prSet presAssocID="{41FDFF94-B2CA-485D-A9DD-BA20052DDE4E}" presName="spacing" presStyleCnt="0"/>
      <dgm:spPr/>
    </dgm:pt>
    <dgm:pt modelId="{A1116390-1290-4B31-8B67-13F6538E0E3C}" type="pres">
      <dgm:prSet presAssocID="{DBFC144C-069E-431B-A41C-40E2DD928AE3}" presName="composite" presStyleCnt="0"/>
      <dgm:spPr/>
    </dgm:pt>
    <dgm:pt modelId="{434EFE3E-142C-4847-86D4-AE94A6EECAD0}" type="pres">
      <dgm:prSet presAssocID="{DBFC144C-069E-431B-A41C-40E2DD928AE3}" presName="imgShp" presStyleLbl="fgImgPlace1" presStyleIdx="2" presStyleCnt="3"/>
      <dgm:spPr>
        <a:blipFill rotWithShape="1">
          <a:blip xmlns:r="http://schemas.openxmlformats.org/officeDocument/2006/relationships" r:embed="rId3"/>
          <a:stretch>
            <a:fillRect/>
          </a:stretch>
        </a:blipFill>
      </dgm:spPr>
    </dgm:pt>
    <dgm:pt modelId="{CF4F7AD0-ECD9-4268-A7C2-260DC04B9AC8}" type="pres">
      <dgm:prSet presAssocID="{DBFC144C-069E-431B-A41C-40E2DD928AE3}" presName="txShp" presStyleLbl="node1" presStyleIdx="2" presStyleCnt="3">
        <dgm:presLayoutVars>
          <dgm:bulletEnabled val="1"/>
        </dgm:presLayoutVars>
      </dgm:prSet>
      <dgm:spPr/>
    </dgm:pt>
  </dgm:ptLst>
  <dgm:cxnLst>
    <dgm:cxn modelId="{2BBBC327-9CC1-45C0-8414-B312E15D7377}" srcId="{E2AF2AB3-B1BF-4812-B103-E4553608E82E}" destId="{DBFC144C-069E-431B-A41C-40E2DD928AE3}" srcOrd="2" destOrd="0" parTransId="{E131C26B-7FDB-43C9-B3D4-15C1F6698FD2}" sibTransId="{045C1232-2691-4156-8F87-62BC914763CE}"/>
    <dgm:cxn modelId="{F34DED35-EDA8-42C1-BD84-3140F28D4006}" type="presOf" srcId="{C1DD1F0B-8500-4EC8-A5DE-D32123CBBE39}" destId="{4F17D0EB-3CE6-4306-84AF-79C711D0FD90}" srcOrd="0" destOrd="0" presId="urn:microsoft.com/office/officeart/2005/8/layout/vList3"/>
    <dgm:cxn modelId="{62811037-5FB8-43C6-B1E1-4B8227396F3F}" type="presOf" srcId="{E2AF2AB3-B1BF-4812-B103-E4553608E82E}" destId="{E1B4268B-433A-4B7F-A14F-2204D7CEE73C}" srcOrd="0" destOrd="0" presId="urn:microsoft.com/office/officeart/2005/8/layout/vList3"/>
    <dgm:cxn modelId="{07016F70-7C78-40CF-B44E-07F5922377DF}" srcId="{E2AF2AB3-B1BF-4812-B103-E4553608E82E}" destId="{5D1B44C7-CDF4-429E-9C92-81D4D619F810}" srcOrd="0" destOrd="0" parTransId="{792525D4-56CE-41B8-9285-670A2082F7D9}" sibTransId="{9A5038DF-F532-49D2-A036-EAC14BB0921F}"/>
    <dgm:cxn modelId="{E7CD5D78-59A3-4FDF-821F-51B2F69D1A63}" type="presOf" srcId="{DBFC144C-069E-431B-A41C-40E2DD928AE3}" destId="{CF4F7AD0-ECD9-4268-A7C2-260DC04B9AC8}" srcOrd="0" destOrd="0" presId="urn:microsoft.com/office/officeart/2005/8/layout/vList3"/>
    <dgm:cxn modelId="{5EDE7858-C632-40CB-803A-16F876F77E5F}" srcId="{E2AF2AB3-B1BF-4812-B103-E4553608E82E}" destId="{C1DD1F0B-8500-4EC8-A5DE-D32123CBBE39}" srcOrd="1" destOrd="0" parTransId="{65DBF053-C78A-497A-988C-52A981CA3179}" sibTransId="{41FDFF94-B2CA-485D-A9DD-BA20052DDE4E}"/>
    <dgm:cxn modelId="{880291A4-96A5-4FFD-9EF1-66740D8985D4}" type="presOf" srcId="{5D1B44C7-CDF4-429E-9C92-81D4D619F810}" destId="{9298DB95-C607-49C2-B436-FA1175753C4E}" srcOrd="0" destOrd="0" presId="urn:microsoft.com/office/officeart/2005/8/layout/vList3"/>
    <dgm:cxn modelId="{4CBE2F63-A786-4295-8EE0-A92E8EB5E990}" type="presParOf" srcId="{E1B4268B-433A-4B7F-A14F-2204D7CEE73C}" destId="{E75DF263-8379-4E22-A793-579E72BE0C11}" srcOrd="0" destOrd="0" presId="urn:microsoft.com/office/officeart/2005/8/layout/vList3"/>
    <dgm:cxn modelId="{A9C3178D-A82E-4E5A-A92C-A24448A9E8D7}" type="presParOf" srcId="{E75DF263-8379-4E22-A793-579E72BE0C11}" destId="{144DA920-FFB5-4C25-A1CD-82584EF40AED}" srcOrd="0" destOrd="0" presId="urn:microsoft.com/office/officeart/2005/8/layout/vList3"/>
    <dgm:cxn modelId="{8EAC7DA7-41BE-4B23-B7F8-DF5FC1FC5C99}" type="presParOf" srcId="{E75DF263-8379-4E22-A793-579E72BE0C11}" destId="{9298DB95-C607-49C2-B436-FA1175753C4E}" srcOrd="1" destOrd="0" presId="urn:microsoft.com/office/officeart/2005/8/layout/vList3"/>
    <dgm:cxn modelId="{DDC79E6D-FCC6-49A1-BE29-045EE22C563F}" type="presParOf" srcId="{E1B4268B-433A-4B7F-A14F-2204D7CEE73C}" destId="{F17C05EC-43B4-4E05-9D97-0940C0EC45DF}" srcOrd="1" destOrd="0" presId="urn:microsoft.com/office/officeart/2005/8/layout/vList3"/>
    <dgm:cxn modelId="{F77F66B9-0841-49E9-9B28-F93D8D64FFAD}" type="presParOf" srcId="{E1B4268B-433A-4B7F-A14F-2204D7CEE73C}" destId="{FE565D3F-30CA-415E-B043-14BD61246CD8}" srcOrd="2" destOrd="0" presId="urn:microsoft.com/office/officeart/2005/8/layout/vList3"/>
    <dgm:cxn modelId="{46732532-5FD5-4F22-8494-66A24BC8964E}" type="presParOf" srcId="{FE565D3F-30CA-415E-B043-14BD61246CD8}" destId="{5C590B40-A089-4BDF-9B52-526E6108194F}" srcOrd="0" destOrd="0" presId="urn:microsoft.com/office/officeart/2005/8/layout/vList3"/>
    <dgm:cxn modelId="{ECB6E8C2-5A50-496B-BF9D-BFB14792FC7B}" type="presParOf" srcId="{FE565D3F-30CA-415E-B043-14BD61246CD8}" destId="{4F17D0EB-3CE6-4306-84AF-79C711D0FD90}" srcOrd="1" destOrd="0" presId="urn:microsoft.com/office/officeart/2005/8/layout/vList3"/>
    <dgm:cxn modelId="{FDEC5105-D299-40CA-BC1B-41B4E719A0F3}" type="presParOf" srcId="{E1B4268B-433A-4B7F-A14F-2204D7CEE73C}" destId="{94533302-A190-4A63-A04C-4631174C6130}" srcOrd="3" destOrd="0" presId="urn:microsoft.com/office/officeart/2005/8/layout/vList3"/>
    <dgm:cxn modelId="{1CBD3A59-D6F7-4752-A95E-A53582C57B02}" type="presParOf" srcId="{E1B4268B-433A-4B7F-A14F-2204D7CEE73C}" destId="{A1116390-1290-4B31-8B67-13F6538E0E3C}" srcOrd="4" destOrd="0" presId="urn:microsoft.com/office/officeart/2005/8/layout/vList3"/>
    <dgm:cxn modelId="{1B11B32E-EF8A-465D-8668-15C77E6C1D61}" type="presParOf" srcId="{A1116390-1290-4B31-8B67-13F6538E0E3C}" destId="{434EFE3E-142C-4847-86D4-AE94A6EECAD0}" srcOrd="0" destOrd="0" presId="urn:microsoft.com/office/officeart/2005/8/layout/vList3"/>
    <dgm:cxn modelId="{27C3A339-C129-47AD-9DD0-99BD73FAADFD}" type="presParOf" srcId="{A1116390-1290-4B31-8B67-13F6538E0E3C}" destId="{CF4F7AD0-ECD9-4268-A7C2-260DC04B9AC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8DB95-C607-49C2-B436-FA1175753C4E}">
      <dsp:nvSpPr>
        <dsp:cNvPr id="0" name=""/>
        <dsp:cNvSpPr/>
      </dsp:nvSpPr>
      <dsp:spPr>
        <a:xfrm rot="10800000">
          <a:off x="1692784" y="1710"/>
          <a:ext cx="5472684" cy="1257304"/>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Immovable Heritage:</a:t>
          </a:r>
          <a:br>
            <a:rPr lang="en-US" sz="2400" kern="1200" dirty="0"/>
          </a:br>
          <a:r>
            <a:rPr lang="en-US" sz="1800" kern="1200" dirty="0"/>
            <a:t>A</a:t>
          </a:r>
          <a:r>
            <a:rPr lang="en-SG" sz="1800" kern="1200" dirty="0" err="1"/>
            <a:t>rchaeological</a:t>
          </a:r>
          <a:r>
            <a:rPr lang="en-SG" sz="1800" kern="1200" dirty="0"/>
            <a:t> sites, historic cities, sacred worship places (temples, churches, mosques), etc.</a:t>
          </a:r>
          <a:endParaRPr lang="en-US" sz="1800" kern="1200" dirty="0"/>
        </a:p>
      </dsp:txBody>
      <dsp:txXfrm rot="10800000">
        <a:off x="2007110" y="1710"/>
        <a:ext cx="5158358" cy="1257304"/>
      </dsp:txXfrm>
    </dsp:sp>
    <dsp:sp modelId="{144DA920-FFB5-4C25-A1CD-82584EF40AED}">
      <dsp:nvSpPr>
        <dsp:cNvPr id="0" name=""/>
        <dsp:cNvSpPr/>
      </dsp:nvSpPr>
      <dsp:spPr>
        <a:xfrm>
          <a:off x="1064131" y="1710"/>
          <a:ext cx="1257304" cy="125730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17D0EB-3CE6-4306-84AF-79C711D0FD90}">
      <dsp:nvSpPr>
        <dsp:cNvPr id="0" name=""/>
        <dsp:cNvSpPr/>
      </dsp:nvSpPr>
      <dsp:spPr>
        <a:xfrm rot="10800000">
          <a:off x="1692784" y="1634329"/>
          <a:ext cx="5472684" cy="1257304"/>
        </a:xfrm>
        <a:prstGeom prst="homePlat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Movable Heritage: </a:t>
          </a:r>
          <a:br>
            <a:rPr lang="en-US" sz="2500" kern="1200" dirty="0"/>
          </a:br>
          <a:r>
            <a:rPr lang="en-US" sz="1800" kern="1200" dirty="0"/>
            <a:t>O</a:t>
          </a:r>
          <a:r>
            <a:rPr lang="en-SG" sz="1800" kern="1200" dirty="0" err="1"/>
            <a:t>bjects</a:t>
          </a:r>
          <a:r>
            <a:rPr lang="en-SG" sz="1800" kern="1200" dirty="0"/>
            <a:t> such as coins, paintings, artefacts, botanical samples </a:t>
          </a:r>
          <a:endParaRPr lang="en-US" sz="1800" kern="1200" dirty="0"/>
        </a:p>
      </dsp:txBody>
      <dsp:txXfrm rot="10800000">
        <a:off x="2007110" y="1634329"/>
        <a:ext cx="5158358" cy="1257304"/>
      </dsp:txXfrm>
    </dsp:sp>
    <dsp:sp modelId="{5C590B40-A089-4BDF-9B52-526E6108194F}">
      <dsp:nvSpPr>
        <dsp:cNvPr id="0" name=""/>
        <dsp:cNvSpPr/>
      </dsp:nvSpPr>
      <dsp:spPr>
        <a:xfrm>
          <a:off x="1064131" y="1634329"/>
          <a:ext cx="1257304" cy="125730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4F7AD0-ECD9-4268-A7C2-260DC04B9AC8}">
      <dsp:nvSpPr>
        <dsp:cNvPr id="0" name=""/>
        <dsp:cNvSpPr/>
      </dsp:nvSpPr>
      <dsp:spPr>
        <a:xfrm rot="10800000">
          <a:off x="1692784" y="3266948"/>
          <a:ext cx="5472684" cy="1257304"/>
        </a:xfrm>
        <a:prstGeom prst="homePlat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Intangible Heritage:</a:t>
          </a:r>
        </a:p>
        <a:p>
          <a:pPr marL="0" lvl="0" indent="0" algn="ctr" defTabSz="1066800">
            <a:lnSpc>
              <a:spcPct val="90000"/>
            </a:lnSpc>
            <a:spcBef>
              <a:spcPct val="0"/>
            </a:spcBef>
            <a:spcAft>
              <a:spcPct val="35000"/>
            </a:spcAft>
            <a:buNone/>
          </a:pPr>
          <a:r>
            <a:rPr lang="en-SG" sz="1800" kern="1200" dirty="0"/>
            <a:t>Heritage that we cannot touch, see or define exactly and that come with the form of manners, knowledge and values </a:t>
          </a:r>
          <a:endParaRPr lang="en-US" sz="1800" kern="1200" dirty="0"/>
        </a:p>
      </dsp:txBody>
      <dsp:txXfrm rot="10800000">
        <a:off x="2007110" y="3266948"/>
        <a:ext cx="5158358" cy="1257304"/>
      </dsp:txXfrm>
    </dsp:sp>
    <dsp:sp modelId="{434EFE3E-142C-4847-86D4-AE94A6EECAD0}">
      <dsp:nvSpPr>
        <dsp:cNvPr id="0" name=""/>
        <dsp:cNvSpPr/>
      </dsp:nvSpPr>
      <dsp:spPr>
        <a:xfrm>
          <a:off x="1064131" y="3266948"/>
          <a:ext cx="1257304" cy="1257304"/>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137C22-1C50-4358-BD58-056AFF7D412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44266-A3F6-48B2-BB89-1D3BBD6FE486}" type="slidenum">
              <a:rPr lang="en-US" smtClean="0"/>
              <a:t>‹#›</a:t>
            </a:fld>
            <a:endParaRPr lang="en-US"/>
          </a:p>
        </p:txBody>
      </p:sp>
    </p:spTree>
    <p:extLst>
      <p:ext uri="{BB962C8B-B14F-4D97-AF65-F5344CB8AC3E}">
        <p14:creationId xmlns:p14="http://schemas.microsoft.com/office/powerpoint/2010/main" val="2880380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37C22-1C50-4358-BD58-056AFF7D412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44266-A3F6-48B2-BB89-1D3BBD6FE486}" type="slidenum">
              <a:rPr lang="en-US" smtClean="0"/>
              <a:t>‹#›</a:t>
            </a:fld>
            <a:endParaRPr lang="en-US"/>
          </a:p>
        </p:txBody>
      </p:sp>
    </p:spTree>
    <p:extLst>
      <p:ext uri="{BB962C8B-B14F-4D97-AF65-F5344CB8AC3E}">
        <p14:creationId xmlns:p14="http://schemas.microsoft.com/office/powerpoint/2010/main" val="32418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37C22-1C50-4358-BD58-056AFF7D412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44266-A3F6-48B2-BB89-1D3BBD6FE486}" type="slidenum">
              <a:rPr lang="en-US" smtClean="0"/>
              <a:t>‹#›</a:t>
            </a:fld>
            <a:endParaRPr lang="en-US"/>
          </a:p>
        </p:txBody>
      </p:sp>
    </p:spTree>
    <p:extLst>
      <p:ext uri="{BB962C8B-B14F-4D97-AF65-F5344CB8AC3E}">
        <p14:creationId xmlns:p14="http://schemas.microsoft.com/office/powerpoint/2010/main" val="395976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37C22-1C50-4358-BD58-056AFF7D412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44266-A3F6-48B2-BB89-1D3BBD6FE486}" type="slidenum">
              <a:rPr lang="en-US" smtClean="0"/>
              <a:t>‹#›</a:t>
            </a:fld>
            <a:endParaRPr lang="en-US"/>
          </a:p>
        </p:txBody>
      </p:sp>
    </p:spTree>
    <p:extLst>
      <p:ext uri="{BB962C8B-B14F-4D97-AF65-F5344CB8AC3E}">
        <p14:creationId xmlns:p14="http://schemas.microsoft.com/office/powerpoint/2010/main" val="365853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137C22-1C50-4358-BD58-056AFF7D412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44266-A3F6-48B2-BB89-1D3BBD6FE486}" type="slidenum">
              <a:rPr lang="en-US" smtClean="0"/>
              <a:t>‹#›</a:t>
            </a:fld>
            <a:endParaRPr lang="en-US"/>
          </a:p>
        </p:txBody>
      </p:sp>
    </p:spTree>
    <p:extLst>
      <p:ext uri="{BB962C8B-B14F-4D97-AF65-F5344CB8AC3E}">
        <p14:creationId xmlns:p14="http://schemas.microsoft.com/office/powerpoint/2010/main" val="219444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137C22-1C50-4358-BD58-056AFF7D4124}"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44266-A3F6-48B2-BB89-1D3BBD6FE486}" type="slidenum">
              <a:rPr lang="en-US" smtClean="0"/>
              <a:t>‹#›</a:t>
            </a:fld>
            <a:endParaRPr lang="en-US"/>
          </a:p>
        </p:txBody>
      </p:sp>
    </p:spTree>
    <p:extLst>
      <p:ext uri="{BB962C8B-B14F-4D97-AF65-F5344CB8AC3E}">
        <p14:creationId xmlns:p14="http://schemas.microsoft.com/office/powerpoint/2010/main" val="62279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137C22-1C50-4358-BD58-056AFF7D4124}"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F44266-A3F6-48B2-BB89-1D3BBD6FE486}" type="slidenum">
              <a:rPr lang="en-US" smtClean="0"/>
              <a:t>‹#›</a:t>
            </a:fld>
            <a:endParaRPr lang="en-US"/>
          </a:p>
        </p:txBody>
      </p:sp>
    </p:spTree>
    <p:extLst>
      <p:ext uri="{BB962C8B-B14F-4D97-AF65-F5344CB8AC3E}">
        <p14:creationId xmlns:p14="http://schemas.microsoft.com/office/powerpoint/2010/main" val="2625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137C22-1C50-4358-BD58-056AFF7D4124}"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F44266-A3F6-48B2-BB89-1D3BBD6FE486}" type="slidenum">
              <a:rPr lang="en-US" smtClean="0"/>
              <a:t>‹#›</a:t>
            </a:fld>
            <a:endParaRPr lang="en-US"/>
          </a:p>
        </p:txBody>
      </p:sp>
    </p:spTree>
    <p:extLst>
      <p:ext uri="{BB962C8B-B14F-4D97-AF65-F5344CB8AC3E}">
        <p14:creationId xmlns:p14="http://schemas.microsoft.com/office/powerpoint/2010/main" val="228532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37C22-1C50-4358-BD58-056AFF7D4124}"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F44266-A3F6-48B2-BB89-1D3BBD6FE486}" type="slidenum">
              <a:rPr lang="en-US" smtClean="0"/>
              <a:t>‹#›</a:t>
            </a:fld>
            <a:endParaRPr lang="en-US"/>
          </a:p>
        </p:txBody>
      </p:sp>
    </p:spTree>
    <p:extLst>
      <p:ext uri="{BB962C8B-B14F-4D97-AF65-F5344CB8AC3E}">
        <p14:creationId xmlns:p14="http://schemas.microsoft.com/office/powerpoint/2010/main" val="307839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137C22-1C50-4358-BD58-056AFF7D4124}"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44266-A3F6-48B2-BB89-1D3BBD6FE486}" type="slidenum">
              <a:rPr lang="en-US" smtClean="0"/>
              <a:t>‹#›</a:t>
            </a:fld>
            <a:endParaRPr lang="en-US"/>
          </a:p>
        </p:txBody>
      </p:sp>
    </p:spTree>
    <p:extLst>
      <p:ext uri="{BB962C8B-B14F-4D97-AF65-F5344CB8AC3E}">
        <p14:creationId xmlns:p14="http://schemas.microsoft.com/office/powerpoint/2010/main" val="344418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137C22-1C50-4358-BD58-056AFF7D4124}"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44266-A3F6-48B2-BB89-1D3BBD6FE486}" type="slidenum">
              <a:rPr lang="en-US" smtClean="0"/>
              <a:t>‹#›</a:t>
            </a:fld>
            <a:endParaRPr lang="en-US"/>
          </a:p>
        </p:txBody>
      </p:sp>
    </p:spTree>
    <p:extLst>
      <p:ext uri="{BB962C8B-B14F-4D97-AF65-F5344CB8AC3E}">
        <p14:creationId xmlns:p14="http://schemas.microsoft.com/office/powerpoint/2010/main" val="33064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37C22-1C50-4358-BD58-056AFF7D4124}" type="datetimeFigureOut">
              <a:rPr lang="en-US" smtClean="0"/>
              <a:t>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44266-A3F6-48B2-BB89-1D3BBD6FE486}" type="slidenum">
              <a:rPr lang="en-US" smtClean="0"/>
              <a:t>‹#›</a:t>
            </a:fld>
            <a:endParaRPr lang="en-US"/>
          </a:p>
        </p:txBody>
      </p:sp>
    </p:spTree>
    <p:extLst>
      <p:ext uri="{BB962C8B-B14F-4D97-AF65-F5344CB8AC3E}">
        <p14:creationId xmlns:p14="http://schemas.microsoft.com/office/powerpoint/2010/main" val="78740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sharedhistories.asia/teach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996952"/>
            <a:ext cx="8640960" cy="1470025"/>
          </a:xfrm>
        </p:spPr>
        <p:txBody>
          <a:bodyPr>
            <a:normAutofit fontScale="90000"/>
          </a:bodyPr>
          <a:lstStyle/>
          <a:p>
            <a:r>
              <a:rPr lang="en-US" sz="4900" b="1" dirty="0"/>
              <a:t>Unit 4: Envisioning Southeast Asia</a:t>
            </a:r>
            <a:br>
              <a:rPr lang="en-US" b="1" dirty="0"/>
            </a:br>
            <a:br>
              <a:rPr lang="en-US" dirty="0"/>
            </a:br>
            <a:r>
              <a:rPr lang="en-US" dirty="0"/>
              <a:t> Lesson 4: Cultural heritage of Southeast Asia</a:t>
            </a:r>
            <a:br>
              <a:rPr lang="en-US" dirty="0"/>
            </a:br>
            <a:r>
              <a:rPr lang="en-US" dirty="0"/>
              <a:t> </a:t>
            </a:r>
            <a:r>
              <a:rPr lang="en-US" sz="4000" dirty="0"/>
              <a:t>Why does cultural heritage matter to us? </a:t>
            </a:r>
            <a:endParaRPr lang="en-US" dirty="0"/>
          </a:p>
        </p:txBody>
      </p:sp>
      <p:pic>
        <p:nvPicPr>
          <p:cNvPr id="4" name="Picture 3">
            <a:extLst>
              <a:ext uri="{FF2B5EF4-FFF2-40B4-BE49-F238E27FC236}">
                <a16:creationId xmlns:a16="http://schemas.microsoft.com/office/drawing/2014/main" id="{439093F4-12C5-48BE-8933-C3B300CB240A}"/>
              </a:ext>
            </a:extLst>
          </p:cNvPr>
          <p:cNvPicPr>
            <a:picLocks noChangeAspect="1"/>
          </p:cNvPicPr>
          <p:nvPr/>
        </p:nvPicPr>
        <p:blipFill>
          <a:blip r:embed="rId2"/>
          <a:stretch>
            <a:fillRect/>
          </a:stretch>
        </p:blipFill>
        <p:spPr>
          <a:xfrm>
            <a:off x="-15696" y="185885"/>
            <a:ext cx="8992716" cy="1033315"/>
          </a:xfrm>
          <a:prstGeom prst="rect">
            <a:avLst/>
          </a:prstGeom>
        </p:spPr>
      </p:pic>
    </p:spTree>
    <p:extLst>
      <p:ext uri="{BB962C8B-B14F-4D97-AF65-F5344CB8AC3E}">
        <p14:creationId xmlns:p14="http://schemas.microsoft.com/office/powerpoint/2010/main" val="290030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Heritage</a:t>
            </a:r>
          </a:p>
        </p:txBody>
      </p:sp>
      <p:sp>
        <p:nvSpPr>
          <p:cNvPr id="3" name="Content Placeholder 2"/>
          <p:cNvSpPr>
            <a:spLocks noGrp="1"/>
          </p:cNvSpPr>
          <p:nvPr>
            <p:ph idx="1"/>
          </p:nvPr>
        </p:nvSpPr>
        <p:spPr/>
        <p:txBody>
          <a:bodyPr>
            <a:normAutofit fontScale="92500" lnSpcReduction="10000"/>
          </a:bodyPr>
          <a:lstStyle/>
          <a:p>
            <a:pPr marL="0" indent="0">
              <a:buNone/>
            </a:pPr>
            <a:r>
              <a:rPr lang="en-SG" sz="2400" dirty="0"/>
              <a:t>Heritage is something that </a:t>
            </a:r>
          </a:p>
          <a:p>
            <a:r>
              <a:rPr lang="en-SG" sz="2400" dirty="0"/>
              <a:t>we have gotten or that is left for us from the past, </a:t>
            </a:r>
          </a:p>
          <a:p>
            <a:r>
              <a:rPr lang="en-SG" sz="2400" dirty="0"/>
              <a:t>we live with in the present </a:t>
            </a:r>
          </a:p>
          <a:p>
            <a:r>
              <a:rPr lang="en-SG" sz="2400" dirty="0"/>
              <a:t>we pass on to future generations. </a:t>
            </a:r>
          </a:p>
          <a:p>
            <a:pPr marL="0" indent="0">
              <a:buNone/>
            </a:pPr>
            <a:endParaRPr lang="en-SG" sz="2400" dirty="0"/>
          </a:p>
          <a:p>
            <a:pPr marL="0" indent="0">
              <a:buNone/>
            </a:pPr>
            <a:r>
              <a:rPr lang="en-SG" sz="2400" dirty="0"/>
              <a:t>We may prefer to think of heritage as those places and objects we wish to keep. </a:t>
            </a:r>
          </a:p>
          <a:p>
            <a:pPr marL="0" indent="0">
              <a:buNone/>
            </a:pPr>
            <a:endParaRPr lang="en-SG" sz="2400" dirty="0"/>
          </a:p>
          <a:p>
            <a:pPr marL="0" indent="0">
              <a:buNone/>
            </a:pPr>
            <a:r>
              <a:rPr lang="en-SG" sz="2400" dirty="0"/>
              <a:t>These are cultural and natural places and objects that we value because they come from our ancestors, are beautiful, scientifically important and irreplaceable examples and sources of life and inspiration.</a:t>
            </a:r>
            <a:endParaRPr lang="en-US" sz="2400" dirty="0"/>
          </a:p>
          <a:p>
            <a:endParaRPr lang="en-US" dirty="0"/>
          </a:p>
        </p:txBody>
      </p:sp>
    </p:spTree>
    <p:extLst>
      <p:ext uri="{BB962C8B-B14F-4D97-AF65-F5344CB8AC3E}">
        <p14:creationId xmlns:p14="http://schemas.microsoft.com/office/powerpoint/2010/main" val="259708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diversity of heritage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1243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2267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Group Work: Our South-East Asia intangible heritage</a:t>
            </a:r>
          </a:p>
        </p:txBody>
      </p:sp>
      <p:sp>
        <p:nvSpPr>
          <p:cNvPr id="3" name="Content Placeholder 2"/>
          <p:cNvSpPr>
            <a:spLocks noGrp="1"/>
          </p:cNvSpPr>
          <p:nvPr>
            <p:ph idx="1"/>
          </p:nvPr>
        </p:nvSpPr>
        <p:spPr>
          <a:xfrm>
            <a:off x="467544" y="2060848"/>
            <a:ext cx="8208912" cy="3993307"/>
          </a:xfrm>
        </p:spPr>
        <p:txBody>
          <a:bodyPr/>
          <a:lstStyle/>
          <a:p>
            <a:pPr marL="0" lvl="0" indent="0" algn="ctr">
              <a:buNone/>
            </a:pPr>
            <a:r>
              <a:rPr lang="en-US" sz="2800" dirty="0"/>
              <a:t>Can you think of 3 intangible cultural heritage shared by the people of Southeast Asia</a:t>
            </a:r>
            <a:r>
              <a:rPr lang="en-SG" sz="2800" dirty="0"/>
              <a:t>?</a:t>
            </a:r>
          </a:p>
          <a:p>
            <a:pPr marL="0" lvl="0" indent="0" algn="ctr">
              <a:buNone/>
            </a:pPr>
            <a:endParaRPr lang="en-SG" sz="2800" dirty="0"/>
          </a:p>
          <a:p>
            <a:pPr marL="0" lvl="0" indent="0" algn="ctr">
              <a:buNone/>
            </a:pPr>
            <a:r>
              <a:rPr lang="en-SG" sz="2800" dirty="0"/>
              <a:t>Write your answer on Post-it</a:t>
            </a:r>
            <a:endParaRPr lang="en-US" sz="2800" dirty="0"/>
          </a:p>
          <a:p>
            <a:endParaRPr lang="en-US" dirty="0"/>
          </a:p>
        </p:txBody>
      </p:sp>
      <p:pic>
        <p:nvPicPr>
          <p:cNvPr id="4098" name="Picture 2" descr="Related ima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800" y="4460056"/>
            <a:ext cx="3173084" cy="254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932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Heritage in South-East Asia</a:t>
            </a:r>
          </a:p>
        </p:txBody>
      </p:sp>
      <p:sp>
        <p:nvSpPr>
          <p:cNvPr id="3" name="Content Placeholder 2"/>
          <p:cNvSpPr>
            <a:spLocks noGrp="1"/>
          </p:cNvSpPr>
          <p:nvPr>
            <p:ph idx="1"/>
          </p:nvPr>
        </p:nvSpPr>
        <p:spPr/>
        <p:txBody>
          <a:bodyPr/>
          <a:lstStyle/>
          <a:p>
            <a:pPr marL="0" indent="0">
              <a:buNone/>
            </a:pPr>
            <a:r>
              <a:rPr lang="en-US" dirty="0">
                <a:cs typeface="Tahoma" pitchFamily="34" charset="0"/>
              </a:rPr>
              <a:t>Sites of </a:t>
            </a:r>
            <a:r>
              <a:rPr lang="en-US" b="1" dirty="0">
                <a:cs typeface="Tahoma" pitchFamily="34" charset="0"/>
              </a:rPr>
              <a:t>Outstanding Universal Value</a:t>
            </a:r>
          </a:p>
          <a:p>
            <a:pPr marL="0" indent="0">
              <a:buNone/>
            </a:pPr>
            <a:endParaRPr lang="en-US" dirty="0">
              <a:cs typeface="Tahoma" pitchFamily="34" charset="0"/>
            </a:endParaRPr>
          </a:p>
          <a:p>
            <a:pPr marL="0" indent="0">
              <a:buNone/>
            </a:pPr>
            <a:r>
              <a:rPr lang="en-US" dirty="0">
                <a:cs typeface="Tahoma" pitchFamily="34" charset="0"/>
              </a:rPr>
              <a:t>“cultural or natural </a:t>
            </a:r>
            <a:r>
              <a:rPr lang="en-US" b="1" dirty="0">
                <a:cs typeface="Tahoma" pitchFamily="34" charset="0"/>
              </a:rPr>
              <a:t>significance</a:t>
            </a:r>
            <a:r>
              <a:rPr lang="en-US" dirty="0">
                <a:cs typeface="Tahoma" pitchFamily="34" charset="0"/>
              </a:rPr>
              <a:t> which is so </a:t>
            </a:r>
            <a:r>
              <a:rPr lang="en-US" b="1" dirty="0">
                <a:cs typeface="Tahoma" pitchFamily="34" charset="0"/>
              </a:rPr>
              <a:t>exceptional</a:t>
            </a:r>
            <a:r>
              <a:rPr lang="en-US" dirty="0">
                <a:cs typeface="Tahoma" pitchFamily="34" charset="0"/>
              </a:rPr>
              <a:t> as to transcend national boundaries and to be of common importance </a:t>
            </a:r>
            <a:r>
              <a:rPr lang="en-US" b="1" dirty="0">
                <a:cs typeface="Tahoma" pitchFamily="34" charset="0"/>
              </a:rPr>
              <a:t>for present and future generations of all humanity</a:t>
            </a:r>
            <a:r>
              <a:rPr lang="en-US" dirty="0">
                <a:cs typeface="Tahoma" pitchFamily="34" charset="0"/>
              </a:rPr>
              <a:t>.”</a:t>
            </a:r>
            <a:endParaRPr lang="en-US" dirty="0"/>
          </a:p>
        </p:txBody>
      </p:sp>
    </p:spTree>
    <p:extLst>
      <p:ext uri="{BB962C8B-B14F-4D97-AF65-F5344CB8AC3E}">
        <p14:creationId xmlns:p14="http://schemas.microsoft.com/office/powerpoint/2010/main" val="2282923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World Heritage in South-East Asia </a:t>
            </a:r>
            <a:br>
              <a:rPr lang="en-US" sz="3200" dirty="0"/>
            </a:br>
            <a:r>
              <a:rPr lang="en-US" sz="3200" dirty="0"/>
              <a:t>Group work </a:t>
            </a:r>
            <a:r>
              <a:rPr lang="en-US" sz="3200" dirty="0">
                <a:solidFill>
                  <a:srgbClr val="FF0000"/>
                </a:solidFill>
              </a:rPr>
              <a:t>(option 1)</a:t>
            </a:r>
          </a:p>
        </p:txBody>
      </p:sp>
      <p:sp>
        <p:nvSpPr>
          <p:cNvPr id="3" name="Content Placeholder 2"/>
          <p:cNvSpPr>
            <a:spLocks noGrp="1"/>
          </p:cNvSpPr>
          <p:nvPr>
            <p:ph idx="1"/>
          </p:nvPr>
        </p:nvSpPr>
        <p:spPr>
          <a:xfrm>
            <a:off x="457200" y="1916832"/>
            <a:ext cx="8229600" cy="4209331"/>
          </a:xfrm>
        </p:spPr>
        <p:txBody>
          <a:bodyPr>
            <a:normAutofit/>
          </a:bodyPr>
          <a:lstStyle/>
          <a:p>
            <a:pPr marL="0" indent="0">
              <a:buNone/>
            </a:pPr>
            <a:r>
              <a:rPr lang="en-SG" sz="2800" dirty="0"/>
              <a:t>In groups of 4-5 </a:t>
            </a:r>
          </a:p>
          <a:p>
            <a:r>
              <a:rPr lang="en-SG" sz="2800" dirty="0"/>
              <a:t>Find 10  World Heritage sites in South-East Asia</a:t>
            </a:r>
          </a:p>
          <a:p>
            <a:r>
              <a:rPr lang="en-SG" sz="2800" dirty="0"/>
              <a:t>Write the names and geographical locations of the sites </a:t>
            </a:r>
          </a:p>
          <a:p>
            <a:r>
              <a:rPr lang="en-SG" sz="2800" dirty="0"/>
              <a:t>Indicate the type of heritage site they are</a:t>
            </a:r>
            <a:endParaRPr lang="en-US" sz="2800" dirty="0"/>
          </a:p>
        </p:txBody>
      </p:sp>
    </p:spTree>
    <p:extLst>
      <p:ext uri="{BB962C8B-B14F-4D97-AF65-F5344CB8AC3E}">
        <p14:creationId xmlns:p14="http://schemas.microsoft.com/office/powerpoint/2010/main" val="2703938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World Heritage in South-East Asia </a:t>
            </a:r>
            <a:br>
              <a:rPr lang="en-US" sz="3200" dirty="0"/>
            </a:br>
            <a:r>
              <a:rPr lang="en-US" sz="3200" dirty="0"/>
              <a:t>Group work </a:t>
            </a:r>
            <a:r>
              <a:rPr lang="en-US" sz="3200" dirty="0">
                <a:solidFill>
                  <a:srgbClr val="FF0000"/>
                </a:solidFill>
              </a:rPr>
              <a:t>(option 2)</a:t>
            </a:r>
          </a:p>
        </p:txBody>
      </p:sp>
      <p:sp>
        <p:nvSpPr>
          <p:cNvPr id="3" name="Content Placeholder 2"/>
          <p:cNvSpPr>
            <a:spLocks noGrp="1"/>
          </p:cNvSpPr>
          <p:nvPr>
            <p:ph idx="1"/>
          </p:nvPr>
        </p:nvSpPr>
        <p:spPr>
          <a:xfrm>
            <a:off x="457200" y="1916832"/>
            <a:ext cx="8229600" cy="4209331"/>
          </a:xfrm>
        </p:spPr>
        <p:txBody>
          <a:bodyPr>
            <a:normAutofit lnSpcReduction="10000"/>
          </a:bodyPr>
          <a:lstStyle/>
          <a:p>
            <a:pPr marL="0" indent="0">
              <a:buNone/>
            </a:pPr>
            <a:r>
              <a:rPr lang="en-SG" sz="2800" dirty="0"/>
              <a:t>In 2 groups</a:t>
            </a:r>
          </a:p>
          <a:p>
            <a:r>
              <a:rPr lang="en-SG" sz="2800" dirty="0"/>
              <a:t>Group 1 makes a list of the </a:t>
            </a:r>
            <a:r>
              <a:rPr lang="en-SG" b="1" dirty="0"/>
              <a:t>advantages</a:t>
            </a:r>
            <a:r>
              <a:rPr lang="en-SG" dirty="0"/>
              <a:t> </a:t>
            </a:r>
            <a:r>
              <a:rPr lang="en-SG" sz="2800" dirty="0"/>
              <a:t>of tourism for a regional Heritage site</a:t>
            </a:r>
          </a:p>
          <a:p>
            <a:r>
              <a:rPr lang="en-SG" sz="2800" dirty="0"/>
              <a:t>Group 2 makes a list of the </a:t>
            </a:r>
            <a:r>
              <a:rPr lang="en-SG" b="1" dirty="0"/>
              <a:t>threats</a:t>
            </a:r>
            <a:r>
              <a:rPr lang="en-SG" dirty="0"/>
              <a:t> </a:t>
            </a:r>
            <a:r>
              <a:rPr lang="en-SG" sz="2800" dirty="0"/>
              <a:t>caused by tourism to regional Heritage site</a:t>
            </a:r>
          </a:p>
          <a:p>
            <a:pPr marL="0" indent="0">
              <a:buNone/>
            </a:pPr>
            <a:endParaRPr lang="en-SG" sz="2800" dirty="0"/>
          </a:p>
          <a:p>
            <a:pPr marL="0" indent="0">
              <a:buNone/>
            </a:pPr>
            <a:r>
              <a:rPr lang="en-SG" sz="2800" dirty="0"/>
              <a:t>In class</a:t>
            </a:r>
          </a:p>
          <a:p>
            <a:r>
              <a:rPr lang="en-SG" sz="2800" dirty="0"/>
              <a:t>Discuss how the </a:t>
            </a:r>
            <a:r>
              <a:rPr lang="en-SG" sz="2800" b="1" dirty="0"/>
              <a:t>threats</a:t>
            </a:r>
            <a:r>
              <a:rPr lang="en-SG" sz="2800" dirty="0"/>
              <a:t> of tourism regional heritage sites could be </a:t>
            </a:r>
            <a:r>
              <a:rPr lang="en-SG" sz="2800" b="1" dirty="0"/>
              <a:t>reduced</a:t>
            </a:r>
            <a:r>
              <a:rPr lang="en-SG" sz="2800" dirty="0"/>
              <a:t>.</a:t>
            </a:r>
            <a:endParaRPr lang="en-US" dirty="0"/>
          </a:p>
        </p:txBody>
      </p:sp>
    </p:spTree>
    <p:extLst>
      <p:ext uri="{BB962C8B-B14F-4D97-AF65-F5344CB8AC3E}">
        <p14:creationId xmlns:p14="http://schemas.microsoft.com/office/powerpoint/2010/main" val="147020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634082"/>
          </a:xfrm>
        </p:spPr>
        <p:txBody>
          <a:bodyPr>
            <a:noAutofit/>
          </a:bodyPr>
          <a:lstStyle/>
          <a:p>
            <a:r>
              <a:rPr lang="en-US" sz="3600" dirty="0"/>
              <a:t>World Heritage in South-East Asia</a:t>
            </a:r>
            <a:br>
              <a:rPr lang="en-US" sz="3600" dirty="0"/>
            </a:br>
            <a:r>
              <a:rPr lang="en-US" sz="2400" dirty="0"/>
              <a:t>Cultural and Natural sites listed as of 2019</a:t>
            </a:r>
            <a:endParaRPr lang="en-US" sz="3600" dirty="0"/>
          </a:p>
        </p:txBody>
      </p:sp>
      <p:pic>
        <p:nvPicPr>
          <p:cNvPr id="4" name="Picture 3">
            <a:extLst>
              <a:ext uri="{FF2B5EF4-FFF2-40B4-BE49-F238E27FC236}">
                <a16:creationId xmlns:a16="http://schemas.microsoft.com/office/drawing/2014/main" id="{76B773FE-A3A8-4111-968C-8B0A99350D19}"/>
              </a:ext>
            </a:extLst>
          </p:cNvPr>
          <p:cNvPicPr>
            <a:picLocks noChangeAspect="1"/>
          </p:cNvPicPr>
          <p:nvPr/>
        </p:nvPicPr>
        <p:blipFill rotWithShape="1">
          <a:blip r:embed="rId2"/>
          <a:srcRect l="29525" t="28234" r="38188" b="12200"/>
          <a:stretch/>
        </p:blipFill>
        <p:spPr>
          <a:xfrm>
            <a:off x="5026159" y="1988840"/>
            <a:ext cx="3976605" cy="4126768"/>
          </a:xfrm>
          <a:prstGeom prst="rect">
            <a:avLst/>
          </a:prstGeom>
        </p:spPr>
      </p:pic>
      <p:sp>
        <p:nvSpPr>
          <p:cNvPr id="6" name="Content Placeholder 5">
            <a:extLst>
              <a:ext uri="{FF2B5EF4-FFF2-40B4-BE49-F238E27FC236}">
                <a16:creationId xmlns:a16="http://schemas.microsoft.com/office/drawing/2014/main" id="{69B0614C-6D0C-42DF-92FC-E81256FF2C77}"/>
              </a:ext>
            </a:extLst>
          </p:cNvPr>
          <p:cNvSpPr>
            <a:spLocks noGrp="1"/>
          </p:cNvSpPr>
          <p:nvPr>
            <p:ph idx="1"/>
          </p:nvPr>
        </p:nvSpPr>
        <p:spPr>
          <a:xfrm>
            <a:off x="141236" y="1166018"/>
            <a:ext cx="4884923" cy="5575350"/>
          </a:xfrm>
        </p:spPr>
        <p:txBody>
          <a:bodyPr numCol="2">
            <a:normAutofit fontScale="32500" lnSpcReduction="20000"/>
          </a:bodyPr>
          <a:lstStyle/>
          <a:p>
            <a:r>
              <a:rPr lang="en-US" b="1" dirty="0"/>
              <a:t>Cambodia</a:t>
            </a:r>
            <a:endParaRPr lang="en-DE" dirty="0"/>
          </a:p>
          <a:p>
            <a:pPr lvl="0"/>
            <a:r>
              <a:rPr lang="en-US" dirty="0"/>
              <a:t>Angkor</a:t>
            </a:r>
            <a:endParaRPr lang="en-DE" dirty="0"/>
          </a:p>
          <a:p>
            <a:pPr lvl="0"/>
            <a:r>
              <a:rPr lang="en-US" dirty="0"/>
              <a:t>Temple of Preah </a:t>
            </a:r>
            <a:r>
              <a:rPr lang="en-US" dirty="0" err="1"/>
              <a:t>Vihear</a:t>
            </a:r>
            <a:endParaRPr lang="en-DE" dirty="0"/>
          </a:p>
          <a:p>
            <a:pPr lvl="0"/>
            <a:r>
              <a:rPr lang="en-US" dirty="0"/>
              <a:t>Temple Zone of </a:t>
            </a:r>
            <a:r>
              <a:rPr lang="en-US" dirty="0" err="1"/>
              <a:t>Sambor</a:t>
            </a:r>
            <a:r>
              <a:rPr lang="en-US" dirty="0"/>
              <a:t> </a:t>
            </a:r>
            <a:r>
              <a:rPr lang="en-US" dirty="0" err="1"/>
              <a:t>Prei</a:t>
            </a:r>
            <a:r>
              <a:rPr lang="en-US" dirty="0"/>
              <a:t> Kuk, Archaeological Site of Ancient </a:t>
            </a:r>
            <a:r>
              <a:rPr lang="en-US" dirty="0" err="1"/>
              <a:t>Ishanapura</a:t>
            </a:r>
            <a:endParaRPr lang="en-DE" dirty="0"/>
          </a:p>
          <a:p>
            <a:endParaRPr lang="en-DE" dirty="0"/>
          </a:p>
          <a:p>
            <a:r>
              <a:rPr lang="en-US" b="1" dirty="0"/>
              <a:t>Indonesia</a:t>
            </a:r>
            <a:endParaRPr lang="en-DE" dirty="0"/>
          </a:p>
          <a:p>
            <a:pPr lvl="0"/>
            <a:r>
              <a:rPr lang="en-US" dirty="0"/>
              <a:t>Borobudur Temple Compounds</a:t>
            </a:r>
            <a:endParaRPr lang="en-DE" dirty="0"/>
          </a:p>
          <a:p>
            <a:pPr lvl="0"/>
            <a:r>
              <a:rPr lang="en-US" dirty="0"/>
              <a:t>Komodo National Park</a:t>
            </a:r>
            <a:endParaRPr lang="en-DE" dirty="0"/>
          </a:p>
          <a:p>
            <a:pPr lvl="0"/>
            <a:r>
              <a:rPr lang="en-US" dirty="0" err="1"/>
              <a:t>Prambanan</a:t>
            </a:r>
            <a:r>
              <a:rPr lang="en-US" dirty="0"/>
              <a:t> Temple Compounds</a:t>
            </a:r>
            <a:endParaRPr lang="en-DE" dirty="0"/>
          </a:p>
          <a:p>
            <a:pPr lvl="0"/>
            <a:r>
              <a:rPr lang="en-US" dirty="0"/>
              <a:t>Ujung </a:t>
            </a:r>
            <a:r>
              <a:rPr lang="en-US" dirty="0" err="1"/>
              <a:t>Kulon</a:t>
            </a:r>
            <a:r>
              <a:rPr lang="en-US" dirty="0"/>
              <a:t> National Park</a:t>
            </a:r>
            <a:endParaRPr lang="en-DE" dirty="0"/>
          </a:p>
          <a:p>
            <a:pPr lvl="0"/>
            <a:r>
              <a:rPr lang="en-US" dirty="0" err="1"/>
              <a:t>Sangiran</a:t>
            </a:r>
            <a:r>
              <a:rPr lang="en-US" dirty="0"/>
              <a:t> Early Man Site</a:t>
            </a:r>
            <a:endParaRPr lang="en-DE" dirty="0"/>
          </a:p>
          <a:p>
            <a:pPr lvl="0"/>
            <a:r>
              <a:rPr lang="en-US" dirty="0"/>
              <a:t>Lorentz National Park</a:t>
            </a:r>
            <a:endParaRPr lang="en-DE" dirty="0"/>
          </a:p>
          <a:p>
            <a:pPr lvl="0"/>
            <a:r>
              <a:rPr lang="en-US" dirty="0"/>
              <a:t>Tropical Rainforest Heritage of Sumatra</a:t>
            </a:r>
            <a:endParaRPr lang="en-DE" dirty="0"/>
          </a:p>
          <a:p>
            <a:pPr lvl="0"/>
            <a:r>
              <a:rPr lang="en-US" dirty="0"/>
              <a:t>Cultural Landscape of Bali Province: the </a:t>
            </a:r>
            <a:r>
              <a:rPr lang="en-US" dirty="0" err="1"/>
              <a:t>Subak</a:t>
            </a:r>
            <a:r>
              <a:rPr lang="en-US" dirty="0"/>
              <a:t> System as a Manifestation of the Tri </a:t>
            </a:r>
            <a:r>
              <a:rPr lang="en-US" dirty="0" err="1"/>
              <a:t>Hita</a:t>
            </a:r>
            <a:r>
              <a:rPr lang="en-US" dirty="0"/>
              <a:t> Karana Philosophy</a:t>
            </a:r>
            <a:endParaRPr lang="en-DE" dirty="0"/>
          </a:p>
          <a:p>
            <a:pPr marL="0" indent="0">
              <a:buNone/>
            </a:pPr>
            <a:r>
              <a:rPr lang="en-US" dirty="0"/>
              <a:t> </a:t>
            </a:r>
            <a:endParaRPr lang="en-DE" dirty="0"/>
          </a:p>
          <a:p>
            <a:r>
              <a:rPr lang="en-US" b="1" dirty="0"/>
              <a:t>Lao People's Democratic Republic</a:t>
            </a:r>
            <a:endParaRPr lang="en-DE" dirty="0"/>
          </a:p>
          <a:p>
            <a:pPr lvl="0"/>
            <a:r>
              <a:rPr lang="en-US" dirty="0"/>
              <a:t>Town of </a:t>
            </a:r>
            <a:r>
              <a:rPr lang="en-US" dirty="0" err="1"/>
              <a:t>Luang</a:t>
            </a:r>
            <a:r>
              <a:rPr lang="en-US" dirty="0"/>
              <a:t> Prabang</a:t>
            </a:r>
            <a:endParaRPr lang="en-DE" dirty="0"/>
          </a:p>
          <a:p>
            <a:pPr lvl="0"/>
            <a:r>
              <a:rPr lang="en-US" dirty="0"/>
              <a:t>Vat Phou and Associated Ancient Settlements within the </a:t>
            </a:r>
            <a:r>
              <a:rPr lang="en-US" dirty="0" err="1"/>
              <a:t>Champasak</a:t>
            </a:r>
            <a:r>
              <a:rPr lang="en-US" dirty="0"/>
              <a:t> Cultural Landscape</a:t>
            </a:r>
          </a:p>
          <a:p>
            <a:pPr lvl="0"/>
            <a:r>
              <a:rPr lang="en-US" dirty="0"/>
              <a:t>Megalithic Jar Sites in </a:t>
            </a:r>
            <a:r>
              <a:rPr lang="en-US" dirty="0" err="1"/>
              <a:t>Xiengkhuang</a:t>
            </a:r>
            <a:r>
              <a:rPr lang="en-US" dirty="0"/>
              <a:t> – Plain of Jars</a:t>
            </a:r>
            <a:endParaRPr lang="en-DE" dirty="0"/>
          </a:p>
          <a:p>
            <a:pPr marL="0" indent="0">
              <a:buNone/>
            </a:pPr>
            <a:r>
              <a:rPr lang="en-US" dirty="0"/>
              <a:t> </a:t>
            </a:r>
            <a:endParaRPr lang="en-DE" dirty="0"/>
          </a:p>
          <a:p>
            <a:r>
              <a:rPr lang="en-US" b="1" dirty="0"/>
              <a:t>Malaysia</a:t>
            </a:r>
            <a:endParaRPr lang="en-DE" dirty="0"/>
          </a:p>
          <a:p>
            <a:pPr lvl="0"/>
            <a:r>
              <a:rPr lang="en-US" dirty="0" err="1"/>
              <a:t>Gunung</a:t>
            </a:r>
            <a:r>
              <a:rPr lang="en-US" dirty="0"/>
              <a:t> </a:t>
            </a:r>
            <a:r>
              <a:rPr lang="en-US" dirty="0" err="1"/>
              <a:t>Mulu</a:t>
            </a:r>
            <a:r>
              <a:rPr lang="en-US" dirty="0"/>
              <a:t> National Park</a:t>
            </a:r>
            <a:endParaRPr lang="en-DE" dirty="0"/>
          </a:p>
          <a:p>
            <a:pPr lvl="0"/>
            <a:r>
              <a:rPr lang="en-US" dirty="0"/>
              <a:t>Kinabalu Park</a:t>
            </a:r>
            <a:endParaRPr lang="en-DE" dirty="0"/>
          </a:p>
          <a:p>
            <a:pPr lvl="0"/>
            <a:r>
              <a:rPr lang="en-US" dirty="0"/>
              <a:t>Melaka and George Town, Historic Cities of the Straits of Malacca</a:t>
            </a:r>
            <a:endParaRPr lang="en-DE" dirty="0"/>
          </a:p>
          <a:p>
            <a:pPr lvl="0"/>
            <a:r>
              <a:rPr lang="en-US" dirty="0"/>
              <a:t>Archaeological Heritage of the </a:t>
            </a:r>
            <a:r>
              <a:rPr lang="en-US" dirty="0" err="1"/>
              <a:t>Lenggong</a:t>
            </a:r>
            <a:r>
              <a:rPr lang="en-US" dirty="0"/>
              <a:t> Valley</a:t>
            </a:r>
            <a:endParaRPr lang="en-DE" dirty="0"/>
          </a:p>
          <a:p>
            <a:pPr marL="0" indent="0">
              <a:buNone/>
            </a:pPr>
            <a:r>
              <a:rPr lang="en-US" dirty="0"/>
              <a:t> </a:t>
            </a:r>
          </a:p>
          <a:p>
            <a:pPr marL="0" indent="0">
              <a:buNone/>
            </a:pPr>
            <a:endParaRPr lang="en-US" dirty="0"/>
          </a:p>
          <a:p>
            <a:pPr marL="0" indent="0">
              <a:buNone/>
            </a:pPr>
            <a:endParaRPr lang="en-DE" dirty="0"/>
          </a:p>
          <a:p>
            <a:r>
              <a:rPr lang="en-US" b="1" dirty="0"/>
              <a:t>Myanmar</a:t>
            </a:r>
            <a:endParaRPr lang="en-DE" dirty="0"/>
          </a:p>
          <a:p>
            <a:pPr lvl="0"/>
            <a:r>
              <a:rPr lang="en-US" dirty="0"/>
              <a:t>Pyu Ancient Cities</a:t>
            </a:r>
          </a:p>
          <a:p>
            <a:pPr lvl="0"/>
            <a:r>
              <a:rPr lang="en-US" dirty="0"/>
              <a:t>Bagan</a:t>
            </a:r>
            <a:endParaRPr lang="en-DE" dirty="0"/>
          </a:p>
          <a:p>
            <a:r>
              <a:rPr lang="en-US" dirty="0"/>
              <a:t> </a:t>
            </a:r>
            <a:endParaRPr lang="en-DE" dirty="0"/>
          </a:p>
          <a:p>
            <a:r>
              <a:rPr lang="en-US" b="1" dirty="0"/>
              <a:t>Philippines</a:t>
            </a:r>
            <a:endParaRPr lang="en-DE" dirty="0"/>
          </a:p>
          <a:p>
            <a:pPr lvl="0"/>
            <a:r>
              <a:rPr lang="en-US" dirty="0"/>
              <a:t>Baroque Churches of the Philippines</a:t>
            </a:r>
            <a:endParaRPr lang="en-DE" dirty="0"/>
          </a:p>
          <a:p>
            <a:pPr lvl="0"/>
            <a:r>
              <a:rPr lang="en-US" dirty="0" err="1"/>
              <a:t>Tubbataha</a:t>
            </a:r>
            <a:r>
              <a:rPr lang="en-US" dirty="0"/>
              <a:t> Reefs Natural Park</a:t>
            </a:r>
            <a:endParaRPr lang="en-DE" dirty="0"/>
          </a:p>
          <a:p>
            <a:pPr lvl="0"/>
            <a:r>
              <a:rPr lang="en-US" dirty="0"/>
              <a:t>Rice Terraces of the Philippine Cordilleras</a:t>
            </a:r>
            <a:endParaRPr lang="en-DE" dirty="0"/>
          </a:p>
          <a:p>
            <a:pPr lvl="0"/>
            <a:r>
              <a:rPr lang="en-US" dirty="0"/>
              <a:t>Historic City of Vigan</a:t>
            </a:r>
            <a:endParaRPr lang="en-DE" dirty="0"/>
          </a:p>
          <a:p>
            <a:pPr lvl="0"/>
            <a:r>
              <a:rPr lang="en-US" dirty="0"/>
              <a:t>Puerto-</a:t>
            </a:r>
            <a:r>
              <a:rPr lang="en-US" dirty="0" err="1"/>
              <a:t>Princesa</a:t>
            </a:r>
            <a:r>
              <a:rPr lang="en-US" dirty="0"/>
              <a:t> Subterranean River National Park</a:t>
            </a:r>
            <a:endParaRPr lang="en-DE" dirty="0"/>
          </a:p>
          <a:p>
            <a:pPr lvl="0"/>
            <a:r>
              <a:rPr lang="en-US" dirty="0"/>
              <a:t>Mount </a:t>
            </a:r>
            <a:r>
              <a:rPr lang="en-US" dirty="0" err="1"/>
              <a:t>Hamiguitan</a:t>
            </a:r>
            <a:r>
              <a:rPr lang="en-US" dirty="0"/>
              <a:t> Range Wildlife Sanctuary</a:t>
            </a:r>
            <a:endParaRPr lang="en-DE" dirty="0"/>
          </a:p>
          <a:p>
            <a:pPr marL="0" indent="0">
              <a:buNone/>
            </a:pPr>
            <a:endParaRPr lang="en-DE" dirty="0"/>
          </a:p>
          <a:p>
            <a:r>
              <a:rPr lang="en-US" b="1" dirty="0"/>
              <a:t>Thailand</a:t>
            </a:r>
            <a:endParaRPr lang="en-DE" dirty="0"/>
          </a:p>
          <a:p>
            <a:pPr lvl="0"/>
            <a:r>
              <a:rPr lang="en-US" dirty="0"/>
              <a:t>Historic City of Ayutthaya</a:t>
            </a:r>
            <a:endParaRPr lang="en-DE" dirty="0"/>
          </a:p>
          <a:p>
            <a:pPr lvl="0"/>
            <a:r>
              <a:rPr lang="en-US" dirty="0"/>
              <a:t>Historic Town of Sukhothai and Associated Historic Towns</a:t>
            </a:r>
            <a:endParaRPr lang="en-DE" dirty="0"/>
          </a:p>
          <a:p>
            <a:pPr lvl="0"/>
            <a:r>
              <a:rPr lang="en-US" dirty="0" err="1"/>
              <a:t>Thungyai-Huai</a:t>
            </a:r>
            <a:r>
              <a:rPr lang="en-US" dirty="0"/>
              <a:t> Kha </a:t>
            </a:r>
            <a:r>
              <a:rPr lang="en-US" dirty="0" err="1"/>
              <a:t>Khaeng</a:t>
            </a:r>
            <a:r>
              <a:rPr lang="en-US" dirty="0"/>
              <a:t> Wildlife Sanctuaries</a:t>
            </a:r>
            <a:endParaRPr lang="en-DE" dirty="0"/>
          </a:p>
          <a:p>
            <a:pPr lvl="0"/>
            <a:r>
              <a:rPr lang="en-US" dirty="0"/>
              <a:t>Ban Chiang Archaeological Site</a:t>
            </a:r>
            <a:endParaRPr lang="en-DE" dirty="0"/>
          </a:p>
          <a:p>
            <a:pPr lvl="0"/>
            <a:r>
              <a:rPr lang="en-US" dirty="0"/>
              <a:t>Dong </a:t>
            </a:r>
            <a:r>
              <a:rPr lang="en-US" dirty="0" err="1"/>
              <a:t>Phayayen</a:t>
            </a:r>
            <a:r>
              <a:rPr lang="en-US" dirty="0"/>
              <a:t>-Khao </a:t>
            </a:r>
            <a:r>
              <a:rPr lang="en-US" dirty="0" err="1"/>
              <a:t>Yai</a:t>
            </a:r>
            <a:r>
              <a:rPr lang="en-US" dirty="0"/>
              <a:t> Forest Complex</a:t>
            </a:r>
            <a:endParaRPr lang="en-DE" dirty="0"/>
          </a:p>
          <a:p>
            <a:pPr marL="0" indent="0">
              <a:buNone/>
            </a:pPr>
            <a:endParaRPr lang="en-DE" dirty="0"/>
          </a:p>
          <a:p>
            <a:r>
              <a:rPr lang="en-US" b="1" dirty="0"/>
              <a:t>Viet Nam</a:t>
            </a:r>
            <a:endParaRPr lang="en-DE" dirty="0"/>
          </a:p>
          <a:p>
            <a:pPr lvl="0"/>
            <a:r>
              <a:rPr lang="en-US" dirty="0"/>
              <a:t>Complex of </a:t>
            </a:r>
            <a:r>
              <a:rPr lang="en-US" dirty="0" err="1"/>
              <a:t>Hué</a:t>
            </a:r>
            <a:r>
              <a:rPr lang="en-US" dirty="0"/>
              <a:t> Monuments</a:t>
            </a:r>
            <a:endParaRPr lang="en-DE" dirty="0"/>
          </a:p>
          <a:p>
            <a:pPr lvl="0"/>
            <a:r>
              <a:rPr lang="en-US" dirty="0"/>
              <a:t>Ha Long Bay</a:t>
            </a:r>
            <a:endParaRPr lang="en-DE" dirty="0"/>
          </a:p>
          <a:p>
            <a:pPr lvl="0"/>
            <a:r>
              <a:rPr lang="en-US" dirty="0"/>
              <a:t>Hoi An Ancient Town</a:t>
            </a:r>
            <a:endParaRPr lang="en-DE" dirty="0"/>
          </a:p>
          <a:p>
            <a:pPr lvl="0"/>
            <a:r>
              <a:rPr lang="en-US" dirty="0"/>
              <a:t>My Son Sanctuary</a:t>
            </a:r>
            <a:endParaRPr lang="en-DE" dirty="0"/>
          </a:p>
          <a:p>
            <a:pPr lvl="0"/>
            <a:r>
              <a:rPr lang="en-US" dirty="0" err="1"/>
              <a:t>Phong</a:t>
            </a:r>
            <a:r>
              <a:rPr lang="en-US" dirty="0"/>
              <a:t> </a:t>
            </a:r>
            <a:r>
              <a:rPr lang="en-US" dirty="0" err="1"/>
              <a:t>Nha-Ke</a:t>
            </a:r>
            <a:r>
              <a:rPr lang="en-US" dirty="0"/>
              <a:t> Bang National Park</a:t>
            </a:r>
            <a:endParaRPr lang="en-DE" dirty="0"/>
          </a:p>
          <a:p>
            <a:pPr lvl="0"/>
            <a:r>
              <a:rPr lang="en-US" dirty="0"/>
              <a:t>Central Sector of the Imperial Citadel of Thang Long - Hanoi</a:t>
            </a:r>
            <a:endParaRPr lang="en-DE" dirty="0"/>
          </a:p>
          <a:p>
            <a:pPr lvl="0"/>
            <a:r>
              <a:rPr lang="en-US" dirty="0"/>
              <a:t>Citadel of the Ho Dynasty</a:t>
            </a:r>
            <a:endParaRPr lang="en-DE" dirty="0"/>
          </a:p>
          <a:p>
            <a:pPr lvl="0"/>
            <a:r>
              <a:rPr lang="en-US" dirty="0"/>
              <a:t>Trang An Landscape Complex</a:t>
            </a:r>
            <a:endParaRPr lang="en-DE" dirty="0"/>
          </a:p>
          <a:p>
            <a:endParaRPr lang="en-DE" dirty="0"/>
          </a:p>
        </p:txBody>
      </p:sp>
    </p:spTree>
    <p:extLst>
      <p:ext uri="{BB962C8B-B14F-4D97-AF65-F5344CB8AC3E}">
        <p14:creationId xmlns:p14="http://schemas.microsoft.com/office/powerpoint/2010/main" val="87492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8077B-A148-4B8D-A225-221BB967F951}"/>
              </a:ext>
            </a:extLst>
          </p:cNvPr>
          <p:cNvSpPr>
            <a:spLocks noGrp="1"/>
          </p:cNvSpPr>
          <p:nvPr>
            <p:ph type="title"/>
          </p:nvPr>
        </p:nvSpPr>
        <p:spPr/>
        <p:txBody>
          <a:bodyPr/>
          <a:lstStyle/>
          <a:p>
            <a:endParaRPr lang="en-DE"/>
          </a:p>
        </p:txBody>
      </p:sp>
      <p:sp>
        <p:nvSpPr>
          <p:cNvPr id="3" name="Content Placeholder 2">
            <a:extLst>
              <a:ext uri="{FF2B5EF4-FFF2-40B4-BE49-F238E27FC236}">
                <a16:creationId xmlns:a16="http://schemas.microsoft.com/office/drawing/2014/main" id="{DBEB2E68-B993-476A-BEBC-6AE7009A9E86}"/>
              </a:ext>
            </a:extLst>
          </p:cNvPr>
          <p:cNvSpPr>
            <a:spLocks noGrp="1"/>
          </p:cNvSpPr>
          <p:nvPr>
            <p:ph idx="1"/>
          </p:nvPr>
        </p:nvSpPr>
        <p:spPr/>
        <p:txBody>
          <a:bodyPr/>
          <a:lstStyle/>
          <a:p>
            <a:r>
              <a:rPr lang="en-US" dirty="0"/>
              <a:t>The region includes a mix of cultural and natural sites.</a:t>
            </a:r>
          </a:p>
          <a:p>
            <a:r>
              <a:rPr lang="en-US" dirty="0"/>
              <a:t>Being World Heritage sites implies that these have value for their country as well as for the whole region / world.</a:t>
            </a:r>
          </a:p>
          <a:p>
            <a:endParaRPr lang="en-DE" dirty="0"/>
          </a:p>
        </p:txBody>
      </p:sp>
    </p:spTree>
    <p:extLst>
      <p:ext uri="{BB962C8B-B14F-4D97-AF65-F5344CB8AC3E}">
        <p14:creationId xmlns:p14="http://schemas.microsoft.com/office/powerpoint/2010/main" val="812633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EF81-5508-4E02-8370-C9E1AE8C1623}"/>
              </a:ext>
            </a:extLst>
          </p:cNvPr>
          <p:cNvSpPr>
            <a:spLocks noGrp="1"/>
          </p:cNvSpPr>
          <p:nvPr>
            <p:ph type="title"/>
          </p:nvPr>
        </p:nvSpPr>
        <p:spPr>
          <a:xfrm>
            <a:off x="457200" y="731837"/>
            <a:ext cx="8229600" cy="1143000"/>
          </a:xfrm>
        </p:spPr>
        <p:txBody>
          <a:bodyPr>
            <a:normAutofit/>
          </a:bodyPr>
          <a:lstStyle/>
          <a:p>
            <a:r>
              <a:rPr lang="en-US" sz="3600" dirty="0">
                <a:solidFill>
                  <a:schemeClr val="tx2">
                    <a:lumMod val="75000"/>
                  </a:schemeClr>
                </a:solidFill>
              </a:rPr>
              <a:t> </a:t>
            </a:r>
            <a:r>
              <a:rPr lang="en-US" sz="3600" dirty="0">
                <a:solidFill>
                  <a:schemeClr val="bg1"/>
                </a:solidFill>
              </a:rPr>
              <a:t>A note to users of this presentation</a:t>
            </a:r>
            <a:endParaRPr lang="en-DE" sz="3600" dirty="0">
              <a:solidFill>
                <a:schemeClr val="bg1"/>
              </a:solidFill>
            </a:endParaRPr>
          </a:p>
        </p:txBody>
      </p:sp>
      <p:sp>
        <p:nvSpPr>
          <p:cNvPr id="3" name="Content Placeholder 2">
            <a:extLst>
              <a:ext uri="{FF2B5EF4-FFF2-40B4-BE49-F238E27FC236}">
                <a16:creationId xmlns:a16="http://schemas.microsoft.com/office/drawing/2014/main" id="{E650D7F8-A9F8-4FCD-926F-CAE21E67D831}"/>
              </a:ext>
            </a:extLst>
          </p:cNvPr>
          <p:cNvSpPr>
            <a:spLocks noGrp="1"/>
          </p:cNvSpPr>
          <p:nvPr>
            <p:ph idx="1"/>
          </p:nvPr>
        </p:nvSpPr>
        <p:spPr>
          <a:xfrm>
            <a:off x="457200" y="1892469"/>
            <a:ext cx="8229600" cy="4256136"/>
          </a:xfrm>
        </p:spPr>
        <p:txBody>
          <a:bodyPr>
            <a:normAutofit fontScale="92500"/>
          </a:bodyPr>
          <a:lstStyle/>
          <a:p>
            <a:r>
              <a:rPr lang="en-US" sz="2400" dirty="0"/>
              <a:t>This presentation was developed as complementary materials for teachers  running this lesson. It follows the </a:t>
            </a:r>
            <a:r>
              <a:rPr lang="en-US" sz="2400" b="1" dirty="0"/>
              <a:t>lesson plan</a:t>
            </a:r>
            <a:r>
              <a:rPr lang="en-US" sz="2400" dirty="0"/>
              <a:t>.</a:t>
            </a:r>
          </a:p>
          <a:p>
            <a:r>
              <a:rPr lang="en-US" sz="2400" dirty="0"/>
              <a:t>It includes content from the lesson plans and the introductory essays for teachers’ </a:t>
            </a:r>
            <a:r>
              <a:rPr lang="en-US" sz="2400" b="1" dirty="0"/>
              <a:t>lectures</a:t>
            </a:r>
            <a:r>
              <a:rPr lang="en-US" sz="2400" dirty="0"/>
              <a:t>. It also introduces some of the </a:t>
            </a:r>
            <a:r>
              <a:rPr lang="en-US" sz="2400" b="1" dirty="0"/>
              <a:t>activities</a:t>
            </a:r>
            <a:r>
              <a:rPr lang="en-US" sz="2400" dirty="0"/>
              <a:t> suggested for students.</a:t>
            </a:r>
          </a:p>
          <a:p>
            <a:r>
              <a:rPr lang="en-US" sz="2400" dirty="0"/>
              <a:t>You are welcome to </a:t>
            </a:r>
            <a:r>
              <a:rPr lang="en-US" sz="2400" b="1" dirty="0"/>
              <a:t>customize</a:t>
            </a:r>
            <a:r>
              <a:rPr lang="en-US" sz="2400" dirty="0"/>
              <a:t> this presentation to adjust the lesson to their curriculum and to your students. You can change images, add/remove activities, and of course delete this slide, etc. The </a:t>
            </a:r>
            <a:r>
              <a:rPr lang="en-US" sz="2400" b="1" dirty="0">
                <a:solidFill>
                  <a:schemeClr val="bg1"/>
                </a:solidFill>
              </a:rPr>
              <a:t>Teacher’s Guide </a:t>
            </a:r>
            <a:r>
              <a:rPr lang="en-US" sz="2400" dirty="0">
                <a:solidFill>
                  <a:schemeClr val="bg1"/>
                </a:solidFill>
              </a:rPr>
              <a:t>(</a:t>
            </a:r>
            <a:r>
              <a:rPr lang="fr-FR" sz="2400" dirty="0">
                <a:solidFill>
                  <a:schemeClr val="bg1"/>
                </a:solidFill>
                <a:hlinkClick r:id="rId2">
                  <a:extLst>
                    <a:ext uri="{A12FA001-AC4F-418D-AE19-62706E023703}">
                      <ahyp:hlinkClr xmlns:ahyp="http://schemas.microsoft.com/office/drawing/2018/hyperlinkcolor" val="tx"/>
                    </a:ext>
                  </a:extLst>
                </a:hlinkClick>
              </a:rPr>
              <a:t>https://sharedhistories.asia/teacher/</a:t>
            </a:r>
            <a:r>
              <a:rPr lang="fr-FR" sz="2400" dirty="0">
                <a:solidFill>
                  <a:schemeClr val="bg1"/>
                </a:solidFill>
              </a:rPr>
              <a:t>) </a:t>
            </a:r>
            <a:r>
              <a:rPr lang="en-US" sz="2400" dirty="0"/>
              <a:t>provides guidance on how to adjust the lessons.</a:t>
            </a:r>
          </a:p>
          <a:p>
            <a:r>
              <a:rPr lang="en-US" sz="2400" dirty="0"/>
              <a:t>We wish you a successful lesson!</a:t>
            </a:r>
          </a:p>
          <a:p>
            <a:endParaRPr lang="en-US" sz="2400" dirty="0"/>
          </a:p>
          <a:p>
            <a:pPr marL="0" indent="0">
              <a:buNone/>
            </a:pPr>
            <a:endParaRPr lang="en-US" sz="2400" dirty="0"/>
          </a:p>
        </p:txBody>
      </p:sp>
      <p:pic>
        <p:nvPicPr>
          <p:cNvPr id="4" name="Picture 3">
            <a:extLst>
              <a:ext uri="{FF2B5EF4-FFF2-40B4-BE49-F238E27FC236}">
                <a16:creationId xmlns:a16="http://schemas.microsoft.com/office/drawing/2014/main" id="{949E1823-109F-4ADA-817A-4A620117A509}"/>
              </a:ext>
            </a:extLst>
          </p:cNvPr>
          <p:cNvPicPr>
            <a:picLocks noChangeAspect="1"/>
          </p:cNvPicPr>
          <p:nvPr/>
        </p:nvPicPr>
        <p:blipFill>
          <a:blip r:embed="rId3"/>
          <a:stretch>
            <a:fillRect/>
          </a:stretch>
        </p:blipFill>
        <p:spPr>
          <a:xfrm>
            <a:off x="75642" y="-27384"/>
            <a:ext cx="8992716" cy="1033315"/>
          </a:xfrm>
          <a:prstGeom prst="rect">
            <a:avLst/>
          </a:prstGeom>
        </p:spPr>
      </p:pic>
      <p:sp>
        <p:nvSpPr>
          <p:cNvPr id="5" name="TextBox 4">
            <a:extLst>
              <a:ext uri="{FF2B5EF4-FFF2-40B4-BE49-F238E27FC236}">
                <a16:creationId xmlns:a16="http://schemas.microsoft.com/office/drawing/2014/main" id="{922DACD7-D0DA-42D6-BA28-00F9B19AB11A}"/>
              </a:ext>
            </a:extLst>
          </p:cNvPr>
          <p:cNvSpPr txBox="1"/>
          <p:nvPr/>
        </p:nvSpPr>
        <p:spPr>
          <a:xfrm>
            <a:off x="75642" y="6309320"/>
            <a:ext cx="91127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The Southeast Asian Shared Histories project was developed by UNESCO Bangkok with funding from the Republic of Korea.</a:t>
            </a:r>
            <a:endParaRPr kumimoji="0" lang="en-DE"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77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of the lesson</a:t>
            </a:r>
          </a:p>
        </p:txBody>
      </p:sp>
      <p:sp>
        <p:nvSpPr>
          <p:cNvPr id="3" name="Content Placeholder 2"/>
          <p:cNvSpPr>
            <a:spLocks noGrp="1"/>
          </p:cNvSpPr>
          <p:nvPr>
            <p:ph idx="1"/>
          </p:nvPr>
        </p:nvSpPr>
        <p:spPr>
          <a:xfrm>
            <a:off x="457200" y="2348880"/>
            <a:ext cx="8229600" cy="3777283"/>
          </a:xfrm>
        </p:spPr>
        <p:txBody>
          <a:bodyPr>
            <a:normAutofit/>
          </a:bodyPr>
          <a:lstStyle/>
          <a:p>
            <a:r>
              <a:rPr lang="en-US" dirty="0"/>
              <a:t>What are culture, heritage, cultural heritage, different types of heritage ?</a:t>
            </a:r>
          </a:p>
          <a:p>
            <a:r>
              <a:rPr lang="en-US" dirty="0"/>
              <a:t>Why should we value and protect cultural heritage (global and from Southeast Asia)? </a:t>
            </a:r>
          </a:p>
          <a:p>
            <a:endParaRPr lang="en-US" dirty="0"/>
          </a:p>
          <a:p>
            <a:pPr lvl="8"/>
            <a:endParaRPr lang="en-US" dirty="0"/>
          </a:p>
        </p:txBody>
      </p:sp>
    </p:spTree>
    <p:extLst>
      <p:ext uri="{BB962C8B-B14F-4D97-AF65-F5344CB8AC3E}">
        <p14:creationId xmlns:p14="http://schemas.microsoft.com/office/powerpoint/2010/main" val="331230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noAutofit/>
          </a:bodyPr>
          <a:lstStyle/>
          <a:p>
            <a:r>
              <a:rPr lang="en-US" sz="3200" dirty="0"/>
              <a:t>Let’s Talk About Culture </a:t>
            </a:r>
            <a:br>
              <a:rPr lang="en-US" sz="3200" dirty="0"/>
            </a:br>
            <a:r>
              <a:rPr lang="en-US" sz="3200" dirty="0"/>
              <a:t>Let’s Talk about Heritage </a:t>
            </a:r>
            <a:br>
              <a:rPr lang="en-US" sz="3200" dirty="0"/>
            </a:br>
            <a:r>
              <a:rPr lang="en-US" sz="3200" dirty="0"/>
              <a:t>Let’s Talk About Cultural Heritage </a:t>
            </a:r>
          </a:p>
        </p:txBody>
      </p:sp>
      <p:sp>
        <p:nvSpPr>
          <p:cNvPr id="3" name="Content Placeholder 2"/>
          <p:cNvSpPr>
            <a:spLocks noGrp="1"/>
          </p:cNvSpPr>
          <p:nvPr>
            <p:ph idx="1"/>
          </p:nvPr>
        </p:nvSpPr>
        <p:spPr>
          <a:xfrm>
            <a:off x="457200" y="2636912"/>
            <a:ext cx="8229600" cy="3489251"/>
          </a:xfrm>
        </p:spPr>
        <p:txBody>
          <a:bodyPr/>
          <a:lstStyle/>
          <a:p>
            <a:pPr marL="0" indent="0">
              <a:buNone/>
            </a:pPr>
            <a:r>
              <a:rPr lang="en-US" dirty="0"/>
              <a:t>“</a:t>
            </a:r>
            <a:r>
              <a:rPr lang="en-US" sz="2000" dirty="0"/>
              <a:t>Men and women are not only themselves; they are also the region in which they were born, the city apartment or the farm in which they learnt to walk, the games they played as children, the tales they overheard, the food they ate, the schools they attended, the sports they followed, the poets they read and the God they believe in”</a:t>
            </a:r>
          </a:p>
          <a:p>
            <a:pPr marL="0" indent="0" algn="r">
              <a:buNone/>
            </a:pPr>
            <a:r>
              <a:rPr lang="en-US" sz="2400" i="1" dirty="0"/>
              <a:t>Somerset </a:t>
            </a:r>
            <a:r>
              <a:rPr lang="en-US" sz="2400" i="1" dirty="0" err="1"/>
              <a:t>Maughan</a:t>
            </a:r>
            <a:endParaRPr lang="en-US" sz="2400" i="1" dirty="0"/>
          </a:p>
        </p:txBody>
      </p:sp>
      <p:pic>
        <p:nvPicPr>
          <p:cNvPr id="3074" name="Picture 2" descr="Image result for Somerset Maugh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912148"/>
            <a:ext cx="1255811" cy="19012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485274"/>
            <a:ext cx="4572000" cy="400110"/>
          </a:xfrm>
          <a:prstGeom prst="rect">
            <a:avLst/>
          </a:prstGeom>
        </p:spPr>
        <p:txBody>
          <a:bodyPr>
            <a:spAutoFit/>
          </a:bodyPr>
          <a:lstStyle/>
          <a:p>
            <a:r>
              <a:rPr lang="en-US" sz="1000" dirty="0"/>
              <a:t>© Tucker Collection https://commons.wikimedia.org/wiki/File:Maugham_facing_camera.jpg</a:t>
            </a:r>
          </a:p>
        </p:txBody>
      </p:sp>
    </p:spTree>
    <p:extLst>
      <p:ext uri="{BB962C8B-B14F-4D97-AF65-F5344CB8AC3E}">
        <p14:creationId xmlns:p14="http://schemas.microsoft.com/office/powerpoint/2010/main" val="376363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856"/>
            <a:ext cx="6707088" cy="3993307"/>
          </a:xfrm>
        </p:spPr>
        <p:txBody>
          <a:bodyPr/>
          <a:lstStyle/>
          <a:p>
            <a:pPr marL="0" indent="0" algn="ctr">
              <a:buNone/>
            </a:pPr>
            <a:r>
              <a:rPr lang="en-SG" dirty="0"/>
              <a:t>What does the word </a:t>
            </a:r>
            <a:br>
              <a:rPr lang="en-SG" dirty="0"/>
            </a:br>
            <a:r>
              <a:rPr lang="en-SG" sz="6600" dirty="0"/>
              <a:t>culture </a:t>
            </a:r>
            <a:br>
              <a:rPr lang="en-SG" dirty="0"/>
            </a:br>
            <a:r>
              <a:rPr lang="en-SG" dirty="0"/>
              <a:t>mean to you?</a:t>
            </a:r>
            <a:endParaRPr lang="en-US" dirty="0"/>
          </a:p>
        </p:txBody>
      </p:sp>
      <p:sp>
        <p:nvSpPr>
          <p:cNvPr id="4" name="TextBox 3"/>
          <p:cNvSpPr txBox="1"/>
          <p:nvPr/>
        </p:nvSpPr>
        <p:spPr>
          <a:xfrm>
            <a:off x="6671951" y="1124744"/>
            <a:ext cx="3156633" cy="7786747"/>
          </a:xfrm>
          <a:prstGeom prst="rect">
            <a:avLst/>
          </a:prstGeom>
          <a:noFill/>
        </p:spPr>
        <p:txBody>
          <a:bodyPr wrap="none" rtlCol="0">
            <a:spAutoFit/>
          </a:bodyPr>
          <a:lstStyle/>
          <a:p>
            <a:r>
              <a:rPr lang="en-US" sz="50000" dirty="0"/>
              <a:t>?</a:t>
            </a:r>
          </a:p>
        </p:txBody>
      </p:sp>
      <p:sp>
        <p:nvSpPr>
          <p:cNvPr id="6" name="Title 5">
            <a:extLst>
              <a:ext uri="{FF2B5EF4-FFF2-40B4-BE49-F238E27FC236}">
                <a16:creationId xmlns:a16="http://schemas.microsoft.com/office/drawing/2014/main" id="{2A91C0DF-1E29-46B4-9761-618AD0A41340}"/>
              </a:ext>
            </a:extLst>
          </p:cNvPr>
          <p:cNvSpPr>
            <a:spLocks noGrp="1"/>
          </p:cNvSpPr>
          <p:nvPr>
            <p:ph type="title"/>
          </p:nvPr>
        </p:nvSpPr>
        <p:spPr/>
        <p:txBody>
          <a:bodyPr/>
          <a:lstStyle/>
          <a:p>
            <a:endParaRPr lang="en-DE"/>
          </a:p>
        </p:txBody>
      </p:sp>
    </p:spTree>
    <p:extLst>
      <p:ext uri="{BB962C8B-B14F-4D97-AF65-F5344CB8AC3E}">
        <p14:creationId xmlns:p14="http://schemas.microsoft.com/office/powerpoint/2010/main" val="3077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Culture can be defined in many ways </a:t>
            </a:r>
          </a:p>
        </p:txBody>
      </p:sp>
      <p:sp>
        <p:nvSpPr>
          <p:cNvPr id="3" name="Content Placeholder 2"/>
          <p:cNvSpPr>
            <a:spLocks noGrp="1"/>
          </p:cNvSpPr>
          <p:nvPr>
            <p:ph idx="1"/>
          </p:nvPr>
        </p:nvSpPr>
        <p:spPr/>
        <p:txBody>
          <a:bodyPr>
            <a:normAutofit fontScale="77500" lnSpcReduction="20000"/>
          </a:bodyPr>
          <a:lstStyle/>
          <a:p>
            <a:pPr lvl="1">
              <a:buFont typeface="Arial" pitchFamily="34" charset="0"/>
              <a:buChar char="•"/>
            </a:pPr>
            <a:r>
              <a:rPr lang="en-SG" b="1" dirty="0"/>
              <a:t>Spaces</a:t>
            </a:r>
            <a:r>
              <a:rPr lang="en-SG" dirty="0"/>
              <a:t> shared by a society e.g. villages, cities, landscapes, seascapes, etc.;</a:t>
            </a:r>
            <a:endParaRPr lang="en-US" sz="3200" dirty="0"/>
          </a:p>
          <a:p>
            <a:pPr lvl="1">
              <a:buFont typeface="Arial" pitchFamily="34" charset="0"/>
              <a:buChar char="•"/>
            </a:pPr>
            <a:r>
              <a:rPr lang="en-SG" b="1" dirty="0"/>
              <a:t>Arts</a:t>
            </a:r>
            <a:r>
              <a:rPr lang="en-SG" dirty="0"/>
              <a:t> (performing arts: music, dances; visual arts: painting, sculpture, etc.) and </a:t>
            </a:r>
            <a:r>
              <a:rPr lang="en-SG" b="1" dirty="0"/>
              <a:t>architecture</a:t>
            </a:r>
            <a:r>
              <a:rPr lang="en-SG" dirty="0"/>
              <a:t> (temples, houses, bridges, roads etc.) shared by a society;</a:t>
            </a:r>
            <a:endParaRPr lang="en-US" sz="3200" dirty="0"/>
          </a:p>
          <a:p>
            <a:pPr lvl="1">
              <a:buFont typeface="Arial" pitchFamily="34" charset="0"/>
              <a:buChar char="•"/>
            </a:pPr>
            <a:r>
              <a:rPr lang="en-SG" b="1" dirty="0"/>
              <a:t>Knowledge</a:t>
            </a:r>
            <a:r>
              <a:rPr lang="en-SG" dirty="0"/>
              <a:t> shared by a society (language, crafts techniques, schools people attended, agricultural processes, health practices, etc.);</a:t>
            </a:r>
            <a:endParaRPr lang="en-US" sz="3200" dirty="0"/>
          </a:p>
          <a:p>
            <a:pPr lvl="1">
              <a:buFont typeface="Arial" pitchFamily="34" charset="0"/>
              <a:buChar char="•"/>
            </a:pPr>
            <a:r>
              <a:rPr lang="en-SG" b="1" dirty="0"/>
              <a:t>Manners</a:t>
            </a:r>
            <a:r>
              <a:rPr lang="en-SG" dirty="0"/>
              <a:t> shared by a society (how people eat and drink, how people entertain, games children play, relationship between a mother and a child / men and women / husband and wife etc.);</a:t>
            </a:r>
            <a:endParaRPr lang="en-US" sz="3200" dirty="0"/>
          </a:p>
          <a:p>
            <a:pPr lvl="1">
              <a:buFont typeface="Arial" pitchFamily="34" charset="0"/>
              <a:buChar char="•"/>
            </a:pPr>
            <a:r>
              <a:rPr lang="en-SG" b="1" dirty="0"/>
              <a:t>Values</a:t>
            </a:r>
            <a:r>
              <a:rPr lang="en-SG" dirty="0"/>
              <a:t> shared by a society (what is good / bad / funny)</a:t>
            </a:r>
          </a:p>
          <a:p>
            <a:pPr lvl="1">
              <a:buFont typeface="Arial" pitchFamily="34" charset="0"/>
              <a:buChar char="•"/>
            </a:pPr>
            <a:r>
              <a:rPr lang="en-SG" b="1" dirty="0"/>
              <a:t>Rituals</a:t>
            </a:r>
            <a:r>
              <a:rPr lang="en-SG" dirty="0"/>
              <a:t>, </a:t>
            </a:r>
            <a:r>
              <a:rPr lang="en-SG" b="1" dirty="0"/>
              <a:t>ceremonies</a:t>
            </a:r>
            <a:r>
              <a:rPr lang="en-SG" dirty="0"/>
              <a:t> organized by a community</a:t>
            </a:r>
            <a:endParaRPr lang="en-US" dirty="0"/>
          </a:p>
        </p:txBody>
      </p:sp>
    </p:spTree>
    <p:extLst>
      <p:ext uri="{BB962C8B-B14F-4D97-AF65-F5344CB8AC3E}">
        <p14:creationId xmlns:p14="http://schemas.microsoft.com/office/powerpoint/2010/main" val="3540062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Culture</a:t>
            </a:r>
            <a:br>
              <a:rPr lang="en-US" dirty="0"/>
            </a:br>
            <a:r>
              <a:rPr lang="en-US" sz="3100" dirty="0"/>
              <a:t>as defined by UNESCO</a:t>
            </a:r>
          </a:p>
        </p:txBody>
      </p:sp>
      <p:sp>
        <p:nvSpPr>
          <p:cNvPr id="3" name="Content Placeholder 2"/>
          <p:cNvSpPr>
            <a:spLocks noGrp="1"/>
          </p:cNvSpPr>
          <p:nvPr>
            <p:ph idx="1"/>
          </p:nvPr>
        </p:nvSpPr>
        <p:spPr/>
        <p:txBody>
          <a:bodyPr>
            <a:normAutofit/>
          </a:bodyPr>
          <a:lstStyle/>
          <a:p>
            <a:pPr marL="0" indent="0">
              <a:buNone/>
            </a:pPr>
            <a:endParaRPr lang="en-US" sz="2800" dirty="0"/>
          </a:p>
          <a:p>
            <a:pPr marL="0" indent="0">
              <a:buNone/>
            </a:pPr>
            <a:r>
              <a:rPr lang="en-US" sz="2800" dirty="0"/>
              <a:t>“the whole complex of distinctive spiritual, material, intellectual and emotional features that characterize a society or social group. It includes not only arts and letters, but also modes of life, the fundamental rights of the human being, value systems, traditions and beliefs.”</a:t>
            </a:r>
          </a:p>
          <a:p>
            <a:pPr marL="0" indent="0">
              <a:buNone/>
            </a:pPr>
            <a:endParaRPr lang="en-US" sz="2800" dirty="0"/>
          </a:p>
          <a:p>
            <a:pPr marL="0" indent="0" algn="r">
              <a:buNone/>
            </a:pPr>
            <a:r>
              <a:rPr lang="en-US" sz="2800" dirty="0" err="1"/>
              <a:t>Mondiacult</a:t>
            </a:r>
            <a:r>
              <a:rPr lang="en-US" sz="2800" dirty="0"/>
              <a:t>, World Conference on Cultural Policies </a:t>
            </a:r>
          </a:p>
        </p:txBody>
      </p:sp>
    </p:spTree>
    <p:extLst>
      <p:ext uri="{BB962C8B-B14F-4D97-AF65-F5344CB8AC3E}">
        <p14:creationId xmlns:p14="http://schemas.microsoft.com/office/powerpoint/2010/main" val="730393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571"/>
            <a:ext cx="8229600" cy="4525963"/>
          </a:xfrm>
        </p:spPr>
        <p:txBody>
          <a:bodyPr/>
          <a:lstStyle/>
          <a:p>
            <a:pPr marL="0" indent="0" algn="ctr">
              <a:buNone/>
            </a:pPr>
            <a:r>
              <a:rPr lang="en-US" sz="3600" dirty="0"/>
              <a:t>An example from my heritage</a:t>
            </a:r>
          </a:p>
          <a:p>
            <a:pPr marL="0" indent="0" algn="ctr">
              <a:buNone/>
            </a:pPr>
            <a:endParaRPr lang="en-US" dirty="0"/>
          </a:p>
          <a:p>
            <a:pPr marL="0" indent="0" algn="ctr">
              <a:buNone/>
            </a:pPr>
            <a:r>
              <a:rPr lang="en-US" dirty="0"/>
              <a:t>Why is this item valuable to you?</a:t>
            </a:r>
          </a:p>
        </p:txBody>
      </p:sp>
      <p:pic>
        <p:nvPicPr>
          <p:cNvPr id="2050" name="Picture 2" descr="File:Stickfigure800ppx.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940" y="3283560"/>
            <a:ext cx="1355170" cy="22586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ox, Heart, Gift, Love, Valentine, Present, Romantic">
            <a:extLst>
              <a:ext uri="{FF2B5EF4-FFF2-40B4-BE49-F238E27FC236}">
                <a16:creationId xmlns:a16="http://schemas.microsoft.com/office/drawing/2014/main" id="{B39791C5-FF83-4421-80A4-CF4114BCDC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36" t="9247" r="10636" b="14104"/>
          <a:stretch/>
        </p:blipFill>
        <p:spPr bwMode="auto">
          <a:xfrm>
            <a:off x="2051720" y="4005064"/>
            <a:ext cx="1786390" cy="16718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Stickfigure800ppx.svg">
            <a:extLst>
              <a:ext uri="{FF2B5EF4-FFF2-40B4-BE49-F238E27FC236}">
                <a16:creationId xmlns:a16="http://schemas.microsoft.com/office/drawing/2014/main" id="{4604247E-2A60-4C04-8834-638004B78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9838" y="3283560"/>
            <a:ext cx="1355170" cy="22586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ox, Heart, Gift, Love, Valentine, Present, Romantic">
            <a:extLst>
              <a:ext uri="{FF2B5EF4-FFF2-40B4-BE49-F238E27FC236}">
                <a16:creationId xmlns:a16="http://schemas.microsoft.com/office/drawing/2014/main" id="{1CF9AA73-7DAF-4223-8004-A4CE2356A2FE}"/>
              </a:ext>
            </a:extLst>
          </p:cNvPr>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10636" t="9247" r="10636" b="14104"/>
          <a:stretch/>
        </p:blipFill>
        <p:spPr bwMode="auto">
          <a:xfrm flipH="1">
            <a:off x="5305890" y="4005064"/>
            <a:ext cx="1786390" cy="167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11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2132856"/>
            <a:ext cx="6347048" cy="3993307"/>
          </a:xfrm>
        </p:spPr>
        <p:txBody>
          <a:bodyPr/>
          <a:lstStyle/>
          <a:p>
            <a:pPr marL="0" lvl="0" indent="0">
              <a:buNone/>
            </a:pPr>
            <a:r>
              <a:rPr lang="en-SG" dirty="0"/>
              <a:t>If someone wants to look after an object s/he values, and pass it on to her/his children, what must s/he do to protect it?</a:t>
            </a:r>
            <a:endParaRPr lang="en-US" dirty="0"/>
          </a:p>
          <a:p>
            <a:endParaRPr lang="en-US" dirty="0"/>
          </a:p>
        </p:txBody>
      </p:sp>
      <p:sp>
        <p:nvSpPr>
          <p:cNvPr id="5" name="TextBox 4"/>
          <p:cNvSpPr txBox="1"/>
          <p:nvPr/>
        </p:nvSpPr>
        <p:spPr>
          <a:xfrm>
            <a:off x="6671951" y="1124744"/>
            <a:ext cx="3156633" cy="7786747"/>
          </a:xfrm>
          <a:prstGeom prst="rect">
            <a:avLst/>
          </a:prstGeom>
          <a:noFill/>
        </p:spPr>
        <p:txBody>
          <a:bodyPr wrap="none" rtlCol="0">
            <a:spAutoFit/>
          </a:bodyPr>
          <a:lstStyle/>
          <a:p>
            <a:r>
              <a:rPr lang="en-US" sz="50000" dirty="0"/>
              <a:t>?</a:t>
            </a:r>
          </a:p>
        </p:txBody>
      </p:sp>
    </p:spTree>
    <p:extLst>
      <p:ext uri="{BB962C8B-B14F-4D97-AF65-F5344CB8AC3E}">
        <p14:creationId xmlns:p14="http://schemas.microsoft.com/office/powerpoint/2010/main" val="1365200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TotalTime>
  <Words>1162</Words>
  <Application>Microsoft Office PowerPoint</Application>
  <PresentationFormat>On-screen Show (4:3)</PresentationFormat>
  <Paragraphs>127</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Unit 4: Envisioning Southeast Asia   Lesson 4: Cultural heritage of Southeast Asia  Why does cultural heritage matter to us? </vt:lpstr>
      <vt:lpstr> A note to users of this presentation</vt:lpstr>
      <vt:lpstr>Objective of the lesson</vt:lpstr>
      <vt:lpstr>Let’s Talk About Culture  Let’s Talk about Heritage  Let’s Talk About Cultural Heritage </vt:lpstr>
      <vt:lpstr>PowerPoint Presentation</vt:lpstr>
      <vt:lpstr>Culture can be defined in many ways </vt:lpstr>
      <vt:lpstr>Culture as defined by UNESCO</vt:lpstr>
      <vt:lpstr>PowerPoint Presentation</vt:lpstr>
      <vt:lpstr>Discussion</vt:lpstr>
      <vt:lpstr>Heritage</vt:lpstr>
      <vt:lpstr>The diversity of heritage</vt:lpstr>
      <vt:lpstr>Group Work: Our South-East Asia intangible heritage</vt:lpstr>
      <vt:lpstr>World Heritage in South-East Asia</vt:lpstr>
      <vt:lpstr>World Heritage in South-East Asia  Group work (option 1)</vt:lpstr>
      <vt:lpstr>World Heritage in South-East Asia  Group work (option 2)</vt:lpstr>
      <vt:lpstr>World Heritage in South-East Asia Cultural and Natural sites listed as of 2019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South-East Asia and the World  Lesson 4 Cultural / Natural Heritage of South-East Asia. Why does cultural heritage matter to us? </dc:title>
  <dc:creator>Vanessa Achilles</dc:creator>
  <cp:lastModifiedBy>Vanessa Achilles</cp:lastModifiedBy>
  <cp:revision>44</cp:revision>
  <dcterms:created xsi:type="dcterms:W3CDTF">2018-05-28T09:55:47Z</dcterms:created>
  <dcterms:modified xsi:type="dcterms:W3CDTF">2020-02-17T20:43:43Z</dcterms:modified>
</cp:coreProperties>
</file>