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6" r:id="rId3"/>
    <p:sldId id="257" r:id="rId4"/>
    <p:sldId id="268" r:id="rId5"/>
    <p:sldId id="269" r:id="rId6"/>
    <p:sldId id="258" r:id="rId7"/>
    <p:sldId id="289" r:id="rId8"/>
    <p:sldId id="259" r:id="rId9"/>
    <p:sldId id="260" r:id="rId10"/>
    <p:sldId id="261" r:id="rId11"/>
    <p:sldId id="262" r:id="rId12"/>
    <p:sldId id="263" r:id="rId13"/>
    <p:sldId id="283" r:id="rId14"/>
    <p:sldId id="276" r:id="rId15"/>
    <p:sldId id="264" r:id="rId16"/>
    <p:sldId id="275" r:id="rId17"/>
    <p:sldId id="287" r:id="rId18"/>
    <p:sldId id="291" r:id="rId19"/>
    <p:sldId id="292" r:id="rId20"/>
    <p:sldId id="278" r:id="rId21"/>
    <p:sldId id="279" r:id="rId22"/>
    <p:sldId id="280" r:id="rId23"/>
    <p:sldId id="281" r:id="rId24"/>
    <p:sldId id="294" r:id="rId25"/>
    <p:sldId id="295"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163CB-CE3C-4F22-96CF-435D7A915529}" type="doc">
      <dgm:prSet loTypeId="urn:microsoft.com/office/officeart/2005/8/layout/arrow5" loCatId="relationship" qsTypeId="urn:microsoft.com/office/officeart/2005/8/quickstyle/simple1" qsCatId="simple" csTypeId="urn:microsoft.com/office/officeart/2005/8/colors/colorful4" csCatId="colorful" phldr="1"/>
      <dgm:spPr/>
      <dgm:t>
        <a:bodyPr/>
        <a:lstStyle/>
        <a:p>
          <a:endParaRPr lang="en-US"/>
        </a:p>
      </dgm:t>
    </dgm:pt>
    <dgm:pt modelId="{0CCBB133-C4DA-4724-A17F-B5646BD6319D}">
      <dgm:prSet phldrT="[Text]" custT="1"/>
      <dgm:spPr/>
      <dgm:t>
        <a:bodyPr/>
        <a:lstStyle/>
        <a:p>
          <a:r>
            <a:rPr lang="en-US" sz="3200" i="1" dirty="0" err="1"/>
            <a:t>Sepak</a:t>
          </a:r>
          <a:br>
            <a:rPr lang="en-US" sz="2100" dirty="0"/>
          </a:br>
          <a:r>
            <a:rPr lang="en-US" sz="2100" dirty="0"/>
            <a:t>to kick in Malay</a:t>
          </a:r>
        </a:p>
      </dgm:t>
    </dgm:pt>
    <dgm:pt modelId="{F1542E00-8830-4BCC-9580-900403FDAE26}" type="parTrans" cxnId="{60E0F53A-5829-4F01-BC21-7E5EFF74BB76}">
      <dgm:prSet/>
      <dgm:spPr/>
      <dgm:t>
        <a:bodyPr/>
        <a:lstStyle/>
        <a:p>
          <a:endParaRPr lang="en-US"/>
        </a:p>
      </dgm:t>
    </dgm:pt>
    <dgm:pt modelId="{1ED13FD8-7BDB-4051-A775-8A6413A1E46B}" type="sibTrans" cxnId="{60E0F53A-5829-4F01-BC21-7E5EFF74BB76}">
      <dgm:prSet/>
      <dgm:spPr/>
      <dgm:t>
        <a:bodyPr/>
        <a:lstStyle/>
        <a:p>
          <a:endParaRPr lang="en-US"/>
        </a:p>
      </dgm:t>
    </dgm:pt>
    <dgm:pt modelId="{2EBD071E-C7C6-462C-875C-9F1E2E175936}">
      <dgm:prSet phldrT="[Text]" custT="1"/>
      <dgm:spPr/>
      <dgm:t>
        <a:bodyPr/>
        <a:lstStyle/>
        <a:p>
          <a:r>
            <a:rPr lang="en-US" sz="3200" i="1" dirty="0" err="1"/>
            <a:t>Takraw</a:t>
          </a:r>
          <a:br>
            <a:rPr lang="en-US" sz="2100" dirty="0"/>
          </a:br>
          <a:r>
            <a:rPr lang="en-US" sz="2100" dirty="0"/>
            <a:t>basket, here woven rattan ball in Thai</a:t>
          </a:r>
        </a:p>
      </dgm:t>
    </dgm:pt>
    <dgm:pt modelId="{BD9E930A-9361-4141-8712-033B249FA33C}" type="parTrans" cxnId="{037D25AF-6DFE-4B33-940C-C930DD4DD86B}">
      <dgm:prSet/>
      <dgm:spPr/>
      <dgm:t>
        <a:bodyPr/>
        <a:lstStyle/>
        <a:p>
          <a:endParaRPr lang="en-US"/>
        </a:p>
      </dgm:t>
    </dgm:pt>
    <dgm:pt modelId="{FCFF3AED-67A1-4FB6-BC45-60CFE5EC695A}" type="sibTrans" cxnId="{037D25AF-6DFE-4B33-940C-C930DD4DD86B}">
      <dgm:prSet/>
      <dgm:spPr/>
      <dgm:t>
        <a:bodyPr/>
        <a:lstStyle/>
        <a:p>
          <a:endParaRPr lang="en-US"/>
        </a:p>
      </dgm:t>
    </dgm:pt>
    <dgm:pt modelId="{E224C618-2A93-4D23-9B84-1ABD8A1F502B}" type="pres">
      <dgm:prSet presAssocID="{C0F163CB-CE3C-4F22-96CF-435D7A915529}" presName="diagram" presStyleCnt="0">
        <dgm:presLayoutVars>
          <dgm:dir/>
          <dgm:resizeHandles val="exact"/>
        </dgm:presLayoutVars>
      </dgm:prSet>
      <dgm:spPr/>
    </dgm:pt>
    <dgm:pt modelId="{3CB89D69-67A9-4C41-8A51-A78CC48A157B}" type="pres">
      <dgm:prSet presAssocID="{0CCBB133-C4DA-4724-A17F-B5646BD6319D}" presName="arrow" presStyleLbl="node1" presStyleIdx="0" presStyleCnt="2">
        <dgm:presLayoutVars>
          <dgm:bulletEnabled val="1"/>
        </dgm:presLayoutVars>
      </dgm:prSet>
      <dgm:spPr/>
    </dgm:pt>
    <dgm:pt modelId="{7F8269F7-3FE3-43FF-8608-624A9A198A9F}" type="pres">
      <dgm:prSet presAssocID="{2EBD071E-C7C6-462C-875C-9F1E2E175936}" presName="arrow" presStyleLbl="node1" presStyleIdx="1" presStyleCnt="2">
        <dgm:presLayoutVars>
          <dgm:bulletEnabled val="1"/>
        </dgm:presLayoutVars>
      </dgm:prSet>
      <dgm:spPr/>
    </dgm:pt>
  </dgm:ptLst>
  <dgm:cxnLst>
    <dgm:cxn modelId="{581A6C04-530A-4956-813C-583130CFE2BE}" type="presOf" srcId="{C0F163CB-CE3C-4F22-96CF-435D7A915529}" destId="{E224C618-2A93-4D23-9B84-1ABD8A1F502B}" srcOrd="0" destOrd="0" presId="urn:microsoft.com/office/officeart/2005/8/layout/arrow5"/>
    <dgm:cxn modelId="{84A8CF07-1534-4C93-BDAA-E5C8A46EEE21}" type="presOf" srcId="{2EBD071E-C7C6-462C-875C-9F1E2E175936}" destId="{7F8269F7-3FE3-43FF-8608-624A9A198A9F}" srcOrd="0" destOrd="0" presId="urn:microsoft.com/office/officeart/2005/8/layout/arrow5"/>
    <dgm:cxn modelId="{60E0F53A-5829-4F01-BC21-7E5EFF74BB76}" srcId="{C0F163CB-CE3C-4F22-96CF-435D7A915529}" destId="{0CCBB133-C4DA-4724-A17F-B5646BD6319D}" srcOrd="0" destOrd="0" parTransId="{F1542E00-8830-4BCC-9580-900403FDAE26}" sibTransId="{1ED13FD8-7BDB-4051-A775-8A6413A1E46B}"/>
    <dgm:cxn modelId="{F68D209E-BA88-4531-A49B-751C7C9B1282}" type="presOf" srcId="{0CCBB133-C4DA-4724-A17F-B5646BD6319D}" destId="{3CB89D69-67A9-4C41-8A51-A78CC48A157B}" srcOrd="0" destOrd="0" presId="urn:microsoft.com/office/officeart/2005/8/layout/arrow5"/>
    <dgm:cxn modelId="{037D25AF-6DFE-4B33-940C-C930DD4DD86B}" srcId="{C0F163CB-CE3C-4F22-96CF-435D7A915529}" destId="{2EBD071E-C7C6-462C-875C-9F1E2E175936}" srcOrd="1" destOrd="0" parTransId="{BD9E930A-9361-4141-8712-033B249FA33C}" sibTransId="{FCFF3AED-67A1-4FB6-BC45-60CFE5EC695A}"/>
    <dgm:cxn modelId="{648FFD9A-8D1F-4D57-A180-A6F1BC83F344}" type="presParOf" srcId="{E224C618-2A93-4D23-9B84-1ABD8A1F502B}" destId="{3CB89D69-67A9-4C41-8A51-A78CC48A157B}" srcOrd="0" destOrd="0" presId="urn:microsoft.com/office/officeart/2005/8/layout/arrow5"/>
    <dgm:cxn modelId="{7B1E9825-E478-4339-9F5C-A6780E4921F9}" type="presParOf" srcId="{E224C618-2A93-4D23-9B84-1ABD8A1F502B}" destId="{7F8269F7-3FE3-43FF-8608-624A9A198A9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89D69-67A9-4C41-8A51-A78CC48A157B}">
      <dsp:nvSpPr>
        <dsp:cNvPr id="0" name=""/>
        <dsp:cNvSpPr/>
      </dsp:nvSpPr>
      <dsp:spPr>
        <a:xfrm rot="16200000">
          <a:off x="1322" y="558601"/>
          <a:ext cx="2946796" cy="2946796"/>
        </a:xfrm>
        <a:prstGeom prst="down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i="1" kern="1200" dirty="0" err="1"/>
            <a:t>Sepak</a:t>
          </a:r>
          <a:br>
            <a:rPr lang="en-US" sz="2100" kern="1200" dirty="0"/>
          </a:br>
          <a:r>
            <a:rPr lang="en-US" sz="2100" kern="1200" dirty="0"/>
            <a:t>to kick in Malay</a:t>
          </a:r>
        </a:p>
      </dsp:txBody>
      <dsp:txXfrm rot="5400000">
        <a:off x="1323" y="1295299"/>
        <a:ext cx="2431107" cy="1473398"/>
      </dsp:txXfrm>
    </dsp:sp>
    <dsp:sp modelId="{7F8269F7-3FE3-43FF-8608-624A9A198A9F}">
      <dsp:nvSpPr>
        <dsp:cNvPr id="0" name=""/>
        <dsp:cNvSpPr/>
      </dsp:nvSpPr>
      <dsp:spPr>
        <a:xfrm rot="5400000">
          <a:off x="3147880" y="558601"/>
          <a:ext cx="2946796" cy="2946796"/>
        </a:xfrm>
        <a:prstGeom prst="downArrow">
          <a:avLst>
            <a:gd name="adj1" fmla="val 50000"/>
            <a:gd name="adj2" fmla="val 3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i="1" kern="1200" dirty="0" err="1"/>
            <a:t>Takraw</a:t>
          </a:r>
          <a:br>
            <a:rPr lang="en-US" sz="2100" kern="1200" dirty="0"/>
          </a:br>
          <a:r>
            <a:rPr lang="en-US" sz="2100" kern="1200" dirty="0"/>
            <a:t>basket, here woven rattan ball in Thai</a:t>
          </a:r>
        </a:p>
      </dsp:txBody>
      <dsp:txXfrm rot="-5400000">
        <a:off x="3663570" y="1295300"/>
        <a:ext cx="2431107" cy="147339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78987-6C20-430F-A59A-ADAC1DE729F1}" type="datetimeFigureOut">
              <a:rPr lang="en-US" smtClean="0"/>
              <a:t>2/17/2020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D9D02-1480-4BCA-B425-D09A2DAEA2EB}" type="slidenum">
              <a:rPr lang="en-US" smtClean="0"/>
              <a:t>‹#›</a:t>
            </a:fld>
            <a:endParaRPr lang="en-US"/>
          </a:p>
        </p:txBody>
      </p:sp>
    </p:spTree>
    <p:extLst>
      <p:ext uri="{BB962C8B-B14F-4D97-AF65-F5344CB8AC3E}">
        <p14:creationId xmlns:p14="http://schemas.microsoft.com/office/powerpoint/2010/main" val="166029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D9D02-1480-4BCA-B425-D09A2DAEA2EB}" type="slidenum">
              <a:rPr lang="en-US" smtClean="0"/>
              <a:t>6</a:t>
            </a:fld>
            <a:endParaRPr lang="en-US"/>
          </a:p>
        </p:txBody>
      </p:sp>
    </p:spTree>
    <p:extLst>
      <p:ext uri="{BB962C8B-B14F-4D97-AF65-F5344CB8AC3E}">
        <p14:creationId xmlns:p14="http://schemas.microsoft.com/office/powerpoint/2010/main" val="385695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98402D-1EBE-4852-8929-E519D6444A7E}"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262060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8402D-1EBE-4852-8929-E519D6444A7E}"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390629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8402D-1EBE-4852-8929-E519D6444A7E}"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409805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8402D-1EBE-4852-8929-E519D6444A7E}"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150334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8402D-1EBE-4852-8929-E519D6444A7E}"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360157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98402D-1EBE-4852-8929-E519D6444A7E}"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52034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98402D-1EBE-4852-8929-E519D6444A7E}"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106639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98402D-1EBE-4852-8929-E519D6444A7E}"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6708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8402D-1EBE-4852-8929-E519D6444A7E}"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16706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8402D-1EBE-4852-8929-E519D6444A7E}"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130759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98402D-1EBE-4852-8929-E519D6444A7E}"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429DC-0462-47B6-BA94-AB75635DD8D3}" type="slidenum">
              <a:rPr lang="en-US" smtClean="0"/>
              <a:t>‹#›</a:t>
            </a:fld>
            <a:endParaRPr lang="en-US"/>
          </a:p>
        </p:txBody>
      </p:sp>
    </p:spTree>
    <p:extLst>
      <p:ext uri="{BB962C8B-B14F-4D97-AF65-F5344CB8AC3E}">
        <p14:creationId xmlns:p14="http://schemas.microsoft.com/office/powerpoint/2010/main" val="185506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8402D-1EBE-4852-8929-E519D6444A7E}"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429DC-0462-47B6-BA94-AB75635DD8D3}" type="slidenum">
              <a:rPr lang="en-US" smtClean="0"/>
              <a:t>‹#›</a:t>
            </a:fld>
            <a:endParaRPr lang="en-US"/>
          </a:p>
        </p:txBody>
      </p:sp>
    </p:spTree>
    <p:extLst>
      <p:ext uri="{BB962C8B-B14F-4D97-AF65-F5344CB8AC3E}">
        <p14:creationId xmlns:p14="http://schemas.microsoft.com/office/powerpoint/2010/main" val="3148427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ommons.wikimedia.org/wiki/File:2018-10-13_5th_place_match_(Wrestling_Women%27s_Freestyle_73kg)_at_2018_Summer_Youth_Olympics_by_Sandro_Halank%E2%80%93017.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xfuel.com/en/free-photo-xgonf"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WAeJNj8Evz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w7Z9oASHe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eedpix.com/photo/download/1017589/bhutan-archery-tradition-culture-traditional-arrow-vintage-tribal-weap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Sevilla_Rock_Art_9.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usafe.af.mil/News/Photos/igphoto/200091663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08" y="3163740"/>
            <a:ext cx="8856984" cy="1470025"/>
          </a:xfrm>
        </p:spPr>
        <p:txBody>
          <a:bodyPr>
            <a:noAutofit/>
          </a:bodyPr>
          <a:lstStyle/>
          <a:p>
            <a:r>
              <a:rPr lang="en-US" b="1" dirty="0"/>
              <a:t>Unit 4: Envisioning Southeast Asia</a:t>
            </a:r>
            <a:br>
              <a:rPr lang="en-US" sz="3600" b="1" dirty="0"/>
            </a:br>
            <a:br>
              <a:rPr lang="en-US" sz="3600" dirty="0"/>
            </a:br>
            <a:r>
              <a:rPr lang="en-SG" sz="3500" dirty="0"/>
              <a:t>Lesson 3: </a:t>
            </a:r>
            <a:r>
              <a:rPr lang="en-US" sz="3500" dirty="0"/>
              <a:t>From fragmented to shared histories</a:t>
            </a:r>
            <a:br>
              <a:rPr lang="en-US" sz="3500" dirty="0"/>
            </a:br>
            <a:r>
              <a:rPr lang="en-US" sz="3500" dirty="0" err="1"/>
              <a:t>Sepak</a:t>
            </a:r>
            <a:r>
              <a:rPr lang="en-US" sz="3500" dirty="0"/>
              <a:t> takraw</a:t>
            </a:r>
            <a:br>
              <a:rPr lang="en-US" sz="3500" b="1" dirty="0"/>
            </a:br>
            <a:endParaRPr lang="en-US" sz="3500" dirty="0"/>
          </a:p>
        </p:txBody>
      </p:sp>
      <p:pic>
        <p:nvPicPr>
          <p:cNvPr id="4" name="Picture 3">
            <a:extLst>
              <a:ext uri="{FF2B5EF4-FFF2-40B4-BE49-F238E27FC236}">
                <a16:creationId xmlns:a16="http://schemas.microsoft.com/office/drawing/2014/main" id="{23ED3AF4-A9A1-4F15-A396-05550E4ED97A}"/>
              </a:ext>
            </a:extLst>
          </p:cNvPr>
          <p:cNvPicPr>
            <a:picLocks noChangeAspect="1"/>
          </p:cNvPicPr>
          <p:nvPr/>
        </p:nvPicPr>
        <p:blipFill>
          <a:blip r:embed="rId2"/>
          <a:stretch>
            <a:fillRect/>
          </a:stretch>
        </p:blipFill>
        <p:spPr>
          <a:xfrm>
            <a:off x="35682" y="260648"/>
            <a:ext cx="8992716" cy="1033315"/>
          </a:xfrm>
          <a:prstGeom prst="rect">
            <a:avLst/>
          </a:prstGeom>
        </p:spPr>
      </p:pic>
    </p:spTree>
    <p:extLst>
      <p:ext uri="{BB962C8B-B14F-4D97-AF65-F5344CB8AC3E}">
        <p14:creationId xmlns:p14="http://schemas.microsoft.com/office/powerpoint/2010/main" val="865566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347048" cy="1143000"/>
          </a:xfrm>
        </p:spPr>
        <p:txBody>
          <a:bodyPr/>
          <a:lstStyle/>
          <a:p>
            <a:r>
              <a:rPr lang="en-US" dirty="0"/>
              <a:t>Cricket</a:t>
            </a:r>
          </a:p>
        </p:txBody>
      </p:sp>
      <p:sp>
        <p:nvSpPr>
          <p:cNvPr id="3" name="Content Placeholder 2"/>
          <p:cNvSpPr>
            <a:spLocks noGrp="1"/>
          </p:cNvSpPr>
          <p:nvPr>
            <p:ph idx="1"/>
          </p:nvPr>
        </p:nvSpPr>
        <p:spPr/>
        <p:txBody>
          <a:bodyPr/>
          <a:lstStyle/>
          <a:p>
            <a:pPr marL="0" indent="0">
              <a:buNone/>
            </a:pPr>
            <a:r>
              <a:rPr lang="en-US" dirty="0"/>
              <a:t>The sport of cricket has a known history beginning in the late 16th century. Having originated in south-east England, it became the country's national sport in the 18th century and has developed globally in the 19th and 20th centuries. International matches have been played since 1844. </a:t>
            </a:r>
          </a:p>
        </p:txBody>
      </p:sp>
      <p:pic>
        <p:nvPicPr>
          <p:cNvPr id="6" name="Picture 4" descr="UPWOOD, United Kingdom – Staff Sgt. Arnold Henry, 423rd Medical Squadron, swings for the ball a Huntingdonshire District Council cricket team member bowled during the first game played by the team Aug. 28 at Upwood Cricket Club, Upwood, United Kingdom. Behind each batsman is a target called a wicket. One designated member of the fielding team, the bowler, is given a ball and attempts to bowl the ball from one end of the pitch to the wicket behind the batsman on the other side of the pitch. The batsman tries to prevent the ball from hitting the wicket by striking the ball with a bat. If the bowler succeeds in hitting the wicket, or if the ball, after being struck by the batsman, is caught by the fielding team before it touches the ground, the batsman is dismissed.  (U.S. Air Force photo by Tech. Sgt. Chrissy Best)">
            <a:extLst>
              <a:ext uri="{FF2B5EF4-FFF2-40B4-BE49-F238E27FC236}">
                <a16:creationId xmlns:a16="http://schemas.microsoft.com/office/drawing/2014/main" id="{F6C7CBE6-CEC5-4281-85F8-C9F1AFCD26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66" y="159818"/>
            <a:ext cx="2060031" cy="137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3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69886"/>
            <a:ext cx="9009481" cy="400110"/>
          </a:xfrm>
          <a:prstGeom prst="rect">
            <a:avLst/>
          </a:prstGeom>
        </p:spPr>
        <p:txBody>
          <a:bodyPr wrap="square">
            <a:spAutoFit/>
          </a:bodyPr>
          <a:lstStyle/>
          <a:p>
            <a:r>
              <a:rPr lang="en-US" sz="1000" dirty="0"/>
              <a:t>Source: </a:t>
            </a:r>
            <a:r>
              <a:rPr lang="fr-FR" sz="1000" dirty="0"/>
              <a:t>Sandro </a:t>
            </a:r>
            <a:r>
              <a:rPr lang="fr-FR" sz="1000" dirty="0" err="1"/>
              <a:t>Halank</a:t>
            </a:r>
            <a:r>
              <a:rPr lang="fr-FR" sz="1000" dirty="0"/>
              <a:t>, </a:t>
            </a:r>
            <a:r>
              <a:rPr lang="fr-FR" sz="1000" dirty="0">
                <a:hlinkClick r:id="rId2"/>
              </a:rPr>
              <a:t>https://commons.wikimedia.org/wiki/File:2018-10-13_5th_place_match_(Wrestling_Women%27s_Freestyle_73kg)_at_2018_Summer_Youth_Olympics_by_Sandro_Halank%E2%80%93017.jpg</a:t>
            </a:r>
            <a:endParaRPr lang="en-US" sz="1000" dirty="0"/>
          </a:p>
        </p:txBody>
      </p:sp>
      <p:sp>
        <p:nvSpPr>
          <p:cNvPr id="3" name="Content Placeholder 2">
            <a:extLst>
              <a:ext uri="{FF2B5EF4-FFF2-40B4-BE49-F238E27FC236}">
                <a16:creationId xmlns:a16="http://schemas.microsoft.com/office/drawing/2014/main" id="{ABE0DE7A-CEB6-4115-83AF-83BAB8A112FD}"/>
              </a:ext>
            </a:extLst>
          </p:cNvPr>
          <p:cNvSpPr>
            <a:spLocks noGrp="1"/>
          </p:cNvSpPr>
          <p:nvPr>
            <p:ph idx="1"/>
          </p:nvPr>
        </p:nvSpPr>
        <p:spPr/>
        <p:txBody>
          <a:bodyPr/>
          <a:lstStyle/>
          <a:p>
            <a:endParaRPr lang="en-DE"/>
          </a:p>
        </p:txBody>
      </p:sp>
      <p:pic>
        <p:nvPicPr>
          <p:cNvPr id="4100" name="Picture 4">
            <a:extLst>
              <a:ext uri="{FF2B5EF4-FFF2-40B4-BE49-F238E27FC236}">
                <a16:creationId xmlns:a16="http://schemas.microsoft.com/office/drawing/2014/main" id="{A95B83DE-88B4-4744-83A9-A83724E39D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7050"/>
            <a:ext cx="9144000" cy="580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6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143000"/>
          </a:xfrm>
        </p:spPr>
        <p:txBody>
          <a:bodyPr/>
          <a:lstStyle/>
          <a:p>
            <a:r>
              <a:rPr lang="en-US" dirty="0" err="1"/>
              <a:t>Wresling</a:t>
            </a:r>
            <a:endParaRPr lang="en-US" dirty="0"/>
          </a:p>
        </p:txBody>
      </p:sp>
      <p:sp>
        <p:nvSpPr>
          <p:cNvPr id="3" name="Content Placeholder 2"/>
          <p:cNvSpPr>
            <a:spLocks noGrp="1"/>
          </p:cNvSpPr>
          <p:nvPr>
            <p:ph idx="1"/>
          </p:nvPr>
        </p:nvSpPr>
        <p:spPr/>
        <p:txBody>
          <a:bodyPr/>
          <a:lstStyle/>
          <a:p>
            <a:r>
              <a:rPr lang="en-US" sz="2800" dirty="0"/>
              <a:t>Wrestling is one of the oldest forms of combat. </a:t>
            </a:r>
          </a:p>
          <a:p>
            <a:r>
              <a:rPr lang="en-US" sz="2800" dirty="0"/>
              <a:t>It is mentioned in the Iliad and depicted in 15,000-year-old cave drawings in France. Early Egyptian and Babylonian reliefs show moves still used today.</a:t>
            </a:r>
          </a:p>
          <a:p>
            <a:r>
              <a:rPr lang="en-US" sz="2800" dirty="0"/>
              <a:t>Popular in ancient Greece, wrestling held a prominent place in the Olympic Games.</a:t>
            </a:r>
          </a:p>
          <a:p>
            <a:endParaRPr lang="en-US" dirty="0"/>
          </a:p>
        </p:txBody>
      </p:sp>
      <p:pic>
        <p:nvPicPr>
          <p:cNvPr id="6146" name="Picture 2" descr="File:07Athletengra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95736" y="4465915"/>
            <a:ext cx="4104456" cy="16417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120863"/>
            <a:ext cx="9011066" cy="469359"/>
          </a:xfrm>
          <a:prstGeom prst="rect">
            <a:avLst/>
          </a:prstGeom>
        </p:spPr>
        <p:txBody>
          <a:bodyPr wrap="square">
            <a:spAutoFit/>
          </a:bodyPr>
          <a:lstStyle/>
          <a:p>
            <a:r>
              <a:rPr lang="en-US" sz="1400" dirty="0"/>
              <a:t>Base of a funerary kouros found in Athens, built into the </a:t>
            </a:r>
            <a:r>
              <a:rPr lang="en-US" sz="1400" dirty="0" err="1"/>
              <a:t>Themistokleian</a:t>
            </a:r>
            <a:r>
              <a:rPr lang="en-US" sz="1400" dirty="0"/>
              <a:t> wall between circa 510 and circa 500 BC</a:t>
            </a:r>
            <a:br>
              <a:rPr lang="en-US" dirty="0"/>
            </a:br>
            <a:r>
              <a:rPr lang="en-US" sz="1050" dirty="0"/>
              <a:t>Source: </a:t>
            </a:r>
            <a:r>
              <a:rPr lang="en-US" sz="1050" dirty="0" err="1"/>
              <a:t>Fingalo</a:t>
            </a:r>
            <a:r>
              <a:rPr lang="en-US" sz="1050" dirty="0"/>
              <a:t>, https://commons.wikimedia.org/wiki/File:07Athletengrab.jpg</a:t>
            </a:r>
          </a:p>
        </p:txBody>
      </p:sp>
      <p:pic>
        <p:nvPicPr>
          <p:cNvPr id="6" name="Picture 2">
            <a:extLst>
              <a:ext uri="{FF2B5EF4-FFF2-40B4-BE49-F238E27FC236}">
                <a16:creationId xmlns:a16="http://schemas.microsoft.com/office/drawing/2014/main" id="{F5A47D56-5DF1-4F5D-8122-955C47B0EF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31901"/>
            <a:ext cx="2026223" cy="128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2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Vanessa Achilles\Documents\UNESCO\SEA Histories\Online Course\Photos\Basketball_MGabruk_Flickr.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64" t="25707" r="3144" b="4586"/>
          <a:stretch/>
        </p:blipFill>
        <p:spPr bwMode="auto">
          <a:xfrm>
            <a:off x="395536" y="620688"/>
            <a:ext cx="8440702" cy="56981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6525344"/>
            <a:ext cx="8604448" cy="246221"/>
          </a:xfrm>
          <a:prstGeom prst="rect">
            <a:avLst/>
          </a:prstGeom>
        </p:spPr>
        <p:txBody>
          <a:bodyPr wrap="square">
            <a:spAutoFit/>
          </a:bodyPr>
          <a:lstStyle/>
          <a:p>
            <a:r>
              <a:rPr lang="en-US" sz="1000" dirty="0"/>
              <a:t>https://www.flickr.com/photos/marcingabruk/14482436185</a:t>
            </a:r>
          </a:p>
        </p:txBody>
      </p:sp>
    </p:spTree>
    <p:extLst>
      <p:ext uri="{BB962C8B-B14F-4D97-AF65-F5344CB8AC3E}">
        <p14:creationId xmlns:p14="http://schemas.microsoft.com/office/powerpoint/2010/main" val="65316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8936" cy="1143000"/>
          </a:xfrm>
        </p:spPr>
        <p:txBody>
          <a:bodyPr/>
          <a:lstStyle/>
          <a:p>
            <a:r>
              <a:rPr lang="en-US" dirty="0"/>
              <a:t>Basketball</a:t>
            </a:r>
          </a:p>
        </p:txBody>
      </p:sp>
      <p:sp>
        <p:nvSpPr>
          <p:cNvPr id="3" name="Content Placeholder 2"/>
          <p:cNvSpPr>
            <a:spLocks noGrp="1"/>
          </p:cNvSpPr>
          <p:nvPr>
            <p:ph idx="1"/>
          </p:nvPr>
        </p:nvSpPr>
        <p:spPr>
          <a:xfrm>
            <a:off x="457200" y="1600200"/>
            <a:ext cx="5050904" cy="4997152"/>
          </a:xfrm>
        </p:spPr>
        <p:txBody>
          <a:bodyPr>
            <a:normAutofit fontScale="77500" lnSpcReduction="20000"/>
          </a:bodyPr>
          <a:lstStyle/>
          <a:p>
            <a:pPr marL="0" lvl="1" indent="0">
              <a:buNone/>
            </a:pPr>
            <a:r>
              <a:rPr lang="en-GB" dirty="0"/>
              <a:t>Basketball has a more explicitly ‘invented’ origin which one can be traced to the United States. </a:t>
            </a:r>
          </a:p>
          <a:p>
            <a:pPr marL="0" lvl="1" indent="0">
              <a:buNone/>
            </a:pPr>
            <a:r>
              <a:rPr lang="en-GB" dirty="0"/>
              <a:t>In 1891, </a:t>
            </a:r>
            <a:r>
              <a:rPr lang="en-GB" dirty="0" err="1"/>
              <a:t>Dr.</a:t>
            </a:r>
            <a:r>
              <a:rPr lang="en-GB" dirty="0"/>
              <a:t> James Naismith invented what will eventually be known as basketball in response to the need to provide opportunities for exercise and past time for young men being trained for Christian mission at the Young Men’s Christian Association (YMCA). </a:t>
            </a:r>
          </a:p>
          <a:p>
            <a:pPr marL="0" lvl="1" indent="0">
              <a:buNone/>
            </a:pPr>
            <a:r>
              <a:rPr lang="en-GB" dirty="0"/>
              <a:t>It was brought to its colony, the Philippines, in early 1900s and became very popular. </a:t>
            </a:r>
          </a:p>
          <a:p>
            <a:pPr marL="0" lvl="1" indent="0">
              <a:buNone/>
            </a:pPr>
            <a:r>
              <a:rPr lang="en-GB" dirty="0"/>
              <a:t>Philippines dominated international basketball championship in Asia since up to the 1960s, and remains dominant in South-East Asia until today.</a:t>
            </a:r>
            <a:endParaRPr lang="en-US" dirty="0"/>
          </a:p>
          <a:p>
            <a:endParaRPr lang="en-US" dirty="0"/>
          </a:p>
        </p:txBody>
      </p:sp>
      <p:pic>
        <p:nvPicPr>
          <p:cNvPr id="4098" name="Picture 2" descr="File:Dr. James Naismith.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13" r="14872"/>
          <a:stretch/>
        </p:blipFill>
        <p:spPr bwMode="auto">
          <a:xfrm>
            <a:off x="5796136" y="116632"/>
            <a:ext cx="3129699" cy="5705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6135" y="5877272"/>
            <a:ext cx="3129699" cy="954107"/>
          </a:xfrm>
          <a:prstGeom prst="rect">
            <a:avLst/>
          </a:prstGeom>
        </p:spPr>
        <p:txBody>
          <a:bodyPr wrap="square">
            <a:spAutoFit/>
          </a:bodyPr>
          <a:lstStyle/>
          <a:p>
            <a:pPr algn="ctr"/>
            <a:r>
              <a:rPr lang="en-US" dirty="0"/>
              <a:t>James Naismith with a basketball and a basket.</a:t>
            </a:r>
          </a:p>
          <a:p>
            <a:pPr algn="ctr"/>
            <a:r>
              <a:rPr lang="en-US" sz="1000" dirty="0"/>
              <a:t>https://commons.wikimedia.org/wiki/File:Dr._James_Naismith.jpg</a:t>
            </a:r>
          </a:p>
        </p:txBody>
      </p:sp>
      <p:pic>
        <p:nvPicPr>
          <p:cNvPr id="6" name="Picture 2" descr="C:\Users\Vanessa Achilles\Documents\UNESCO\SEA Histories\Online Course\Photos\Basketball_MGabruk_Flick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964" t="25707" r="3144" b="4586"/>
          <a:stretch/>
        </p:blipFill>
        <p:spPr bwMode="auto">
          <a:xfrm>
            <a:off x="107504" y="260648"/>
            <a:ext cx="1533117" cy="103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Image result for SEA games women football">
            <a:extLst>
              <a:ext uri="{FF2B5EF4-FFF2-40B4-BE49-F238E27FC236}">
                <a16:creationId xmlns:a16="http://schemas.microsoft.com/office/drawing/2014/main" id="{7D7D32B8-4162-4A3A-8F32-4976568DD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538163"/>
            <a:ext cx="8667750" cy="5781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BF8F95-73BA-4A26-9F07-186C7CC0D62E}"/>
              </a:ext>
            </a:extLst>
          </p:cNvPr>
          <p:cNvSpPr txBox="1"/>
          <p:nvPr/>
        </p:nvSpPr>
        <p:spPr>
          <a:xfrm>
            <a:off x="238125" y="6398696"/>
            <a:ext cx="3015569" cy="246221"/>
          </a:xfrm>
          <a:prstGeom prst="rect">
            <a:avLst/>
          </a:prstGeom>
          <a:noFill/>
        </p:spPr>
        <p:txBody>
          <a:bodyPr wrap="none" rtlCol="0">
            <a:spAutoFit/>
          </a:bodyPr>
          <a:lstStyle/>
          <a:p>
            <a:r>
              <a:rPr lang="en-US" sz="1000" dirty="0"/>
              <a:t>Source: </a:t>
            </a:r>
            <a:r>
              <a:rPr lang="fr-FR" sz="1000" dirty="0">
                <a:hlinkClick r:id="rId3"/>
              </a:rPr>
              <a:t>https://www.pxfuel.com/en/free-photo-xgonf</a:t>
            </a:r>
            <a:endParaRPr lang="en-DE" sz="1000" dirty="0"/>
          </a:p>
        </p:txBody>
      </p:sp>
    </p:spTree>
    <p:extLst>
      <p:ext uri="{BB962C8B-B14F-4D97-AF65-F5344CB8AC3E}">
        <p14:creationId xmlns:p14="http://schemas.microsoft.com/office/powerpoint/2010/main" val="345405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a:t>Football or soccer</a:t>
            </a:r>
            <a:endParaRPr lang="en-US" dirty="0"/>
          </a:p>
        </p:txBody>
      </p:sp>
      <p:sp>
        <p:nvSpPr>
          <p:cNvPr id="3" name="Content Placeholder 2"/>
          <p:cNvSpPr>
            <a:spLocks noGrp="1"/>
          </p:cNvSpPr>
          <p:nvPr>
            <p:ph idx="1"/>
          </p:nvPr>
        </p:nvSpPr>
        <p:spPr>
          <a:xfrm>
            <a:off x="467544" y="1988840"/>
            <a:ext cx="4690864" cy="4525963"/>
          </a:xfrm>
        </p:spPr>
        <p:txBody>
          <a:bodyPr>
            <a:normAutofit/>
          </a:bodyPr>
          <a:lstStyle/>
          <a:p>
            <a:pPr marL="3175" lvl="1" indent="0">
              <a:buNone/>
            </a:pPr>
            <a:r>
              <a:rPr lang="en-GB" sz="2000" dirty="0"/>
              <a:t>Football or soccer can trace its origins to the deep histories of various ancient civilizations- Aztecs, Mayan, Chinese, Japanese, </a:t>
            </a:r>
            <a:r>
              <a:rPr lang="en-GB" sz="2000" dirty="0" err="1"/>
              <a:t>Graeco</a:t>
            </a:r>
            <a:r>
              <a:rPr lang="en-GB" sz="2000" dirty="0"/>
              <a:t>-Romans, etc.</a:t>
            </a:r>
          </a:p>
          <a:p>
            <a:pPr marL="3175" lvl="1" indent="0">
              <a:buNone/>
            </a:pPr>
            <a:endParaRPr lang="en-US" sz="2000" dirty="0"/>
          </a:p>
          <a:p>
            <a:pPr marL="3175" lvl="1" indent="0">
              <a:buNone/>
            </a:pPr>
            <a:r>
              <a:rPr lang="en-GB" sz="2000" dirty="0"/>
              <a:t>‘Modern’ soccer originated in the UK in the late 19</a:t>
            </a:r>
            <a:r>
              <a:rPr lang="en-GB" sz="2000" baseline="30000" dirty="0"/>
              <a:t>th</a:t>
            </a:r>
            <a:r>
              <a:rPr lang="en-GB" sz="2000" dirty="0"/>
              <a:t> century gradually evolving from forms of ‘folk football’ played by common people. It spread in various parts of the world as part of the legacies of the British empire. </a:t>
            </a:r>
            <a:endParaRPr lang="en-US" sz="2000" dirty="0"/>
          </a:p>
          <a:p>
            <a:pPr marL="3175" indent="0"/>
            <a:endParaRPr lang="en-US" sz="2400" dirty="0"/>
          </a:p>
        </p:txBody>
      </p:sp>
      <p:pic>
        <p:nvPicPr>
          <p:cNvPr id="5122" name="Picture 2" descr="File:Ancient Greek Football P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3" y="1052736"/>
            <a:ext cx="357187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8102" y="5903893"/>
            <a:ext cx="3571875" cy="954107"/>
          </a:xfrm>
          <a:prstGeom prst="rect">
            <a:avLst/>
          </a:prstGeom>
        </p:spPr>
        <p:txBody>
          <a:bodyPr wrap="square">
            <a:spAutoFit/>
          </a:bodyPr>
          <a:lstStyle/>
          <a:p>
            <a:r>
              <a:rPr lang="en-US" dirty="0"/>
              <a:t>Part of a marble grave stele, found in Piraeus, 400-375 BC.</a:t>
            </a:r>
          </a:p>
          <a:p>
            <a:r>
              <a:rPr lang="en-US" sz="1000" dirty="0"/>
              <a:t>https://commons.wikimedia.org/wiki/File:Ancient_Greek_Football_Player.jpg</a:t>
            </a:r>
          </a:p>
        </p:txBody>
      </p:sp>
      <p:pic>
        <p:nvPicPr>
          <p:cNvPr id="7" name="Picture 2" descr="Image result for SEA games women football">
            <a:extLst>
              <a:ext uri="{FF2B5EF4-FFF2-40B4-BE49-F238E27FC236}">
                <a16:creationId xmlns:a16="http://schemas.microsoft.com/office/drawing/2014/main" id="{228EE6D1-6155-4DCB-9135-B48BE3D1B1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6115"/>
            <a:ext cx="1419152" cy="94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32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a:t>Video Clip:  “Indigenous games of ASEAN”</a:t>
            </a:r>
            <a:br>
              <a:rPr lang="en-US" sz="2800" dirty="0"/>
            </a:br>
            <a:r>
              <a:rPr lang="en-US" sz="2400" u="sng" dirty="0">
                <a:hlinkClick r:id="rId2"/>
              </a:rPr>
              <a:t>https://www.youtube.com/watch?v=WAeJNj8EvzM</a:t>
            </a:r>
            <a:endParaRPr lang="en-US" sz="2400"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722" r="4777"/>
          <a:stretch/>
        </p:blipFill>
        <p:spPr bwMode="auto">
          <a:xfrm>
            <a:off x="251520" y="1502270"/>
            <a:ext cx="8607624" cy="532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54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E8CE-A922-4C04-A6AC-28B84C6DF40C}"/>
              </a:ext>
            </a:extLst>
          </p:cNvPr>
          <p:cNvSpPr>
            <a:spLocks noGrp="1"/>
          </p:cNvSpPr>
          <p:nvPr>
            <p:ph type="title"/>
          </p:nvPr>
        </p:nvSpPr>
        <p:spPr>
          <a:xfrm>
            <a:off x="457200" y="274638"/>
            <a:ext cx="8229600" cy="571500"/>
          </a:xfrm>
        </p:spPr>
        <p:txBody>
          <a:bodyPr>
            <a:normAutofit fontScale="90000"/>
          </a:bodyPr>
          <a:lstStyle/>
          <a:p>
            <a:r>
              <a:rPr lang="en-US" dirty="0"/>
              <a:t>An introduction to </a:t>
            </a:r>
            <a:r>
              <a:rPr lang="en-US" i="1" dirty="0" err="1"/>
              <a:t>sepak</a:t>
            </a:r>
            <a:r>
              <a:rPr lang="en-US" i="1" dirty="0"/>
              <a:t> takraw</a:t>
            </a:r>
            <a:endParaRPr lang="en-DE" i="1" dirty="0"/>
          </a:p>
        </p:txBody>
      </p:sp>
      <p:pic>
        <p:nvPicPr>
          <p:cNvPr id="4" name="Picture 3">
            <a:extLst>
              <a:ext uri="{FF2B5EF4-FFF2-40B4-BE49-F238E27FC236}">
                <a16:creationId xmlns:a16="http://schemas.microsoft.com/office/drawing/2014/main" id="{DC13B522-12C8-47C3-9CD0-350773306B96}"/>
              </a:ext>
            </a:extLst>
          </p:cNvPr>
          <p:cNvPicPr>
            <a:picLocks noChangeAspect="1"/>
          </p:cNvPicPr>
          <p:nvPr/>
        </p:nvPicPr>
        <p:blipFill rotWithShape="1">
          <a:blip r:embed="rId2"/>
          <a:srcRect l="50000" t="-399"/>
          <a:stretch/>
        </p:blipFill>
        <p:spPr>
          <a:xfrm>
            <a:off x="485803" y="1412776"/>
            <a:ext cx="8229599" cy="4647632"/>
          </a:xfrm>
          <a:prstGeom prst="rect">
            <a:avLst/>
          </a:prstGeom>
        </p:spPr>
      </p:pic>
      <p:sp>
        <p:nvSpPr>
          <p:cNvPr id="5" name="Content Placeholder 2">
            <a:extLst>
              <a:ext uri="{FF2B5EF4-FFF2-40B4-BE49-F238E27FC236}">
                <a16:creationId xmlns:a16="http://schemas.microsoft.com/office/drawing/2014/main" id="{D82018FE-2F15-43D1-A742-95408B57DE6C}"/>
              </a:ext>
            </a:extLst>
          </p:cNvPr>
          <p:cNvSpPr txBox="1">
            <a:spLocks/>
          </p:cNvSpPr>
          <p:nvPr/>
        </p:nvSpPr>
        <p:spPr>
          <a:xfrm>
            <a:off x="457200" y="6302037"/>
            <a:ext cx="8229600" cy="571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hlinkClick r:id="rId3"/>
              </a:rPr>
              <a:t>https://www.youtube.com/watch?v=Dw7Z9oASHeE</a:t>
            </a:r>
            <a:endParaRPr lang="en-DE" sz="2000" dirty="0"/>
          </a:p>
        </p:txBody>
      </p:sp>
    </p:spTree>
    <p:extLst>
      <p:ext uri="{BB962C8B-B14F-4D97-AF65-F5344CB8AC3E}">
        <p14:creationId xmlns:p14="http://schemas.microsoft.com/office/powerpoint/2010/main" val="229955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E8CE-A922-4C04-A6AC-28B84C6DF40C}"/>
              </a:ext>
            </a:extLst>
          </p:cNvPr>
          <p:cNvSpPr>
            <a:spLocks noGrp="1"/>
          </p:cNvSpPr>
          <p:nvPr>
            <p:ph type="title"/>
          </p:nvPr>
        </p:nvSpPr>
        <p:spPr>
          <a:xfrm>
            <a:off x="457200" y="274638"/>
            <a:ext cx="8229600" cy="571500"/>
          </a:xfrm>
        </p:spPr>
        <p:txBody>
          <a:bodyPr>
            <a:normAutofit fontScale="90000"/>
          </a:bodyPr>
          <a:lstStyle/>
          <a:p>
            <a:r>
              <a:rPr lang="en-US" dirty="0"/>
              <a:t>An introduction to </a:t>
            </a:r>
            <a:r>
              <a:rPr lang="en-US" i="1" dirty="0" err="1"/>
              <a:t>sepak</a:t>
            </a:r>
            <a:r>
              <a:rPr lang="en-US" i="1" dirty="0"/>
              <a:t> takraw</a:t>
            </a:r>
            <a:endParaRPr lang="en-DE" i="1" dirty="0"/>
          </a:p>
        </p:txBody>
      </p:sp>
      <p:pic>
        <p:nvPicPr>
          <p:cNvPr id="4" name="Picture 3">
            <a:extLst>
              <a:ext uri="{FF2B5EF4-FFF2-40B4-BE49-F238E27FC236}">
                <a16:creationId xmlns:a16="http://schemas.microsoft.com/office/drawing/2014/main" id="{DC13B522-12C8-47C3-9CD0-350773306B96}"/>
              </a:ext>
            </a:extLst>
          </p:cNvPr>
          <p:cNvPicPr>
            <a:picLocks noChangeAspect="1"/>
          </p:cNvPicPr>
          <p:nvPr/>
        </p:nvPicPr>
        <p:blipFill rotWithShape="1">
          <a:blip r:embed="rId2"/>
          <a:srcRect l="50000" t="-399"/>
          <a:stretch/>
        </p:blipFill>
        <p:spPr>
          <a:xfrm>
            <a:off x="486783" y="1412776"/>
            <a:ext cx="2805113" cy="1584176"/>
          </a:xfrm>
          <a:prstGeom prst="rect">
            <a:avLst/>
          </a:prstGeom>
        </p:spPr>
      </p:pic>
      <p:sp>
        <p:nvSpPr>
          <p:cNvPr id="3" name="Rectangle 2">
            <a:extLst>
              <a:ext uri="{FF2B5EF4-FFF2-40B4-BE49-F238E27FC236}">
                <a16:creationId xmlns:a16="http://schemas.microsoft.com/office/drawing/2014/main" id="{05784150-E141-4CA3-AB9B-6C87552444CD}"/>
              </a:ext>
            </a:extLst>
          </p:cNvPr>
          <p:cNvSpPr/>
          <p:nvPr/>
        </p:nvSpPr>
        <p:spPr>
          <a:xfrm>
            <a:off x="251520" y="3429000"/>
            <a:ext cx="8229600" cy="1143070"/>
          </a:xfrm>
          <a:prstGeom prst="rect">
            <a:avLst/>
          </a:prstGeom>
        </p:spPr>
        <p:txBody>
          <a:bodyPr wrap="square">
            <a:spAutoFit/>
          </a:bodyPr>
          <a:lstStyle/>
          <a:p>
            <a:pPr marR="0" lvl="1">
              <a:lnSpc>
                <a:spcPct val="150000"/>
              </a:lnSpc>
              <a:spcBef>
                <a:spcPts val="0"/>
              </a:spcBef>
              <a:spcAft>
                <a:spcPts val="0"/>
              </a:spcAft>
            </a:pPr>
            <a:r>
              <a:rPr lang="en-US" sz="2400" dirty="0">
                <a:ea typeface="PMingLiU" panose="02020500000000000000" pitchFamily="18" charset="-120"/>
                <a:cs typeface="Cordia New" panose="020B0304020202020204" pitchFamily="34" charset="-34"/>
              </a:rPr>
              <a:t>What can you observe about the gameplay of </a:t>
            </a:r>
            <a:r>
              <a:rPr lang="en-US" sz="2400" i="1" dirty="0" err="1">
                <a:ea typeface="PMingLiU" panose="02020500000000000000" pitchFamily="18" charset="-120"/>
                <a:cs typeface="Cordia New" panose="020B0304020202020204" pitchFamily="34" charset="-34"/>
              </a:rPr>
              <a:t>sepak</a:t>
            </a:r>
            <a:r>
              <a:rPr lang="en-US" sz="2400" i="1" dirty="0">
                <a:ea typeface="PMingLiU" panose="02020500000000000000" pitchFamily="18" charset="-120"/>
                <a:cs typeface="Cordia New" panose="020B0304020202020204" pitchFamily="34" charset="-34"/>
              </a:rPr>
              <a:t> takraw</a:t>
            </a:r>
            <a:r>
              <a:rPr lang="en-US" sz="2400" dirty="0">
                <a:ea typeface="PMingLiU" panose="02020500000000000000" pitchFamily="18" charset="-120"/>
                <a:cs typeface="Cordia New" panose="020B0304020202020204" pitchFamily="34" charset="-34"/>
              </a:rPr>
              <a:t>? </a:t>
            </a:r>
          </a:p>
          <a:p>
            <a:pPr marR="0" lvl="1" algn="ctr">
              <a:lnSpc>
                <a:spcPct val="150000"/>
              </a:lnSpc>
              <a:spcBef>
                <a:spcPts val="0"/>
              </a:spcBef>
              <a:spcAft>
                <a:spcPts val="0"/>
              </a:spcAft>
            </a:pPr>
            <a:r>
              <a:rPr lang="en-US" sz="2400" dirty="0">
                <a:ea typeface="PMingLiU" panose="02020500000000000000" pitchFamily="18" charset="-120"/>
                <a:cs typeface="Cordia New" panose="020B0304020202020204" pitchFamily="34" charset="-34"/>
              </a:rPr>
              <a:t>How is it different from other games that you know of? </a:t>
            </a:r>
            <a:endParaRPr lang="en-DE" sz="2400" dirty="0">
              <a:effectLst/>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413808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i="1" dirty="0" err="1"/>
              <a:t>Sepak</a:t>
            </a:r>
            <a:r>
              <a:rPr lang="en-SG" i="1" dirty="0"/>
              <a:t> </a:t>
            </a:r>
            <a:r>
              <a:rPr lang="en-SG" i="1" dirty="0" err="1"/>
              <a:t>takraw</a:t>
            </a:r>
            <a:endParaRPr lang="en-US" i="1" dirty="0"/>
          </a:p>
        </p:txBody>
      </p:sp>
      <p:sp>
        <p:nvSpPr>
          <p:cNvPr id="3" name="Content Placeholder 2"/>
          <p:cNvSpPr>
            <a:spLocks noGrp="1"/>
          </p:cNvSpPr>
          <p:nvPr>
            <p:ph idx="1"/>
          </p:nvPr>
        </p:nvSpPr>
        <p:spPr>
          <a:xfrm>
            <a:off x="457200" y="1600200"/>
            <a:ext cx="8229600" cy="5069160"/>
          </a:xfrm>
        </p:spPr>
        <p:txBody>
          <a:bodyPr>
            <a:normAutofit/>
          </a:bodyPr>
          <a:lstStyle/>
          <a:p>
            <a:pPr lvl="0"/>
            <a:r>
              <a:rPr lang="en-SG" sz="2600" dirty="0"/>
              <a:t>Widely believed that </a:t>
            </a:r>
            <a:r>
              <a:rPr lang="en-SG" sz="2600" i="1" dirty="0" err="1"/>
              <a:t>sepak</a:t>
            </a:r>
            <a:r>
              <a:rPr lang="en-SG" sz="2600" i="1" dirty="0"/>
              <a:t> takraw </a:t>
            </a:r>
            <a:r>
              <a:rPr lang="en-SG" sz="2600" dirty="0"/>
              <a:t>is indigenous or native to the region. </a:t>
            </a:r>
          </a:p>
          <a:p>
            <a:pPr lvl="0"/>
            <a:r>
              <a:rPr lang="en-US" sz="2600" dirty="0"/>
              <a:t>Early versions of the sport being played in 16</a:t>
            </a:r>
            <a:r>
              <a:rPr lang="en-US" sz="2600" baseline="30000" dirty="0"/>
              <a:t>th</a:t>
            </a:r>
            <a:r>
              <a:rPr lang="en-US" sz="2600" dirty="0"/>
              <a:t> century Thailand, at the Malaysian royal court in the 15</a:t>
            </a:r>
            <a:r>
              <a:rPr lang="en-US" sz="2600" baseline="30000" dirty="0"/>
              <a:t>th</a:t>
            </a:r>
            <a:r>
              <a:rPr lang="en-US" sz="2600" dirty="0"/>
              <a:t> century, and even in the Philippines, Brunei, Myanmar, Indonesia and Laos as far back as the 11</a:t>
            </a:r>
            <a:r>
              <a:rPr lang="en-US" sz="2600" baseline="30000" dirty="0"/>
              <a:t>th</a:t>
            </a:r>
            <a:r>
              <a:rPr lang="en-US" sz="2600" dirty="0"/>
              <a:t>century.  </a:t>
            </a:r>
            <a:endParaRPr lang="en-SG" sz="2600" dirty="0"/>
          </a:p>
          <a:p>
            <a:pPr lvl="0"/>
            <a:r>
              <a:rPr lang="en-SG" sz="2600" dirty="0"/>
              <a:t>May have originated from ancient practices outside of the region, such as China (Yet, there is nothing closely similar to the modern, competitive sport </a:t>
            </a:r>
            <a:r>
              <a:rPr lang="en-SG" sz="2600" dirty="0" err="1"/>
              <a:t>sepak</a:t>
            </a:r>
            <a:r>
              <a:rPr lang="en-SG" sz="2600" dirty="0"/>
              <a:t> takraw that one can find to have developed in China, or elsewhere). </a:t>
            </a:r>
            <a:endParaRPr lang="en-US" sz="2600" dirty="0"/>
          </a:p>
          <a:p>
            <a:endParaRPr lang="en-US" dirty="0"/>
          </a:p>
        </p:txBody>
      </p:sp>
    </p:spTree>
    <p:extLst>
      <p:ext uri="{BB962C8B-B14F-4D97-AF65-F5344CB8AC3E}">
        <p14:creationId xmlns:p14="http://schemas.microsoft.com/office/powerpoint/2010/main" val="320522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80728"/>
            <a:ext cx="4114800" cy="5184576"/>
          </a:xfrm>
        </p:spPr>
        <p:txBody>
          <a:bodyPr>
            <a:normAutofit fontScale="85000" lnSpcReduction="10000"/>
          </a:bodyPr>
          <a:lstStyle/>
          <a:p>
            <a:pPr marL="0" indent="0">
              <a:buNone/>
            </a:pPr>
            <a:r>
              <a:rPr lang="en-SG" dirty="0" err="1"/>
              <a:t>Sepak</a:t>
            </a:r>
            <a:r>
              <a:rPr lang="en-SG" dirty="0"/>
              <a:t> </a:t>
            </a:r>
            <a:r>
              <a:rPr lang="en-SG" dirty="0" err="1"/>
              <a:t>takraw</a:t>
            </a:r>
            <a:r>
              <a:rPr lang="en-SG" dirty="0"/>
              <a:t> has evolved from traditional games played in various countries in the region that involved kicking a ball or something to keep it airborne. </a:t>
            </a:r>
          </a:p>
          <a:p>
            <a:pPr marL="0" indent="0">
              <a:buNone/>
            </a:pPr>
            <a:endParaRPr lang="en-SG" dirty="0"/>
          </a:p>
          <a:p>
            <a:pPr marL="0" indent="0">
              <a:buNone/>
            </a:pPr>
            <a:r>
              <a:rPr lang="en-SG" dirty="0"/>
              <a:t>It is called </a:t>
            </a:r>
          </a:p>
          <a:p>
            <a:pPr>
              <a:buFont typeface="Wingdings" panose="05000000000000000000" pitchFamily="2" charset="2"/>
              <a:buChar char="§"/>
            </a:pPr>
            <a:r>
              <a:rPr lang="en-SG" i="1" dirty="0" err="1"/>
              <a:t>sipa</a:t>
            </a:r>
            <a:r>
              <a:rPr lang="en-SG" dirty="0"/>
              <a:t> in the Philippines</a:t>
            </a:r>
          </a:p>
          <a:p>
            <a:pPr>
              <a:buFont typeface="Wingdings" panose="05000000000000000000" pitchFamily="2" charset="2"/>
              <a:buChar char="§"/>
            </a:pPr>
            <a:r>
              <a:rPr lang="en-SG" i="1" dirty="0" err="1"/>
              <a:t>sepak</a:t>
            </a:r>
            <a:r>
              <a:rPr lang="en-SG" i="1" dirty="0"/>
              <a:t> raga</a:t>
            </a:r>
            <a:r>
              <a:rPr lang="en-SG" dirty="0"/>
              <a:t> in Malaysia </a:t>
            </a:r>
            <a:r>
              <a:rPr lang="en-SG" i="1" dirty="0" err="1"/>
              <a:t>sipak</a:t>
            </a:r>
            <a:r>
              <a:rPr lang="en-SG" i="1" dirty="0"/>
              <a:t> </a:t>
            </a:r>
            <a:r>
              <a:rPr lang="en-SG" i="1" dirty="0" err="1"/>
              <a:t>rago</a:t>
            </a:r>
            <a:r>
              <a:rPr lang="en-SG" dirty="0"/>
              <a:t> in Indonesia</a:t>
            </a:r>
          </a:p>
          <a:p>
            <a:pPr>
              <a:buFont typeface="Wingdings" panose="05000000000000000000" pitchFamily="2" charset="2"/>
              <a:buChar char="§"/>
            </a:pPr>
            <a:r>
              <a:rPr lang="en-SG" i="1" dirty="0"/>
              <a:t>chin lone</a:t>
            </a:r>
            <a:r>
              <a:rPr lang="en-SG" dirty="0"/>
              <a:t> in Myanmar</a:t>
            </a:r>
            <a:endParaRPr lang="en-US" dirty="0"/>
          </a:p>
        </p:txBody>
      </p:sp>
      <p:pic>
        <p:nvPicPr>
          <p:cNvPr id="3075" name="Picture 3" descr="C:\Users\Vanessa Achilles\Documents\UNESCO\SEA Histories\Online Course\Photos\SepakTakraw_AWahab_Flick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109" y="-1"/>
            <a:ext cx="457141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43703" y="6372617"/>
            <a:ext cx="4108817" cy="584775"/>
          </a:xfrm>
          <a:prstGeom prst="rect">
            <a:avLst/>
          </a:prstGeom>
          <a:noFill/>
        </p:spPr>
        <p:txBody>
          <a:bodyPr wrap="none" rtlCol="0">
            <a:spAutoFit/>
          </a:bodyPr>
          <a:lstStyle/>
          <a:p>
            <a:pPr algn="r"/>
            <a:r>
              <a:rPr lang="en-US" sz="1400" dirty="0"/>
              <a:t>© </a:t>
            </a:r>
            <a:r>
              <a:rPr lang="en-US" sz="1400" dirty="0" err="1"/>
              <a:t>Adis</a:t>
            </a:r>
            <a:r>
              <a:rPr lang="en-US" sz="1400" dirty="0"/>
              <a:t> </a:t>
            </a:r>
            <a:r>
              <a:rPr lang="en-US" sz="1400" dirty="0" err="1"/>
              <a:t>Wahab</a:t>
            </a:r>
            <a:br>
              <a:rPr lang="en-US" dirty="0"/>
            </a:br>
            <a:r>
              <a:rPr lang="en-US" sz="1000" dirty="0"/>
              <a:t>https://www.flickr.com/photos/adibwahab/7193776908/in/photostream</a:t>
            </a:r>
            <a:r>
              <a:rPr lang="en-US" dirty="0"/>
              <a:t>/</a:t>
            </a:r>
          </a:p>
        </p:txBody>
      </p:sp>
    </p:spTree>
    <p:extLst>
      <p:ext uri="{BB962C8B-B14F-4D97-AF65-F5344CB8AC3E}">
        <p14:creationId xmlns:p14="http://schemas.microsoft.com/office/powerpoint/2010/main" val="1629768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357217574"/>
              </p:ext>
            </p:extLst>
          </p:nvPr>
        </p:nvGraphicFramePr>
        <p:xfrm>
          <a:off x="1524000" y="14159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http://3.bp.blogspot.com/-sFMnbb98BzQ/UUpn3ZMIi_I/AAAAAAAAAD4/b_hUwhPkX14/s200/Sepak_Takraw.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3928" y="2763832"/>
            <a:ext cx="1511770"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AF7EC62-B9C8-4690-A64B-2330FDFBFD06}"/>
              </a:ext>
            </a:extLst>
          </p:cNvPr>
          <p:cNvSpPr>
            <a:spLocks noGrp="1"/>
          </p:cNvSpPr>
          <p:nvPr>
            <p:ph idx="1"/>
          </p:nvPr>
        </p:nvSpPr>
        <p:spPr/>
        <p:txBody>
          <a:bodyPr/>
          <a:lstStyle/>
          <a:p>
            <a:endParaRPr lang="en-DE"/>
          </a:p>
        </p:txBody>
      </p:sp>
    </p:spTree>
    <p:extLst>
      <p:ext uri="{BB962C8B-B14F-4D97-AF65-F5344CB8AC3E}">
        <p14:creationId xmlns:p14="http://schemas.microsoft.com/office/powerpoint/2010/main" val="325689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149471" cy="1143000"/>
          </a:xfrm>
        </p:spPr>
        <p:txBody>
          <a:bodyPr>
            <a:normAutofit/>
          </a:bodyPr>
          <a:lstStyle/>
          <a:p>
            <a:r>
              <a:rPr lang="en-US" sz="3600" dirty="0" err="1"/>
              <a:t>Sepak</a:t>
            </a:r>
            <a:r>
              <a:rPr lang="en-US" sz="3600" dirty="0"/>
              <a:t> </a:t>
            </a:r>
            <a:r>
              <a:rPr lang="en-US" sz="3600" dirty="0" err="1"/>
              <a:t>Takraw</a:t>
            </a:r>
            <a:r>
              <a:rPr lang="en-US" sz="3600" dirty="0"/>
              <a:t> in the world</a:t>
            </a:r>
          </a:p>
        </p:txBody>
      </p:sp>
      <p:sp>
        <p:nvSpPr>
          <p:cNvPr id="3" name="Content Placeholder 2"/>
          <p:cNvSpPr>
            <a:spLocks noGrp="1"/>
          </p:cNvSpPr>
          <p:nvPr>
            <p:ph idx="1"/>
          </p:nvPr>
        </p:nvSpPr>
        <p:spPr>
          <a:xfrm>
            <a:off x="457200" y="1600200"/>
            <a:ext cx="5554960" cy="5170204"/>
          </a:xfrm>
        </p:spPr>
        <p:txBody>
          <a:bodyPr>
            <a:normAutofit/>
          </a:bodyPr>
          <a:lstStyle/>
          <a:p>
            <a:r>
              <a:rPr lang="en-SG" sz="2400" dirty="0"/>
              <a:t>23 </a:t>
            </a:r>
            <a:r>
              <a:rPr lang="en-SG" sz="2400" i="1" dirty="0" err="1"/>
              <a:t>sepak</a:t>
            </a:r>
            <a:r>
              <a:rPr lang="en-SG" sz="2400" i="1" dirty="0"/>
              <a:t> takraw </a:t>
            </a:r>
            <a:r>
              <a:rPr lang="en-SG" sz="2400" dirty="0"/>
              <a:t>clubs in Europe</a:t>
            </a:r>
          </a:p>
          <a:p>
            <a:r>
              <a:rPr lang="en-SG" sz="2400" dirty="0"/>
              <a:t>International </a:t>
            </a:r>
            <a:r>
              <a:rPr lang="en-SG" sz="2400" dirty="0" err="1"/>
              <a:t>Sepaktakraw</a:t>
            </a:r>
            <a:r>
              <a:rPr lang="en-SG" sz="2400" dirty="0"/>
              <a:t> Federation includes 31 national federations from Europe, South America, North America, Middle East, Australia and Asia </a:t>
            </a:r>
          </a:p>
          <a:p>
            <a:r>
              <a:rPr lang="en-SG" sz="2400" dirty="0"/>
              <a:t>Since 1967: regular sport in the SEAP/SEA Games </a:t>
            </a:r>
          </a:p>
          <a:p>
            <a:r>
              <a:rPr lang="en-SG" sz="2400" dirty="0"/>
              <a:t>Since 1990: medal sport at the Asian Games. </a:t>
            </a:r>
          </a:p>
          <a:p>
            <a:r>
              <a:rPr lang="en-SG" sz="2400" dirty="0"/>
              <a:t>Efforts are underway to include </a:t>
            </a:r>
            <a:r>
              <a:rPr lang="en-SG" sz="2400" dirty="0" err="1"/>
              <a:t>Sepak</a:t>
            </a:r>
            <a:r>
              <a:rPr lang="en-SG" sz="2400" dirty="0"/>
              <a:t> </a:t>
            </a:r>
            <a:r>
              <a:rPr lang="en-SG" sz="2400" dirty="0" err="1"/>
              <a:t>Takraw</a:t>
            </a:r>
            <a:r>
              <a:rPr lang="en-SG" sz="2400" dirty="0"/>
              <a:t> in the Olympics.</a:t>
            </a:r>
            <a:endParaRPr lang="en-US" sz="2400" dirty="0"/>
          </a:p>
        </p:txBody>
      </p:sp>
      <p:pic>
        <p:nvPicPr>
          <p:cNvPr id="1026" name="Picture 2" descr="File:2014 Asian Games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49471" y="0"/>
            <a:ext cx="2994529" cy="6021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5367" y="6093296"/>
            <a:ext cx="3198633" cy="677108"/>
          </a:xfrm>
          <a:prstGeom prst="rect">
            <a:avLst/>
          </a:prstGeom>
        </p:spPr>
        <p:txBody>
          <a:bodyPr wrap="square">
            <a:spAutoFit/>
          </a:bodyPr>
          <a:lstStyle/>
          <a:p>
            <a:r>
              <a:rPr lang="en-US" sz="1400" dirty="0"/>
              <a:t>Korea team during the 2014 Asian Games</a:t>
            </a:r>
          </a:p>
          <a:p>
            <a:r>
              <a:rPr lang="en-US" sz="1200" dirty="0"/>
              <a:t>© Korea Net, https://www.flickr.com/photos/koreanet</a:t>
            </a:r>
          </a:p>
        </p:txBody>
      </p:sp>
    </p:spTree>
    <p:extLst>
      <p:ext uri="{BB962C8B-B14F-4D97-AF65-F5344CB8AC3E}">
        <p14:creationId xmlns:p14="http://schemas.microsoft.com/office/powerpoint/2010/main" val="4030200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i="1" dirty="0" err="1"/>
              <a:t>Sepak</a:t>
            </a:r>
            <a:r>
              <a:rPr lang="en-SG" i="1" dirty="0"/>
              <a:t> takraw </a:t>
            </a:r>
            <a:br>
              <a:rPr lang="en-SG" i="1" dirty="0"/>
            </a:br>
            <a:r>
              <a:rPr lang="en-SG" sz="3600" dirty="0"/>
              <a:t>is spreading all over the world</a:t>
            </a:r>
            <a:endParaRPr lang="en-US" sz="3600" dirty="0"/>
          </a:p>
        </p:txBody>
      </p:sp>
      <p:sp>
        <p:nvSpPr>
          <p:cNvPr id="3" name="Content Placeholder 2"/>
          <p:cNvSpPr>
            <a:spLocks noGrp="1"/>
          </p:cNvSpPr>
          <p:nvPr>
            <p:ph idx="1"/>
          </p:nvPr>
        </p:nvSpPr>
        <p:spPr>
          <a:xfrm>
            <a:off x="457200" y="1600200"/>
            <a:ext cx="8229600" cy="5069160"/>
          </a:xfrm>
        </p:spPr>
        <p:txBody>
          <a:bodyPr>
            <a:normAutofit/>
          </a:bodyPr>
          <a:lstStyle/>
          <a:p>
            <a:pPr marL="0" lvl="0" indent="0">
              <a:buNone/>
            </a:pPr>
            <a:endParaRPr lang="en-US" dirty="0"/>
          </a:p>
          <a:p>
            <a:endParaRPr lang="en-US" dirty="0"/>
          </a:p>
        </p:txBody>
      </p:sp>
      <p:sp>
        <p:nvSpPr>
          <p:cNvPr id="4" name="Rectangle 3">
            <a:extLst>
              <a:ext uri="{FF2B5EF4-FFF2-40B4-BE49-F238E27FC236}">
                <a16:creationId xmlns:a16="http://schemas.microsoft.com/office/drawing/2014/main" id="{E88AE3CB-0BEA-452A-8134-F5022993FBCC}"/>
              </a:ext>
            </a:extLst>
          </p:cNvPr>
          <p:cNvSpPr/>
          <p:nvPr/>
        </p:nvSpPr>
        <p:spPr>
          <a:xfrm>
            <a:off x="1592796" y="1700808"/>
            <a:ext cx="5958408" cy="1143070"/>
          </a:xfrm>
          <a:prstGeom prst="rect">
            <a:avLst/>
          </a:prstGeom>
        </p:spPr>
        <p:txBody>
          <a:bodyPr wrap="square">
            <a:spAutoFit/>
          </a:bodyPr>
          <a:lstStyle/>
          <a:p>
            <a:pPr marR="0" lvl="1" algn="ctr">
              <a:lnSpc>
                <a:spcPct val="150000"/>
              </a:lnSpc>
              <a:spcBef>
                <a:spcPts val="0"/>
              </a:spcBef>
              <a:spcAft>
                <a:spcPts val="0"/>
              </a:spcAft>
            </a:pPr>
            <a:r>
              <a:rPr lang="en-US" sz="2400" dirty="0">
                <a:ea typeface="PMingLiU" panose="02020500000000000000" pitchFamily="18" charset="-120"/>
                <a:cs typeface="Cordia New" panose="020B0304020202020204" pitchFamily="34" charset="-34"/>
              </a:rPr>
              <a:t>Guess the rank of the non-Asian countries in the world that play </a:t>
            </a:r>
            <a:r>
              <a:rPr lang="en-US" sz="2400" i="1" dirty="0" err="1">
                <a:ea typeface="PMingLiU" panose="02020500000000000000" pitchFamily="18" charset="-120"/>
                <a:cs typeface="Cordia New" panose="020B0304020202020204" pitchFamily="34" charset="-34"/>
              </a:rPr>
              <a:t>sepak</a:t>
            </a:r>
            <a:r>
              <a:rPr lang="en-US" sz="2400" i="1" dirty="0">
                <a:ea typeface="PMingLiU" panose="02020500000000000000" pitchFamily="18" charset="-120"/>
                <a:cs typeface="Cordia New" panose="020B0304020202020204" pitchFamily="34" charset="-34"/>
              </a:rPr>
              <a:t> takraw.</a:t>
            </a:r>
            <a:endParaRPr lang="en-DE" sz="2400" dirty="0">
              <a:effectLst/>
              <a:ea typeface="Calibri" panose="020F0502020204030204" pitchFamily="34" charset="0"/>
              <a:cs typeface="Cordia New" panose="020B0304020202020204" pitchFamily="34" charset="-34"/>
            </a:endParaRPr>
          </a:p>
        </p:txBody>
      </p:sp>
      <p:graphicFrame>
        <p:nvGraphicFramePr>
          <p:cNvPr id="5" name="Table 4">
            <a:extLst>
              <a:ext uri="{FF2B5EF4-FFF2-40B4-BE49-F238E27FC236}">
                <a16:creationId xmlns:a16="http://schemas.microsoft.com/office/drawing/2014/main" id="{4E74BDEB-DC3D-46D2-8B47-5B443D0A49F2}"/>
              </a:ext>
            </a:extLst>
          </p:cNvPr>
          <p:cNvGraphicFramePr>
            <a:graphicFrameLocks noGrp="1"/>
          </p:cNvGraphicFramePr>
          <p:nvPr>
            <p:extLst>
              <p:ext uri="{D42A27DB-BD31-4B8C-83A1-F6EECF244321}">
                <p14:modId xmlns:p14="http://schemas.microsoft.com/office/powerpoint/2010/main" val="3099127452"/>
              </p:ext>
            </p:extLst>
          </p:nvPr>
        </p:nvGraphicFramePr>
        <p:xfrm>
          <a:off x="1326468" y="3093173"/>
          <a:ext cx="6485892" cy="3326892"/>
        </p:xfrm>
        <a:graphic>
          <a:graphicData uri="http://schemas.openxmlformats.org/drawingml/2006/table">
            <a:tbl>
              <a:tblPr firstRow="1" firstCol="1" bandRow="1">
                <a:tableStyleId>{9D7B26C5-4107-4FEC-AEDC-1716B250A1EF}</a:tableStyleId>
              </a:tblPr>
              <a:tblGrid>
                <a:gridCol w="3273830">
                  <a:extLst>
                    <a:ext uri="{9D8B030D-6E8A-4147-A177-3AD203B41FA5}">
                      <a16:colId xmlns:a16="http://schemas.microsoft.com/office/drawing/2014/main" val="501496016"/>
                    </a:ext>
                  </a:extLst>
                </a:gridCol>
                <a:gridCol w="3212062">
                  <a:extLst>
                    <a:ext uri="{9D8B030D-6E8A-4147-A177-3AD203B41FA5}">
                      <a16:colId xmlns:a16="http://schemas.microsoft.com/office/drawing/2014/main" val="153192892"/>
                    </a:ext>
                  </a:extLst>
                </a:gridCol>
              </a:tblGrid>
              <a:tr h="209429">
                <a:tc>
                  <a:txBody>
                    <a:bodyPr/>
                    <a:lstStyle/>
                    <a:p>
                      <a:pPr marL="0" marR="0" indent="0">
                        <a:lnSpc>
                          <a:spcPct val="150000"/>
                        </a:lnSpc>
                        <a:spcBef>
                          <a:spcPts val="0"/>
                        </a:spcBef>
                        <a:spcAft>
                          <a:spcPts val="0"/>
                        </a:spcAft>
                      </a:pPr>
                      <a:r>
                        <a:rPr lang="en-US" sz="2000" dirty="0">
                          <a:effectLst/>
                        </a:rPr>
                        <a:t>Country</a:t>
                      </a:r>
                      <a:endParaRPr lang="en-DE" sz="2000" b="1" dirty="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dirty="0" err="1">
                          <a:effectLst/>
                        </a:rPr>
                        <a:t>Sepak</a:t>
                      </a:r>
                      <a:r>
                        <a:rPr lang="en-US" sz="2000" dirty="0">
                          <a:effectLst/>
                        </a:rPr>
                        <a:t> Takraw Association formed in </a:t>
                      </a:r>
                      <a:endParaRPr lang="en-DE" sz="2000" b="1" dirty="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1004754143"/>
                  </a:ext>
                </a:extLst>
              </a:tr>
              <a:tr h="209429">
                <a:tc>
                  <a:txBody>
                    <a:bodyPr/>
                    <a:lstStyle/>
                    <a:p>
                      <a:pPr marL="0" marR="0" indent="0">
                        <a:lnSpc>
                          <a:spcPct val="150000"/>
                        </a:lnSpc>
                        <a:spcBef>
                          <a:spcPts val="0"/>
                        </a:spcBef>
                        <a:spcAft>
                          <a:spcPts val="0"/>
                        </a:spcAft>
                      </a:pPr>
                      <a:r>
                        <a:rPr lang="en-US" sz="2000">
                          <a:effectLst/>
                        </a:rPr>
                        <a:t>USA</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a:effectLst/>
                        </a:rPr>
                        <a:t>1996</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1590777406"/>
                  </a:ext>
                </a:extLst>
              </a:tr>
              <a:tr h="209429">
                <a:tc>
                  <a:txBody>
                    <a:bodyPr/>
                    <a:lstStyle/>
                    <a:p>
                      <a:pPr marL="0" marR="0" indent="0">
                        <a:lnSpc>
                          <a:spcPct val="150000"/>
                        </a:lnSpc>
                        <a:spcBef>
                          <a:spcPts val="0"/>
                        </a:spcBef>
                        <a:spcAft>
                          <a:spcPts val="0"/>
                        </a:spcAft>
                      </a:pPr>
                      <a:r>
                        <a:rPr lang="en-US" sz="2000">
                          <a:effectLst/>
                        </a:rPr>
                        <a:t>Germany </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dirty="0">
                          <a:effectLst/>
                        </a:rPr>
                        <a:t>1990s</a:t>
                      </a:r>
                      <a:endParaRPr lang="en-DE" sz="2000" dirty="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3341724219"/>
                  </a:ext>
                </a:extLst>
              </a:tr>
              <a:tr h="209429">
                <a:tc>
                  <a:txBody>
                    <a:bodyPr/>
                    <a:lstStyle/>
                    <a:p>
                      <a:pPr marL="0" marR="0" indent="0">
                        <a:lnSpc>
                          <a:spcPct val="150000"/>
                        </a:lnSpc>
                        <a:spcBef>
                          <a:spcPts val="0"/>
                        </a:spcBef>
                        <a:spcAft>
                          <a:spcPts val="0"/>
                        </a:spcAft>
                      </a:pPr>
                      <a:r>
                        <a:rPr lang="en-US" sz="2000">
                          <a:effectLst/>
                        </a:rPr>
                        <a:t>France</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a:effectLst/>
                        </a:rPr>
                        <a:t>2003</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2328317492"/>
                  </a:ext>
                </a:extLst>
              </a:tr>
              <a:tr h="209429">
                <a:tc>
                  <a:txBody>
                    <a:bodyPr/>
                    <a:lstStyle/>
                    <a:p>
                      <a:pPr marL="0" marR="0" indent="0">
                        <a:lnSpc>
                          <a:spcPct val="150000"/>
                        </a:lnSpc>
                        <a:spcBef>
                          <a:spcPts val="0"/>
                        </a:spcBef>
                        <a:spcAft>
                          <a:spcPts val="0"/>
                        </a:spcAft>
                      </a:pPr>
                      <a:r>
                        <a:rPr lang="en-US" sz="2000">
                          <a:effectLst/>
                        </a:rPr>
                        <a:t>Australia </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a:effectLst/>
                        </a:rPr>
                        <a:t>1991</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197690897"/>
                  </a:ext>
                </a:extLst>
              </a:tr>
              <a:tr h="209429">
                <a:tc>
                  <a:txBody>
                    <a:bodyPr/>
                    <a:lstStyle/>
                    <a:p>
                      <a:pPr marL="0" marR="0" indent="0">
                        <a:lnSpc>
                          <a:spcPct val="150000"/>
                        </a:lnSpc>
                        <a:spcBef>
                          <a:spcPts val="0"/>
                        </a:spcBef>
                        <a:spcAft>
                          <a:spcPts val="0"/>
                        </a:spcAft>
                      </a:pPr>
                      <a:r>
                        <a:rPr lang="en-US" sz="2000">
                          <a:effectLst/>
                        </a:rPr>
                        <a:t>Canada </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a:effectLst/>
                        </a:rPr>
                        <a:t>1993</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3659513419"/>
                  </a:ext>
                </a:extLst>
              </a:tr>
              <a:tr h="209429">
                <a:tc>
                  <a:txBody>
                    <a:bodyPr/>
                    <a:lstStyle/>
                    <a:p>
                      <a:pPr marL="0" marR="0" indent="0">
                        <a:lnSpc>
                          <a:spcPct val="150000"/>
                        </a:lnSpc>
                        <a:spcBef>
                          <a:spcPts val="0"/>
                        </a:spcBef>
                        <a:spcAft>
                          <a:spcPts val="0"/>
                        </a:spcAft>
                      </a:pPr>
                      <a:r>
                        <a:rPr lang="en-US" sz="2000">
                          <a:effectLst/>
                        </a:rPr>
                        <a:t>Switzerland</a:t>
                      </a:r>
                      <a:endParaRPr lang="en-DE" sz="200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tc>
                  <a:txBody>
                    <a:bodyPr/>
                    <a:lstStyle/>
                    <a:p>
                      <a:pPr marL="0" marR="0" indent="0">
                        <a:lnSpc>
                          <a:spcPct val="150000"/>
                        </a:lnSpc>
                        <a:spcBef>
                          <a:spcPts val="0"/>
                        </a:spcBef>
                        <a:spcAft>
                          <a:spcPts val="0"/>
                        </a:spcAft>
                      </a:pPr>
                      <a:r>
                        <a:rPr lang="en-US" sz="2000" dirty="0">
                          <a:effectLst/>
                        </a:rPr>
                        <a:t>2000</a:t>
                      </a:r>
                      <a:endParaRPr lang="en-DE" sz="2000" dirty="0">
                        <a:effectLst/>
                        <a:latin typeface="Calibri Light" panose="020F0302020204030204" pitchFamily="34" charset="0"/>
                        <a:ea typeface="Calibri" panose="020F0502020204030204" pitchFamily="34" charset="0"/>
                        <a:cs typeface="Cordia New" panose="020B0304020202020204" pitchFamily="34" charset="-34"/>
                      </a:endParaRPr>
                    </a:p>
                  </a:txBody>
                  <a:tcPr marL="64002" marR="64002" marT="0" marB="0"/>
                </a:tc>
                <a:extLst>
                  <a:ext uri="{0D108BD9-81ED-4DB2-BD59-A6C34878D82A}">
                    <a16:rowId xmlns:a16="http://schemas.microsoft.com/office/drawing/2014/main" val="1211653145"/>
                  </a:ext>
                </a:extLst>
              </a:tr>
            </a:tbl>
          </a:graphicData>
        </a:graphic>
      </p:graphicFrame>
    </p:spTree>
    <p:extLst>
      <p:ext uri="{BB962C8B-B14F-4D97-AF65-F5344CB8AC3E}">
        <p14:creationId xmlns:p14="http://schemas.microsoft.com/office/powerpoint/2010/main" val="60740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86D8-57FB-44C7-A181-F10666042D5F}"/>
              </a:ext>
            </a:extLst>
          </p:cNvPr>
          <p:cNvSpPr>
            <a:spLocks noGrp="1"/>
          </p:cNvSpPr>
          <p:nvPr>
            <p:ph type="title"/>
          </p:nvPr>
        </p:nvSpPr>
        <p:spPr/>
        <p:txBody>
          <a:bodyPr>
            <a:normAutofit/>
          </a:bodyPr>
          <a:lstStyle/>
          <a:p>
            <a:r>
              <a:rPr lang="en-US" dirty="0"/>
              <a:t>Women in </a:t>
            </a:r>
            <a:r>
              <a:rPr lang="en-US" i="1" dirty="0" err="1"/>
              <a:t>sepak</a:t>
            </a:r>
            <a:r>
              <a:rPr lang="en-US" i="1" dirty="0"/>
              <a:t> takraw</a:t>
            </a:r>
            <a:endParaRPr lang="en-DE" i="1" dirty="0"/>
          </a:p>
        </p:txBody>
      </p:sp>
      <p:sp>
        <p:nvSpPr>
          <p:cNvPr id="3" name="Content Placeholder 2">
            <a:extLst>
              <a:ext uri="{FF2B5EF4-FFF2-40B4-BE49-F238E27FC236}">
                <a16:creationId xmlns:a16="http://schemas.microsoft.com/office/drawing/2014/main" id="{9D27DFA4-5F08-4348-AB14-4F1ED70F4CFD}"/>
              </a:ext>
            </a:extLst>
          </p:cNvPr>
          <p:cNvSpPr>
            <a:spLocks noGrp="1"/>
          </p:cNvSpPr>
          <p:nvPr>
            <p:ph idx="1"/>
          </p:nvPr>
        </p:nvSpPr>
        <p:spPr>
          <a:xfrm>
            <a:off x="535309" y="2243147"/>
            <a:ext cx="3466728" cy="4525963"/>
          </a:xfrm>
        </p:spPr>
        <p:txBody>
          <a:bodyPr/>
          <a:lstStyle/>
          <a:p>
            <a:r>
              <a:rPr lang="en-US" sz="2400" dirty="0"/>
              <a:t>Now, a strong </a:t>
            </a:r>
          </a:p>
          <a:p>
            <a:r>
              <a:rPr lang="en-US" sz="2400" dirty="0"/>
              <a:t>compete at the highest level in regional and world competition. </a:t>
            </a:r>
            <a:br>
              <a:rPr lang="en-DE" dirty="0"/>
            </a:br>
            <a:endParaRPr lang="en-DE" dirty="0"/>
          </a:p>
        </p:txBody>
      </p:sp>
      <p:sp>
        <p:nvSpPr>
          <p:cNvPr id="4" name="Rectangle 3">
            <a:extLst>
              <a:ext uri="{FF2B5EF4-FFF2-40B4-BE49-F238E27FC236}">
                <a16:creationId xmlns:a16="http://schemas.microsoft.com/office/drawing/2014/main" id="{0789EE4E-ED84-441B-9F70-58E4497A6915}"/>
              </a:ext>
            </a:extLst>
          </p:cNvPr>
          <p:cNvSpPr/>
          <p:nvPr/>
        </p:nvSpPr>
        <p:spPr>
          <a:xfrm>
            <a:off x="3131840" y="6616167"/>
            <a:ext cx="8568952" cy="246221"/>
          </a:xfrm>
          <a:prstGeom prst="rect">
            <a:avLst/>
          </a:prstGeom>
        </p:spPr>
        <p:txBody>
          <a:bodyPr wrap="square">
            <a:spAutoFit/>
          </a:bodyPr>
          <a:lstStyle/>
          <a:p>
            <a:r>
              <a:rPr lang="fr-FR" sz="1000" dirty="0"/>
              <a:t>Source: https://commons.wikimedia.org/wiki/File:Incheon_AsianGames_Sepaktakraw_09_(15291705581).jpg</a:t>
            </a:r>
            <a:endParaRPr lang="en-DE" sz="1000" dirty="0"/>
          </a:p>
        </p:txBody>
      </p:sp>
      <p:pic>
        <p:nvPicPr>
          <p:cNvPr id="10242" name="Picture 2">
            <a:extLst>
              <a:ext uri="{FF2B5EF4-FFF2-40B4-BE49-F238E27FC236}">
                <a16:creationId xmlns:a16="http://schemas.microsoft.com/office/drawing/2014/main" id="{F0A6DD92-8261-463B-BE78-7E906FE3632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9992" y="2326419"/>
            <a:ext cx="4092909" cy="307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45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6552728" cy="4853136"/>
          </a:xfrm>
        </p:spPr>
        <p:txBody>
          <a:bodyPr>
            <a:normAutofit/>
          </a:bodyPr>
          <a:lstStyle/>
          <a:p>
            <a:pPr lvl="0"/>
            <a:r>
              <a:rPr lang="en-US" sz="2400" dirty="0"/>
              <a:t>Is </a:t>
            </a:r>
            <a:r>
              <a:rPr lang="en-US" sz="2400" i="1" dirty="0" err="1"/>
              <a:t>sepak</a:t>
            </a:r>
            <a:r>
              <a:rPr lang="en-US" sz="2400" i="1" dirty="0"/>
              <a:t> takraw </a:t>
            </a:r>
            <a:r>
              <a:rPr lang="en-US" sz="2400" dirty="0"/>
              <a:t>an indigenous game of Southeast Asia?</a:t>
            </a:r>
          </a:p>
          <a:p>
            <a:pPr lvl="0"/>
            <a:r>
              <a:rPr lang="en-US" sz="2400" dirty="0"/>
              <a:t>What makes it a Southeast Asian game?</a:t>
            </a:r>
          </a:p>
          <a:p>
            <a:pPr lvl="0"/>
            <a:r>
              <a:rPr lang="en-US" sz="2400" dirty="0"/>
              <a:t>Do you feel a sense of pride when the game is played in an international tournament? </a:t>
            </a:r>
            <a:endParaRPr lang="en-DE" sz="2400" dirty="0"/>
          </a:p>
          <a:p>
            <a:pPr lvl="0"/>
            <a:r>
              <a:rPr lang="en-US" sz="2400" dirty="0"/>
              <a:t>Do you feel different when you see players from other countries playing a game that you are familiar with? </a:t>
            </a:r>
            <a:endParaRPr lang="en-DE" sz="2400" dirty="0"/>
          </a:p>
          <a:p>
            <a:pPr lvl="0"/>
            <a:endParaRPr lang="en-US" dirty="0"/>
          </a:p>
        </p:txBody>
      </p:sp>
      <p:sp>
        <p:nvSpPr>
          <p:cNvPr id="4" name="TextBox 3"/>
          <p:cNvSpPr txBox="1"/>
          <p:nvPr/>
        </p:nvSpPr>
        <p:spPr>
          <a:xfrm>
            <a:off x="6599943" y="1101225"/>
            <a:ext cx="3156633" cy="7786747"/>
          </a:xfrm>
          <a:prstGeom prst="rect">
            <a:avLst/>
          </a:prstGeom>
          <a:noFill/>
        </p:spPr>
        <p:txBody>
          <a:bodyPr wrap="none" rtlCol="0">
            <a:spAutoFit/>
          </a:bodyPr>
          <a:lstStyle/>
          <a:p>
            <a:r>
              <a:rPr lang="en-US" sz="50000" dirty="0"/>
              <a:t>?</a:t>
            </a:r>
          </a:p>
        </p:txBody>
      </p:sp>
      <p:sp>
        <p:nvSpPr>
          <p:cNvPr id="5" name="Title 1"/>
          <p:cNvSpPr>
            <a:spLocks noGrp="1"/>
          </p:cNvSpPr>
          <p:nvPr>
            <p:ph type="title"/>
          </p:nvPr>
        </p:nvSpPr>
        <p:spPr>
          <a:xfrm>
            <a:off x="457200" y="274638"/>
            <a:ext cx="8229600" cy="1143000"/>
          </a:xfrm>
        </p:spPr>
        <p:txBody>
          <a:bodyPr/>
          <a:lstStyle/>
          <a:p>
            <a:r>
              <a:rPr lang="en-US" dirty="0"/>
              <a:t>Discussion</a:t>
            </a:r>
          </a:p>
        </p:txBody>
      </p:sp>
    </p:spTree>
    <p:extLst>
      <p:ext uri="{BB962C8B-B14F-4D97-AF65-F5344CB8AC3E}">
        <p14:creationId xmlns:p14="http://schemas.microsoft.com/office/powerpoint/2010/main" val="78724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3528" y="2060848"/>
            <a:ext cx="7344816" cy="4525963"/>
          </a:xfrm>
        </p:spPr>
        <p:txBody>
          <a:bodyPr>
            <a:normAutofit/>
          </a:bodyPr>
          <a:lstStyle/>
          <a:p>
            <a:pPr marL="0" indent="0" algn="ctr">
              <a:buNone/>
            </a:pPr>
            <a:r>
              <a:rPr lang="en-US" sz="4000" dirty="0"/>
              <a:t>What sport is this?</a:t>
            </a:r>
          </a:p>
        </p:txBody>
      </p:sp>
      <p:sp>
        <p:nvSpPr>
          <p:cNvPr id="4" name="TextBox 3"/>
          <p:cNvSpPr txBox="1"/>
          <p:nvPr/>
        </p:nvSpPr>
        <p:spPr>
          <a:xfrm>
            <a:off x="6599943" y="1101225"/>
            <a:ext cx="3156633" cy="7786747"/>
          </a:xfrm>
          <a:prstGeom prst="rect">
            <a:avLst/>
          </a:prstGeom>
          <a:noFill/>
        </p:spPr>
        <p:txBody>
          <a:bodyPr wrap="none" rtlCol="0">
            <a:spAutoFit/>
          </a:bodyPr>
          <a:lstStyle/>
          <a:p>
            <a:r>
              <a:rPr lang="en-US" sz="50000" dirty="0"/>
              <a:t>?</a:t>
            </a:r>
          </a:p>
        </p:txBody>
      </p:sp>
    </p:spTree>
    <p:extLst>
      <p:ext uri="{BB962C8B-B14F-4D97-AF65-F5344CB8AC3E}">
        <p14:creationId xmlns:p14="http://schemas.microsoft.com/office/powerpoint/2010/main" val="325507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Image result for sepak takra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476671"/>
            <a:ext cx="8426950" cy="56207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6444044"/>
            <a:ext cx="8570966" cy="369332"/>
          </a:xfrm>
          <a:prstGeom prst="rect">
            <a:avLst/>
          </a:prstGeom>
        </p:spPr>
        <p:txBody>
          <a:bodyPr wrap="square">
            <a:spAutoFit/>
          </a:bodyPr>
          <a:lstStyle/>
          <a:p>
            <a:r>
              <a:rPr lang="en-US" dirty="0"/>
              <a:t>© </a:t>
            </a:r>
            <a:r>
              <a:rPr lang="en-US" dirty="0" err="1"/>
              <a:t>Alson</a:t>
            </a:r>
            <a:r>
              <a:rPr lang="en-US" dirty="0"/>
              <a:t> </a:t>
            </a:r>
            <a:r>
              <a:rPr lang="en-US" dirty="0" err="1"/>
              <a:t>Ong</a:t>
            </a:r>
            <a:r>
              <a:rPr lang="en-US" dirty="0"/>
              <a:t> https://www.flickr.com/photos/voxstock/18411325519</a:t>
            </a:r>
          </a:p>
        </p:txBody>
      </p:sp>
    </p:spTree>
    <p:extLst>
      <p:ext uri="{BB962C8B-B14F-4D97-AF65-F5344CB8AC3E}">
        <p14:creationId xmlns:p14="http://schemas.microsoft.com/office/powerpoint/2010/main" val="383783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203032" cy="1143000"/>
          </a:xfrm>
        </p:spPr>
        <p:txBody>
          <a:bodyPr/>
          <a:lstStyle/>
          <a:p>
            <a:r>
              <a:rPr lang="en-US" dirty="0" err="1"/>
              <a:t>Sepak</a:t>
            </a:r>
            <a:r>
              <a:rPr lang="en-US" dirty="0"/>
              <a:t> </a:t>
            </a:r>
            <a:r>
              <a:rPr lang="en-US" dirty="0" err="1"/>
              <a:t>Takraw</a:t>
            </a:r>
            <a:endParaRPr lang="en-US" dirty="0"/>
          </a:p>
        </p:txBody>
      </p:sp>
      <p:sp>
        <p:nvSpPr>
          <p:cNvPr id="3" name="Content Placeholder 2"/>
          <p:cNvSpPr>
            <a:spLocks noGrp="1"/>
          </p:cNvSpPr>
          <p:nvPr>
            <p:ph idx="1"/>
          </p:nvPr>
        </p:nvSpPr>
        <p:spPr>
          <a:xfrm>
            <a:off x="467544" y="2060848"/>
            <a:ext cx="8229600" cy="4525963"/>
          </a:xfrm>
        </p:spPr>
        <p:txBody>
          <a:bodyPr/>
          <a:lstStyle/>
          <a:p>
            <a:pPr marL="0" indent="0">
              <a:buNone/>
            </a:pPr>
            <a:r>
              <a:rPr lang="en-SG" dirty="0" err="1"/>
              <a:t>Sepak</a:t>
            </a:r>
            <a:r>
              <a:rPr lang="en-SG" dirty="0"/>
              <a:t> </a:t>
            </a:r>
            <a:r>
              <a:rPr lang="en-SG" dirty="0" err="1"/>
              <a:t>takraw</a:t>
            </a:r>
            <a:r>
              <a:rPr lang="en-SG" dirty="0"/>
              <a:t> has evolved from traditional games played in various countries in the region that involved kicking a ball or something to keep it airborne.</a:t>
            </a:r>
            <a:endParaRPr lang="en-US" dirty="0"/>
          </a:p>
        </p:txBody>
      </p:sp>
      <p:pic>
        <p:nvPicPr>
          <p:cNvPr id="4" name="Picture 2" descr="Image result for sepak takra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88640"/>
            <a:ext cx="2051226"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8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archery bhutan"/>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41130" y="260648"/>
            <a:ext cx="8895366" cy="5915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36" y="6419356"/>
            <a:ext cx="7992888" cy="461665"/>
          </a:xfrm>
          <a:prstGeom prst="rect">
            <a:avLst/>
          </a:prstGeom>
        </p:spPr>
        <p:txBody>
          <a:bodyPr wrap="square">
            <a:spAutoFit/>
          </a:bodyPr>
          <a:lstStyle/>
          <a:p>
            <a:r>
              <a:rPr lang="en-US" sz="1200" dirty="0"/>
              <a:t>© </a:t>
            </a:r>
            <a:r>
              <a:rPr lang="en-US" sz="1200" dirty="0" err="1"/>
              <a:t>Göran</a:t>
            </a:r>
            <a:r>
              <a:rPr lang="en-US" sz="1200" dirty="0"/>
              <a:t> </a:t>
            </a:r>
            <a:r>
              <a:rPr lang="en-US" sz="1200" dirty="0" err="1"/>
              <a:t>Höglund</a:t>
            </a:r>
            <a:r>
              <a:rPr lang="en-US" sz="1200" dirty="0"/>
              <a:t> (</a:t>
            </a:r>
            <a:r>
              <a:rPr lang="en-US" sz="1200" dirty="0" err="1"/>
              <a:t>Kartläsarn</a:t>
            </a:r>
            <a:r>
              <a:rPr lang="en-US" sz="1200" dirty="0"/>
              <a:t>)m, https://www.flickr.com/photos/kartlasarn/7003135096</a:t>
            </a:r>
            <a:br>
              <a:rPr lang="en-US" sz="1200" dirty="0"/>
            </a:br>
            <a:endParaRPr lang="en-US" sz="1200" dirty="0"/>
          </a:p>
        </p:txBody>
      </p:sp>
    </p:spTree>
    <p:extLst>
      <p:ext uri="{BB962C8B-B14F-4D97-AF65-F5344CB8AC3E}">
        <p14:creationId xmlns:p14="http://schemas.microsoft.com/office/powerpoint/2010/main" val="291527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C26E-345F-4D1C-B8F4-BF4CFD91D1E4}"/>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DE08F66F-60B0-47B5-ACD4-66B8ABAA7F8E}"/>
              </a:ext>
            </a:extLst>
          </p:cNvPr>
          <p:cNvSpPr>
            <a:spLocks noGrp="1"/>
          </p:cNvSpPr>
          <p:nvPr>
            <p:ph idx="1"/>
          </p:nvPr>
        </p:nvSpPr>
        <p:spPr>
          <a:xfrm>
            <a:off x="4788024" y="6093296"/>
            <a:ext cx="3898776" cy="648072"/>
          </a:xfrm>
        </p:spPr>
        <p:txBody>
          <a:bodyPr>
            <a:normAutofit fontScale="92500"/>
          </a:bodyPr>
          <a:lstStyle/>
          <a:p>
            <a:pPr marL="0" indent="0">
              <a:buNone/>
            </a:pPr>
            <a:r>
              <a:rPr lang="fr-FR" sz="1100" dirty="0"/>
              <a:t>Source: </a:t>
            </a:r>
            <a:r>
              <a:rPr lang="fr-FR" sz="1100" dirty="0" err="1"/>
              <a:t>saltonnz</a:t>
            </a:r>
            <a:r>
              <a:rPr lang="fr-FR" sz="1100" dirty="0"/>
              <a:t> </a:t>
            </a:r>
            <a:r>
              <a:rPr lang="fr-FR" sz="1100" dirty="0">
                <a:hlinkClick r:id="rId2"/>
              </a:rPr>
              <a:t>https://www.needpix.com/photo/download/1017589/bhutan-archery-tradition-culture-traditional-arrow-vintage-tribal-weapon</a:t>
            </a:r>
            <a:endParaRPr lang="en-DE" sz="1100" dirty="0"/>
          </a:p>
        </p:txBody>
      </p:sp>
      <p:pic>
        <p:nvPicPr>
          <p:cNvPr id="1026" name="Picture 2" descr="bhutan,archery,tradition,culture,traditional,arrow,vintage,tribal,weapon,ancient,bow,travel,free pictures, free photos, free images, royalty free, free illustrations, public domain">
            <a:extLst>
              <a:ext uri="{FF2B5EF4-FFF2-40B4-BE49-F238E27FC236}">
                <a16:creationId xmlns:a16="http://schemas.microsoft.com/office/drawing/2014/main" id="{8440768B-3953-4D59-86DC-F8A30E98F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5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3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877" y="516009"/>
            <a:ext cx="5987008" cy="1143000"/>
          </a:xfrm>
        </p:spPr>
        <p:txBody>
          <a:bodyPr/>
          <a:lstStyle/>
          <a:p>
            <a:r>
              <a:rPr lang="en-US" dirty="0"/>
              <a:t>Archery</a:t>
            </a:r>
          </a:p>
        </p:txBody>
      </p:sp>
      <p:sp>
        <p:nvSpPr>
          <p:cNvPr id="3" name="Content Placeholder 2"/>
          <p:cNvSpPr>
            <a:spLocks noGrp="1"/>
          </p:cNvSpPr>
          <p:nvPr>
            <p:ph idx="1"/>
          </p:nvPr>
        </p:nvSpPr>
        <p:spPr>
          <a:xfrm>
            <a:off x="539552" y="2420888"/>
            <a:ext cx="8229600" cy="3633267"/>
          </a:xfrm>
        </p:spPr>
        <p:txBody>
          <a:bodyPr>
            <a:normAutofit/>
          </a:bodyPr>
          <a:lstStyle/>
          <a:p>
            <a:pPr marL="0" indent="0">
              <a:buNone/>
            </a:pPr>
            <a:r>
              <a:rPr lang="en-US" sz="2400" dirty="0"/>
              <a:t>The bow and arrow are known to have been invented by the end of the Upper Paleolithic.  For at least 10,000 years archery was an important military and hunting skill, and features prominently in the mythologies of many cultures.</a:t>
            </a:r>
          </a:p>
          <a:p>
            <a:pPr marL="0" indent="0">
              <a:buNone/>
            </a:pPr>
            <a:endParaRPr lang="en-US" sz="2400" dirty="0"/>
          </a:p>
        </p:txBody>
      </p:sp>
      <p:pic>
        <p:nvPicPr>
          <p:cNvPr id="3074" name="Picture 2" descr="Image result for bow prehistoric paint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56175" y="3959601"/>
            <a:ext cx="1911951" cy="2549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7576" y="6481504"/>
            <a:ext cx="3816424" cy="430887"/>
          </a:xfrm>
          <a:prstGeom prst="rect">
            <a:avLst/>
          </a:prstGeom>
          <a:noFill/>
        </p:spPr>
        <p:txBody>
          <a:bodyPr wrap="square" rtlCol="0">
            <a:spAutoFit/>
          </a:bodyPr>
          <a:lstStyle/>
          <a:p>
            <a:r>
              <a:rPr lang="en-US" sz="1100" dirty="0"/>
              <a:t>Source: Sevilla Rock Art Trail, South Africa</a:t>
            </a:r>
          </a:p>
          <a:p>
            <a:r>
              <a:rPr lang="fr-FR" sz="1000" dirty="0">
                <a:hlinkClick r:id="rId3"/>
              </a:rPr>
              <a:t>https://commons.wikimedia.org/wiki/File:Sevilla_Rock_Art_9.JPG</a:t>
            </a:r>
            <a:endParaRPr lang="en-US" sz="1000" dirty="0"/>
          </a:p>
        </p:txBody>
      </p:sp>
      <p:pic>
        <p:nvPicPr>
          <p:cNvPr id="7" name="Picture 2" descr="bhutan,archery,tradition,culture,traditional,arrow,vintage,tribal,weapon,ancient,bow,travel,free pictures, free photos, free images, royalty free, free illustrations, public domain">
            <a:extLst>
              <a:ext uri="{FF2B5EF4-FFF2-40B4-BE49-F238E27FC236}">
                <a16:creationId xmlns:a16="http://schemas.microsoft.com/office/drawing/2014/main" id="{68A2DAED-F1D7-4490-8B5A-7FA6F62BE4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5046"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0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402" y="6381328"/>
            <a:ext cx="9272282" cy="369332"/>
          </a:xfrm>
          <a:prstGeom prst="rect">
            <a:avLst/>
          </a:prstGeom>
        </p:spPr>
        <p:txBody>
          <a:bodyPr wrap="none">
            <a:spAutoFit/>
          </a:bodyPr>
          <a:lstStyle/>
          <a:p>
            <a:r>
              <a:rPr lang="en-US" dirty="0"/>
              <a:t> Source:  </a:t>
            </a:r>
            <a:r>
              <a:rPr lang="fr-FR" dirty="0"/>
              <a:t>Tech. Sgt. </a:t>
            </a:r>
            <a:r>
              <a:rPr lang="fr-FR" dirty="0" err="1"/>
              <a:t>Chrissy</a:t>
            </a:r>
            <a:r>
              <a:rPr lang="fr-FR" dirty="0"/>
              <a:t> Best, </a:t>
            </a:r>
            <a:r>
              <a:rPr lang="fr-FR" dirty="0">
                <a:hlinkClick r:id="rId2"/>
              </a:rPr>
              <a:t>https://www.usafe.af.mil/News/Photos/igphoto/2000916633/</a:t>
            </a:r>
            <a:endParaRPr lang="en-US" dirty="0"/>
          </a:p>
        </p:txBody>
      </p:sp>
      <p:pic>
        <p:nvPicPr>
          <p:cNvPr id="2052" name="Picture 4" descr="UPWOOD, United Kingdom – Staff Sgt. Arnold Henry, 423rd Medical Squadron, swings for the ball a Huntingdonshire District Council cricket team member bowled during the first game played by the team Aug. 28 at Upwood Cricket Club, Upwood, United Kingdom. Behind each batsman is a target called a wicket. One designated member of the fielding team, the bowler, is given a ball and attempts to bowl the ball from one end of the pitch to the wicket behind the batsman on the other side of the pitch. The batsman tries to prevent the ball from hitting the wicket by striking the ball with a bat. If the bowler succeeds in hitting the wicket, or if the ball, after being struck by the batsman, is caught by the fielding team before it touches the ground, the batsman is dismissed.  (U.S. Air Force photo by Tech. Sgt. Chrissy Best)">
            <a:extLst>
              <a:ext uri="{FF2B5EF4-FFF2-40B4-BE49-F238E27FC236}">
                <a16:creationId xmlns:a16="http://schemas.microsoft.com/office/drawing/2014/main" id="{7B3386C4-C9A0-43C6-A48C-02D8EF85F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 y="0"/>
            <a:ext cx="9144000"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61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1299</Words>
  <Application>Microsoft Office PowerPoint</Application>
  <PresentationFormat>On-screen Show (4:3)</PresentationFormat>
  <Paragraphs>96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Unit 4: Envisioning Southeast Asia  Lesson 3: From fragmented to shared histories Sepak takraw </vt:lpstr>
      <vt:lpstr> A note to users of this presentation</vt:lpstr>
      <vt:lpstr>PowerPoint Presentation</vt:lpstr>
      <vt:lpstr>PowerPoint Presentation</vt:lpstr>
      <vt:lpstr>Sepak Takraw</vt:lpstr>
      <vt:lpstr>PowerPoint Presentation</vt:lpstr>
      <vt:lpstr>PowerPoint Presentation</vt:lpstr>
      <vt:lpstr>Archery</vt:lpstr>
      <vt:lpstr>PowerPoint Presentation</vt:lpstr>
      <vt:lpstr>Cricket</vt:lpstr>
      <vt:lpstr>PowerPoint Presentation</vt:lpstr>
      <vt:lpstr>Wresling</vt:lpstr>
      <vt:lpstr>PowerPoint Presentation</vt:lpstr>
      <vt:lpstr>Basketball</vt:lpstr>
      <vt:lpstr>PowerPoint Presentation</vt:lpstr>
      <vt:lpstr>Football or soccer</vt:lpstr>
      <vt:lpstr>Video Clip:  “Indigenous games of ASEAN” https://www.youtube.com/watch?v=WAeJNj8EvzM</vt:lpstr>
      <vt:lpstr>An introduction to sepak takraw</vt:lpstr>
      <vt:lpstr>An introduction to sepak takraw</vt:lpstr>
      <vt:lpstr>Sepak takraw</vt:lpstr>
      <vt:lpstr>PowerPoint Presentation</vt:lpstr>
      <vt:lpstr>PowerPoint Presentation</vt:lpstr>
      <vt:lpstr>Sepak Takraw in the world</vt:lpstr>
      <vt:lpstr>Sepak takraw  is spreading all over the world</vt:lpstr>
      <vt:lpstr>Women in sepak takraw</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South-East Asia and the World Lesson 3 From Fragmented to Shared Histories: Soccer, Basketball, and Sepak Takraw  In South-East Asia</dc:title>
  <dc:creator>Vanessa Achilles</dc:creator>
  <cp:lastModifiedBy>Vanessa Achilles</cp:lastModifiedBy>
  <cp:revision>44</cp:revision>
  <dcterms:created xsi:type="dcterms:W3CDTF">2018-05-25T15:36:34Z</dcterms:created>
  <dcterms:modified xsi:type="dcterms:W3CDTF">2020-02-17T20:43:50Z</dcterms:modified>
</cp:coreProperties>
</file>