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69" r:id="rId5"/>
    <p:sldId id="257" r:id="rId6"/>
    <p:sldId id="259" r:id="rId7"/>
    <p:sldId id="260" r:id="rId8"/>
    <p:sldId id="258" r:id="rId9"/>
    <p:sldId id="263" r:id="rId10"/>
    <p:sldId id="261" r:id="rId11"/>
    <p:sldId id="262" r:id="rId12"/>
    <p:sldId id="267" r:id="rId13"/>
    <p:sldId id="265" r:id="rId14"/>
    <p:sldId id="273" r:id="rId15"/>
    <p:sldId id="27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15FD9-FC87-441A-974F-3C83A884DA2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DE"/>
        </a:p>
      </dgm:t>
    </dgm:pt>
    <dgm:pt modelId="{F5A086F7-F693-4A9A-AC8D-5519CEEA2D93}">
      <dgm:prSet phldrT="[Text]"/>
      <dgm:spPr/>
      <dgm:t>
        <a:bodyPr/>
        <a:lstStyle/>
        <a:p>
          <a:r>
            <a:rPr lang="en-US" dirty="0"/>
            <a:t>Sports</a:t>
          </a:r>
          <a:endParaRPr lang="en-DE" dirty="0"/>
        </a:p>
      </dgm:t>
    </dgm:pt>
    <dgm:pt modelId="{149A1355-0B71-4E9A-AA4F-FE00A1024678}" type="parTrans" cxnId="{569F652A-82D3-4A6E-97E4-BD6E2CABFB74}">
      <dgm:prSet/>
      <dgm:spPr/>
      <dgm:t>
        <a:bodyPr/>
        <a:lstStyle/>
        <a:p>
          <a:endParaRPr lang="en-DE"/>
        </a:p>
      </dgm:t>
    </dgm:pt>
    <dgm:pt modelId="{E87C271D-0498-4476-AD36-0DA610E2AD09}" type="sibTrans" cxnId="{569F652A-82D3-4A6E-97E4-BD6E2CABFB74}">
      <dgm:prSet/>
      <dgm:spPr/>
      <dgm:t>
        <a:bodyPr/>
        <a:lstStyle/>
        <a:p>
          <a:endParaRPr lang="en-DE"/>
        </a:p>
      </dgm:t>
    </dgm:pt>
    <dgm:pt modelId="{BD8CE0A8-D948-41D6-8204-56371A25EE07}">
      <dgm:prSet phldrT="[Text]"/>
      <dgm:spPr/>
      <dgm:t>
        <a:bodyPr/>
        <a:lstStyle/>
        <a:p>
          <a:r>
            <a:rPr lang="en-US" dirty="0"/>
            <a:t>Politics</a:t>
          </a:r>
          <a:endParaRPr lang="en-DE" dirty="0"/>
        </a:p>
      </dgm:t>
    </dgm:pt>
    <dgm:pt modelId="{5774166A-5FEB-4808-83DB-69F69C672520}" type="parTrans" cxnId="{7B9E9F41-10CF-451A-A4A5-CDBE89A35FF9}">
      <dgm:prSet/>
      <dgm:spPr/>
      <dgm:t>
        <a:bodyPr/>
        <a:lstStyle/>
        <a:p>
          <a:endParaRPr lang="en-DE"/>
        </a:p>
      </dgm:t>
    </dgm:pt>
    <dgm:pt modelId="{F99727DB-C1B9-4AC9-A481-35EF60D037F0}" type="sibTrans" cxnId="{7B9E9F41-10CF-451A-A4A5-CDBE89A35FF9}">
      <dgm:prSet/>
      <dgm:spPr/>
      <dgm:t>
        <a:bodyPr/>
        <a:lstStyle/>
        <a:p>
          <a:endParaRPr lang="en-DE"/>
        </a:p>
      </dgm:t>
    </dgm:pt>
    <dgm:pt modelId="{693B4130-A397-4B42-8711-7C2BE2DB4088}" type="pres">
      <dgm:prSet presAssocID="{64015FD9-FC87-441A-974F-3C83A884DA28}" presName="diagram" presStyleCnt="0">
        <dgm:presLayoutVars>
          <dgm:dir/>
          <dgm:resizeHandles val="exact"/>
        </dgm:presLayoutVars>
      </dgm:prSet>
      <dgm:spPr/>
    </dgm:pt>
    <dgm:pt modelId="{91E9171C-8940-421C-B5D2-472BF43EAF5D}" type="pres">
      <dgm:prSet presAssocID="{F5A086F7-F693-4A9A-AC8D-5519CEEA2D93}" presName="arrow" presStyleLbl="node1" presStyleIdx="0" presStyleCnt="2" custRadScaleRad="43096" custRadScaleInc="-8">
        <dgm:presLayoutVars>
          <dgm:bulletEnabled val="1"/>
        </dgm:presLayoutVars>
      </dgm:prSet>
      <dgm:spPr/>
    </dgm:pt>
    <dgm:pt modelId="{F2BA8E5C-F3F7-4C7D-BFFE-8527AA0E945D}" type="pres">
      <dgm:prSet presAssocID="{BD8CE0A8-D948-41D6-8204-56371A25EE07}" presName="arrow" presStyleLbl="node1" presStyleIdx="1" presStyleCnt="2" custRadScaleRad="41001" custRadScaleInc="8">
        <dgm:presLayoutVars>
          <dgm:bulletEnabled val="1"/>
        </dgm:presLayoutVars>
      </dgm:prSet>
      <dgm:spPr/>
    </dgm:pt>
  </dgm:ptLst>
  <dgm:cxnLst>
    <dgm:cxn modelId="{569F652A-82D3-4A6E-97E4-BD6E2CABFB74}" srcId="{64015FD9-FC87-441A-974F-3C83A884DA28}" destId="{F5A086F7-F693-4A9A-AC8D-5519CEEA2D93}" srcOrd="0" destOrd="0" parTransId="{149A1355-0B71-4E9A-AA4F-FE00A1024678}" sibTransId="{E87C271D-0498-4476-AD36-0DA610E2AD09}"/>
    <dgm:cxn modelId="{7B9E9F41-10CF-451A-A4A5-CDBE89A35FF9}" srcId="{64015FD9-FC87-441A-974F-3C83A884DA28}" destId="{BD8CE0A8-D948-41D6-8204-56371A25EE07}" srcOrd="1" destOrd="0" parTransId="{5774166A-5FEB-4808-83DB-69F69C672520}" sibTransId="{F99727DB-C1B9-4AC9-A481-35EF60D037F0}"/>
    <dgm:cxn modelId="{5F90DB7C-D472-4DB6-9321-509BC867A225}" type="presOf" srcId="{F5A086F7-F693-4A9A-AC8D-5519CEEA2D93}" destId="{91E9171C-8940-421C-B5D2-472BF43EAF5D}" srcOrd="0" destOrd="0" presId="urn:microsoft.com/office/officeart/2005/8/layout/arrow5"/>
    <dgm:cxn modelId="{C2147B86-1D5F-4CB3-852F-CC45C94B7C5D}" type="presOf" srcId="{BD8CE0A8-D948-41D6-8204-56371A25EE07}" destId="{F2BA8E5C-F3F7-4C7D-BFFE-8527AA0E945D}" srcOrd="0" destOrd="0" presId="urn:microsoft.com/office/officeart/2005/8/layout/arrow5"/>
    <dgm:cxn modelId="{510BBFE3-B15E-4921-B969-E2C0911A7285}" type="presOf" srcId="{64015FD9-FC87-441A-974F-3C83A884DA28}" destId="{693B4130-A397-4B42-8711-7C2BE2DB4088}" srcOrd="0" destOrd="0" presId="urn:microsoft.com/office/officeart/2005/8/layout/arrow5"/>
    <dgm:cxn modelId="{D6CD6F30-DB72-498A-B861-AEA56C02BE4F}" type="presParOf" srcId="{693B4130-A397-4B42-8711-7C2BE2DB4088}" destId="{91E9171C-8940-421C-B5D2-472BF43EAF5D}" srcOrd="0" destOrd="0" presId="urn:microsoft.com/office/officeart/2005/8/layout/arrow5"/>
    <dgm:cxn modelId="{C95B565F-3F6E-4FF2-A102-CEC3EB467C49}" type="presParOf" srcId="{693B4130-A397-4B42-8711-7C2BE2DB4088}" destId="{F2BA8E5C-F3F7-4C7D-BFFE-8527AA0E945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171C-8940-421C-B5D2-472BF43EAF5D}">
      <dsp:nvSpPr>
        <dsp:cNvPr id="0" name=""/>
        <dsp:cNvSpPr/>
      </dsp:nvSpPr>
      <dsp:spPr>
        <a:xfrm rot="16200000">
          <a:off x="1463813" y="543"/>
          <a:ext cx="2031456" cy="203145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Sports</a:t>
          </a:r>
          <a:endParaRPr lang="en-DE" sz="3300" kern="1200" dirty="0"/>
        </a:p>
      </dsp:txBody>
      <dsp:txXfrm rot="5400000">
        <a:off x="1463814" y="508407"/>
        <a:ext cx="1675951" cy="1015728"/>
      </dsp:txXfrm>
    </dsp:sp>
    <dsp:sp modelId="{F2BA8E5C-F3F7-4C7D-BFFE-8527AA0E945D}">
      <dsp:nvSpPr>
        <dsp:cNvPr id="0" name=""/>
        <dsp:cNvSpPr/>
      </dsp:nvSpPr>
      <dsp:spPr>
        <a:xfrm rot="5400000">
          <a:off x="3624058" y="536"/>
          <a:ext cx="2031456" cy="203145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Politics</a:t>
          </a:r>
          <a:endParaRPr lang="en-DE" sz="3300" kern="1200" dirty="0"/>
        </a:p>
      </dsp:txBody>
      <dsp:txXfrm rot="-5400000">
        <a:off x="3979564" y="508399"/>
        <a:ext cx="1675951" cy="1015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1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B5F-8DA7-4639-91D5-A148ACEC81C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92C1-1FB3-4A17-87E7-4E8291902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uth_Vietna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%C4%90%E1%BB%99i_tuy%E1%BB%83n_VNCH.png" TargetMode="External"/><Relationship Id="rId4" Type="http://schemas.openxmlformats.org/officeDocument/2006/relationships/hyperlink" Target="https://en.wikipedia.org/wiki/Football_at_the_1959_Southeast_Asian_Peninsular_Gam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2uNwiZsFH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2KM1_2Qloa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www.seagfoffice.org%2Fseagf.php%3Fp%3Dreport&amp;psig=AOvVaw39cRxHuBslXRaLxelVqql8&amp;ust=1579636761432000&amp;source=images&amp;cd=vfe&amp;ved=0CAIQjRxqFwoTCNDi4NL7kucCFQAAAAAdAAAAABA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8" y="3212976"/>
            <a:ext cx="8062664" cy="1470025"/>
          </a:xfrm>
        </p:spPr>
        <p:txBody>
          <a:bodyPr>
            <a:noAutofit/>
          </a:bodyPr>
          <a:lstStyle/>
          <a:p>
            <a:r>
              <a:rPr lang="en-US" b="1" dirty="0"/>
              <a:t>Unit 4: Envisioning Southeast Asia</a:t>
            </a:r>
            <a:br>
              <a:rPr lang="en-US" sz="3600" b="1" dirty="0"/>
            </a:br>
            <a:br>
              <a:rPr lang="en-US" sz="3600" dirty="0"/>
            </a:br>
            <a:r>
              <a:rPr lang="en-US" sz="4000" dirty="0"/>
              <a:t>Lesson 2:  The Southeast Asian Games</a:t>
            </a:r>
            <a:br>
              <a:rPr lang="en-US" sz="4000" dirty="0"/>
            </a:br>
            <a:r>
              <a:rPr lang="en-US" sz="3600" dirty="0"/>
              <a:t>History, sports and community-building in Southeast Asia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BA910-420F-4981-963B-B51D4106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" y="185885"/>
            <a:ext cx="8992716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SEAP to SEA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SG" sz="2400" dirty="0"/>
              <a:t>“Peninsular” = focus of membership to countries in the mainland and peninsular part of the region</a:t>
            </a:r>
          </a:p>
          <a:p>
            <a:pPr lvl="0"/>
            <a:r>
              <a:rPr lang="en-SG" sz="2400" dirty="0"/>
              <a:t>Dropped in 1977 (to add Philippines, Indonesia and Brunei) </a:t>
            </a:r>
            <a:r>
              <a:rPr lang="en-SG" sz="2400" dirty="0">
                <a:sym typeface="Wingdings" panose="05000000000000000000" pitchFamily="2" charset="2"/>
              </a:rPr>
              <a:t> </a:t>
            </a:r>
            <a:r>
              <a:rPr lang="en-SG" sz="2400" dirty="0"/>
              <a:t> Southeast Asian Games or SEA Games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2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Objectives of the SEAP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569567"/>
            <a:ext cx="8229600" cy="3013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SG" sz="2600" dirty="0"/>
          </a:p>
          <a:p>
            <a:r>
              <a:rPr lang="en-SG" sz="2600" dirty="0"/>
              <a:t>Sports federation: community-building measure</a:t>
            </a:r>
          </a:p>
          <a:p>
            <a:pPr lvl="1"/>
            <a:r>
              <a:rPr lang="en-SG" sz="2600" dirty="0"/>
              <a:t>for sport development </a:t>
            </a:r>
          </a:p>
          <a:p>
            <a:pPr lvl="1"/>
            <a:r>
              <a:rPr lang="en-SG" sz="2600" dirty="0"/>
              <a:t>for political or diplomatic purposes.</a:t>
            </a:r>
            <a:endParaRPr lang="en-US" sz="2600" dirty="0"/>
          </a:p>
          <a:p>
            <a:r>
              <a:rPr lang="en-SG" sz="2600" dirty="0"/>
              <a:t>Countries in the region acknowledged shared historical and cultural traditions and started to proactively promote interaction, friendship and solidarity through competitive sports. </a:t>
            </a:r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315697-42F6-4A9D-902F-834043A2D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519624"/>
              </p:ext>
            </p:extLst>
          </p:nvPr>
        </p:nvGraphicFramePr>
        <p:xfrm>
          <a:off x="1115616" y="1256433"/>
          <a:ext cx="717314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90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Objectives of the SEAP Games</a:t>
            </a:r>
            <a:br>
              <a:rPr lang="en-US" sz="2800" dirty="0"/>
            </a:br>
            <a:r>
              <a:rPr lang="en-SG" sz="2800" dirty="0"/>
              <a:t>Athletic Objective: Raising standards in sport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5"/>
            <a:ext cx="8229600" cy="12241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SG" sz="2400" dirty="0"/>
              <a:t>Athletic development level comparatively low </a:t>
            </a:r>
          </a:p>
          <a:p>
            <a:pPr marL="0" lvl="0" indent="0">
              <a:buNone/>
            </a:pPr>
            <a:r>
              <a:rPr lang="en-SG" sz="2400" dirty="0">
                <a:sym typeface="Wingdings" pitchFamily="2" charset="2"/>
              </a:rPr>
              <a:t> </a:t>
            </a:r>
            <a:r>
              <a:rPr lang="en-SG" sz="2400" dirty="0"/>
              <a:t> competition may increase the standard of performances. </a:t>
            </a:r>
          </a:p>
          <a:p>
            <a:pPr marL="0" lvl="0" indent="0">
              <a:buNone/>
            </a:pPr>
            <a:endParaRPr lang="en-SG" dirty="0"/>
          </a:p>
        </p:txBody>
      </p:sp>
      <p:pic>
        <p:nvPicPr>
          <p:cNvPr id="4" name="Picture 2" descr="File:Äá»i tuyá»n V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2" y="3177236"/>
            <a:ext cx="4312123" cy="26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6294151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Members of the </a:t>
            </a:r>
            <a:r>
              <a:rPr lang="en-US" sz="1400" dirty="0">
                <a:hlinkClick r:id="rId3" tooltip="en:South Vietnam"/>
              </a:rPr>
              <a:t>Republic of Vietnam</a:t>
            </a:r>
            <a:r>
              <a:rPr lang="en-US" sz="1400" dirty="0"/>
              <a:t> won the gold medal at </a:t>
            </a:r>
            <a:r>
              <a:rPr lang="en-US" sz="1400" dirty="0">
                <a:hlinkClick r:id="rId4" tooltip="en:Football at the 1959 Southeast Asian Peninsular Games"/>
              </a:rPr>
              <a:t>SEAP Games in 1959</a:t>
            </a:r>
            <a:r>
              <a:rPr lang="en-US" sz="1400" dirty="0"/>
              <a:t> in Bangkok, Thailand.</a:t>
            </a:r>
          </a:p>
          <a:p>
            <a:r>
              <a:rPr lang="en-US" sz="1400" dirty="0">
                <a:hlinkClick r:id="rId5"/>
              </a:rPr>
              <a:t>https://commons.wikimedia.org/wiki/File:%C4%90%E1%BB%99i_tuy%E1%BB%83n_VNCH.png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788024" y="3177235"/>
            <a:ext cx="4067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SG" dirty="0"/>
              <a:t>"Our teams are not strong. Our standards are low“ - </a:t>
            </a:r>
            <a:r>
              <a:rPr lang="en-SG" i="1" dirty="0" err="1"/>
              <a:t>Luang</a:t>
            </a:r>
            <a:r>
              <a:rPr lang="en-SG" i="1" dirty="0"/>
              <a:t> </a:t>
            </a:r>
            <a:r>
              <a:rPr lang="en-SG" i="1" dirty="0" err="1"/>
              <a:t>Sukhum</a:t>
            </a:r>
            <a:r>
              <a:rPr lang="en-SG" i="1" dirty="0"/>
              <a:t> </a:t>
            </a:r>
            <a:r>
              <a:rPr lang="en-SG" i="1" dirty="0" err="1"/>
              <a:t>Nayapradit</a:t>
            </a:r>
            <a:endParaRPr lang="en-SG" i="1" dirty="0"/>
          </a:p>
          <a:p>
            <a:pPr lvl="0"/>
            <a:endParaRPr lang="en-SG" dirty="0"/>
          </a:p>
          <a:p>
            <a:pPr lvl="0"/>
            <a:endParaRPr lang="en-SG" dirty="0"/>
          </a:p>
          <a:p>
            <a:pPr lvl="0"/>
            <a:r>
              <a:rPr lang="en-SG" dirty="0"/>
              <a:t>“The SEAP Games will help countries improve their standards at future Olympic and Asian Games" - </a:t>
            </a:r>
            <a:r>
              <a:rPr lang="en-SG" i="1" dirty="0"/>
              <a:t>Lieutenant-General </a:t>
            </a:r>
            <a:r>
              <a:rPr lang="en-SG" i="1" dirty="0" err="1"/>
              <a:t>Praphat</a:t>
            </a:r>
            <a:r>
              <a:rPr lang="en-SG" i="1" dirty="0"/>
              <a:t> </a:t>
            </a:r>
            <a:r>
              <a:rPr lang="en-SG" i="1" dirty="0" err="1"/>
              <a:t>Charusathien</a:t>
            </a:r>
            <a:r>
              <a:rPr lang="en-SG" i="1" dirty="0"/>
              <a:t>, President of the Olympic Committee of Thailand</a:t>
            </a:r>
          </a:p>
        </p:txBody>
      </p:sp>
    </p:spTree>
    <p:extLst>
      <p:ext uri="{BB962C8B-B14F-4D97-AF65-F5344CB8AC3E}">
        <p14:creationId xmlns:p14="http://schemas.microsoft.com/office/powerpoint/2010/main" val="283423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Objectives of the SEAP Games</a:t>
            </a:r>
            <a:br>
              <a:rPr lang="en-US" sz="2800" dirty="0"/>
            </a:br>
            <a:r>
              <a:rPr lang="en-SG" sz="2400" dirty="0"/>
              <a:t>Political Objective: Forging stronger ties with neighbours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052935"/>
          </a:xfrm>
        </p:spPr>
        <p:txBody>
          <a:bodyPr>
            <a:normAutofit/>
          </a:bodyPr>
          <a:lstStyle/>
          <a:p>
            <a:r>
              <a:rPr lang="en-SG" sz="2400" b="1" dirty="0"/>
              <a:t>Cold War: </a:t>
            </a:r>
            <a:r>
              <a:rPr lang="en-SG" sz="2400" i="1" dirty="0"/>
              <a:t>s</a:t>
            </a:r>
            <a:r>
              <a:rPr lang="en-SG" sz="2400" dirty="0"/>
              <a:t>tate of political conflict between the groups led by the former Soviet Union (USSR) and by the United State of America (USA). </a:t>
            </a:r>
          </a:p>
          <a:p>
            <a:r>
              <a:rPr lang="en-SG" sz="2400" dirty="0"/>
              <a:t>Ideological division </a:t>
            </a:r>
            <a:r>
              <a:rPr lang="en-SG" sz="2400" dirty="0">
                <a:sym typeface="Wingdings" panose="05000000000000000000" pitchFamily="2" charset="2"/>
              </a:rPr>
              <a:t> </a:t>
            </a:r>
            <a:r>
              <a:rPr lang="en-SG" sz="2400" dirty="0"/>
              <a:t>intense competitions between them (in science and technology, educational system, arts, and sports) to demonstrate the superiority of the economic-political system they wished to promote for the rest of the world. </a:t>
            </a:r>
          </a:p>
        </p:txBody>
      </p:sp>
      <p:pic>
        <p:nvPicPr>
          <p:cNvPr id="3074" name="Picture 2" descr="Image result for cold wa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424453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40" y="42750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SG" sz="2400" dirty="0"/>
              <a:t>No explicit exclusion of communist states such as North Vietnam, but implicit aspiration to organize SEAP between non-communist countries in the region.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21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AA51-2C1B-46FE-990C-16B4159E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18361" cy="939306"/>
          </a:xfrm>
        </p:spPr>
        <p:txBody>
          <a:bodyPr/>
          <a:lstStyle/>
          <a:p>
            <a:r>
              <a:rPr lang="en-US" dirty="0"/>
              <a:t>Jigsaw activity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181F-4A4C-4F18-9F7B-DD9564E17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4" t="43977" r="45290" b="38827"/>
          <a:stretch/>
        </p:blipFill>
        <p:spPr>
          <a:xfrm>
            <a:off x="3707904" y="2994958"/>
            <a:ext cx="1489236" cy="151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31C87-2A9D-471E-A05A-C4CD556F5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9" t="27600" r="18115" b="16400"/>
          <a:stretch/>
        </p:blipFill>
        <p:spPr>
          <a:xfrm>
            <a:off x="372395" y="1933582"/>
            <a:ext cx="1944216" cy="4924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68AB5-BAEA-4376-9671-DDAA83B4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0" t="59536" r="52199" b="19992"/>
          <a:stretch/>
        </p:blipFill>
        <p:spPr>
          <a:xfrm>
            <a:off x="3768446" y="4579134"/>
            <a:ext cx="1368152" cy="18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4D511-10B3-499A-8F9F-1CC7C1D94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4" t="28419" r="52199" b="53566"/>
          <a:stretch/>
        </p:blipFill>
        <p:spPr>
          <a:xfrm>
            <a:off x="3707904" y="1417638"/>
            <a:ext cx="1489236" cy="158417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E637E8C-8014-432E-8953-E35AA0E6FFBA}"/>
              </a:ext>
            </a:extLst>
          </p:cNvPr>
          <p:cNvSpPr/>
          <p:nvPr/>
        </p:nvSpPr>
        <p:spPr>
          <a:xfrm>
            <a:off x="2460836" y="3588061"/>
            <a:ext cx="1008112" cy="590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A0C5C2-01E2-4582-9A0D-09F98B89B0D4}"/>
              </a:ext>
            </a:extLst>
          </p:cNvPr>
          <p:cNvSpPr/>
          <p:nvPr/>
        </p:nvSpPr>
        <p:spPr>
          <a:xfrm>
            <a:off x="768439" y="63788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 </a:t>
            </a:r>
            <a:r>
              <a:rPr lang="en-US" sz="2400" b="1" dirty="0" err="1"/>
              <a:t>mn</a:t>
            </a:r>
            <a:endParaRPr lang="en-DE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B4E2C-4D3B-40CB-833B-F0F91080E895}"/>
              </a:ext>
            </a:extLst>
          </p:cNvPr>
          <p:cNvSpPr/>
          <p:nvPr/>
        </p:nvSpPr>
        <p:spPr>
          <a:xfrm>
            <a:off x="5231668" y="2357582"/>
            <a:ext cx="3660812" cy="423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the SEAP Games come about?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Why did the SEAP Games become the SEA Games? What were the factors that led to the expansion of the membership of the Games?</a:t>
            </a:r>
            <a:endParaRPr lang="en-DE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In what specific ways have the SEA Games contributed to the building and strengthening of community spirit among countries and within the region?</a:t>
            </a:r>
            <a:endParaRPr lang="en-DE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UcPeriod"/>
            </a:pPr>
            <a:endParaRPr lang="en-DE" dirty="0">
              <a:latin typeface="Arial" panose="020B060402020202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87634C-F785-443D-A60F-EE6EAFCDAEF2}"/>
              </a:ext>
            </a:extLst>
          </p:cNvPr>
          <p:cNvSpPr/>
          <p:nvPr/>
        </p:nvSpPr>
        <p:spPr>
          <a:xfrm>
            <a:off x="6876256" y="629568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 </a:t>
            </a:r>
            <a:r>
              <a:rPr lang="en-US" sz="2400" b="1" dirty="0" err="1"/>
              <a:t>mn</a:t>
            </a:r>
            <a:endParaRPr lang="en-DE" sz="2400" b="1" dirty="0"/>
          </a:p>
        </p:txBody>
      </p:sp>
    </p:spTree>
    <p:extLst>
      <p:ext uri="{BB962C8B-B14F-4D97-AF65-F5344CB8AC3E}">
        <p14:creationId xmlns:p14="http://schemas.microsoft.com/office/powerpoint/2010/main" val="168370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C4E-8870-450C-A110-FFCE5B92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C8831-613B-4027-8663-F0E4ED14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hlinkClick r:id="rId2"/>
              </a:rPr>
              <a:t>https://www.youtube.com/watch?v=W2uNwiZsFHs</a:t>
            </a:r>
            <a:endParaRPr lang="en-DE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66D86-F4B3-42F7-B99C-BEF379BF0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17801" r="38188" b="9400"/>
          <a:stretch/>
        </p:blipFill>
        <p:spPr>
          <a:xfrm>
            <a:off x="476528" y="274638"/>
            <a:ext cx="8210272" cy="57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2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Sport and international sports competitions: more than entertainment or leisure. </a:t>
            </a:r>
            <a:endParaRPr lang="en-DE" dirty="0"/>
          </a:p>
          <a:p>
            <a:pPr lvl="0"/>
            <a:r>
              <a:rPr lang="en-GB" dirty="0"/>
              <a:t>Stimulate the sense of </a:t>
            </a:r>
            <a:r>
              <a:rPr lang="en-GB" b="1" dirty="0"/>
              <a:t>identification</a:t>
            </a:r>
            <a:r>
              <a:rPr lang="en-GB" dirty="0"/>
              <a:t> and </a:t>
            </a:r>
            <a:r>
              <a:rPr lang="en-GB" b="1" dirty="0"/>
              <a:t>pride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 identity-formation among individuals </a:t>
            </a:r>
            <a:endParaRPr lang="en-DE" dirty="0"/>
          </a:p>
          <a:p>
            <a:pPr lvl="0"/>
            <a:r>
              <a:rPr lang="en-GB" dirty="0"/>
              <a:t>SEA Games: recurrent people-to-people interaction among various countries in the region. Such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gradual process of regional identity-formation. </a:t>
            </a:r>
          </a:p>
          <a:p>
            <a:pPr lvl="0"/>
            <a:r>
              <a:rPr lang="en-GB" dirty="0"/>
              <a:t>Reinforced the idea that there was a regional grouping and that such a grouping was important.</a:t>
            </a:r>
            <a:endParaRPr lang="en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6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BF75-DBA6-473C-AB9F-4231FC61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422912"/>
            <a:ext cx="8229600" cy="3208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dirty="0">
                <a:hlinkClick r:id="rId2"/>
              </a:rPr>
              <a:t>https://www.youtube.com/watch?v=2KM1_2Qloao</a:t>
            </a:r>
            <a:endParaRPr lang="en-D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D846F-ED60-44FC-A936-CB5BE1518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72" y="980728"/>
            <a:ext cx="8296053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How and why did the SEA Games come about?</a:t>
            </a:r>
            <a:endParaRPr lang="en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How and why did it evolve through time?</a:t>
            </a:r>
            <a:endParaRPr lang="en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How do international sports competitions like SEA Games affect individuals and nations, particularly their sense of identity?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5318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South-East Asia, community-building or regional-identity making has usually been associated with </a:t>
            </a:r>
            <a:r>
              <a:rPr lang="en-US" b="1" dirty="0"/>
              <a:t>political</a:t>
            </a:r>
            <a:r>
              <a:rPr lang="en-US" dirty="0"/>
              <a:t> institutions such ASEAN (1967), the Association of South-East Asia (ASA, 1961). </a:t>
            </a:r>
          </a:p>
          <a:p>
            <a:pPr marL="0" indent="0">
              <a:buNone/>
            </a:pPr>
            <a:r>
              <a:rPr lang="en-US" dirty="0"/>
              <a:t>However, the role of sport competitions cannot be underestimated. </a:t>
            </a:r>
          </a:p>
        </p:txBody>
      </p:sp>
    </p:spTree>
    <p:extLst>
      <p:ext uri="{BB962C8B-B14F-4D97-AF65-F5344CB8AC3E}">
        <p14:creationId xmlns:p14="http://schemas.microsoft.com/office/powerpoint/2010/main" val="391202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lvl="0"/>
            <a:r>
              <a:rPr lang="en-GB" sz="2800" dirty="0"/>
              <a:t>Multi-sports competitions held </a:t>
            </a:r>
            <a:r>
              <a:rPr lang="en-GB" sz="2800" b="1" dirty="0"/>
              <a:t>every two years </a:t>
            </a:r>
            <a:r>
              <a:rPr lang="en-GB" sz="2800" dirty="0"/>
              <a:t>among countries in South-East Asia. </a:t>
            </a:r>
          </a:p>
          <a:p>
            <a:pPr lvl="0"/>
            <a:r>
              <a:rPr lang="en-GB" sz="2800" dirty="0"/>
              <a:t>Popularly known as the </a:t>
            </a:r>
            <a:r>
              <a:rPr lang="en-GB" sz="2800" b="1" dirty="0"/>
              <a:t>SEA Games</a:t>
            </a:r>
            <a:r>
              <a:rPr lang="en-GB" sz="2800" dirty="0"/>
              <a:t>. </a:t>
            </a:r>
          </a:p>
        </p:txBody>
      </p:sp>
      <p:pic>
        <p:nvPicPr>
          <p:cNvPr id="2050" name="Picture 2" descr="http://www.seagfoffice.org/jquery/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4" y="0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creation of the SEAP Games</a:t>
            </a:r>
            <a:br>
              <a:rPr lang="en-US" sz="3600" dirty="0"/>
            </a:br>
            <a:r>
              <a:rPr lang="en-US" sz="3600" dirty="0"/>
              <a:t>“</a:t>
            </a:r>
            <a:r>
              <a:rPr lang="en-SG" sz="3600" dirty="0"/>
              <a:t>South-East Asian Peninsular Games”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9871"/>
            <a:ext cx="6275040" cy="4525963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Idea originated from </a:t>
            </a:r>
            <a:r>
              <a:rPr lang="en-SG" sz="2400" dirty="0" err="1"/>
              <a:t>Luang</a:t>
            </a:r>
            <a:r>
              <a:rPr lang="en-SG" sz="2400" dirty="0"/>
              <a:t> </a:t>
            </a:r>
            <a:r>
              <a:rPr lang="en-SG" sz="2400" dirty="0" err="1"/>
              <a:t>Sukhum</a:t>
            </a:r>
            <a:r>
              <a:rPr lang="en-SG" sz="2400" dirty="0"/>
              <a:t> </a:t>
            </a:r>
            <a:r>
              <a:rPr lang="en-SG" sz="2400" dirty="0" err="1"/>
              <a:t>Nayapradit</a:t>
            </a:r>
            <a:r>
              <a:rPr lang="en-SG" sz="2400" dirty="0"/>
              <a:t>, a high-ranking official in Thailand’s National Olympic Committee </a:t>
            </a:r>
            <a:r>
              <a:rPr lang="en-GB" sz="2400" dirty="0"/>
              <a:t>in 1958</a:t>
            </a:r>
            <a:r>
              <a:rPr lang="en-SG" sz="2400" dirty="0"/>
              <a:t>. </a:t>
            </a:r>
          </a:p>
          <a:p>
            <a:pPr lvl="0"/>
            <a:r>
              <a:rPr lang="en-SG" sz="2400" dirty="0"/>
              <a:t>Need for a regional competition that would help uplift the capabilities of athletes in the region, while promoting interaction and goodwill among participating countries. </a:t>
            </a:r>
            <a:endParaRPr lang="en-US" sz="2400" dirty="0"/>
          </a:p>
          <a:p>
            <a:pPr lvl="0"/>
            <a:r>
              <a:rPr lang="en-SG" sz="2400" dirty="0"/>
              <a:t>Inspired by the Olympic Games and Asian Games: the “Little Asian Games”</a:t>
            </a:r>
            <a:endParaRPr lang="en-US" sz="2400" dirty="0"/>
          </a:p>
        </p:txBody>
      </p:sp>
      <p:pic>
        <p:nvPicPr>
          <p:cNvPr id="1026" name="Picture 2" descr="http://www.seagfoffice.org/img/luangSukh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22098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794FD1-2893-4209-B2D0-FF2C175A7901}"/>
              </a:ext>
            </a:extLst>
          </p:cNvPr>
          <p:cNvSpPr txBox="1"/>
          <p:nvPr/>
        </p:nvSpPr>
        <p:spPr>
          <a:xfrm>
            <a:off x="6794439" y="5272122"/>
            <a:ext cx="22098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SEA Games Federation Office.</a:t>
            </a:r>
          </a:p>
          <a:p>
            <a:r>
              <a:rPr lang="en-US" sz="1000" dirty="0"/>
              <a:t>\</a:t>
            </a:r>
            <a:r>
              <a:rPr lang="en-US" sz="1000" dirty="0">
                <a:hlinkClick r:id="rId3"/>
              </a:rPr>
              <a:t>https://www.google.com/url?sa=i&amp;url=http%3A%2F%2Fwww.seagfoffice.org%2Fseagf.php%3Fp%3Dreport&amp;psig=AOvVaw39cRxHuBslXRaLxelVqql8&amp;ust=1579636761432000&amp;source=images&amp;cd=vfe&amp;ved=0CAIQjRxqFwoTCNDi4NL7kucCFQAAAAAdAAAAABAD</a:t>
            </a:r>
            <a:endParaRPr lang="en-US" sz="10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0340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154853" cy="4381947"/>
          </a:xfrm>
        </p:spPr>
        <p:txBody>
          <a:bodyPr>
            <a:normAutofit/>
          </a:bodyPr>
          <a:lstStyle/>
          <a:p>
            <a:pPr lvl="0"/>
            <a:r>
              <a:rPr lang="en-SG" sz="2400" dirty="0"/>
              <a:t>Original members of the sports federation: Thailand, Burma, Laos, Cambodia, Malaysia and South Vietnam. </a:t>
            </a:r>
          </a:p>
          <a:p>
            <a:pPr lvl="0"/>
            <a:r>
              <a:rPr lang="en-SG" sz="2400" dirty="0"/>
              <a:t>Singapore invited to participate in the inaugural games in Bangkok  in 1959 when Cambodia, one of the original members, opted not to participate. </a:t>
            </a:r>
            <a:endParaRPr lang="en-US" sz="2400" dirty="0"/>
          </a:p>
        </p:txBody>
      </p:sp>
      <p:pic>
        <p:nvPicPr>
          <p:cNvPr id="4100" name="Picture 4" descr="http://www.aseantourism.travel/media/images/ckeditor/images/A15-2014%20%281%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02" y="3124695"/>
            <a:ext cx="4613969" cy="32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63621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 historical photograph of the opening of the 1</a:t>
            </a:r>
            <a:r>
              <a:rPr lang="en-US" sz="1400" baseline="30000" dirty="0"/>
              <a:t>st</a:t>
            </a:r>
            <a:r>
              <a:rPr lang="en-US" sz="1400" dirty="0"/>
              <a:t> SEAP Games, Bangkok, 1959</a:t>
            </a:r>
          </a:p>
          <a:p>
            <a:pPr algn="ctr"/>
            <a:r>
              <a:rPr lang="en-US" sz="1400" dirty="0"/>
              <a:t>http://www.aseantourism.travel/articles/detail/southeast-asian-games-and-silat</a:t>
            </a:r>
          </a:p>
        </p:txBody>
      </p:sp>
    </p:spTree>
    <p:extLst>
      <p:ext uri="{BB962C8B-B14F-4D97-AF65-F5344CB8AC3E}">
        <p14:creationId xmlns:p14="http://schemas.microsoft.com/office/powerpoint/2010/main" val="213368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SG" dirty="0"/>
              <a:t>A pillar of regional identity formation.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5482951" cy="3849291"/>
          </a:xfrm>
        </p:spPr>
        <p:txBody>
          <a:bodyPr>
            <a:normAutofit/>
          </a:bodyPr>
          <a:lstStyle/>
          <a:p>
            <a:pPr lvl="0"/>
            <a:r>
              <a:rPr lang="en-SG" sz="2400" dirty="0"/>
              <a:t>Preceded bodies such as ASA, Maphilindo and ASEAN</a:t>
            </a:r>
          </a:p>
          <a:p>
            <a:pPr lvl="0"/>
            <a:r>
              <a:rPr lang="en-SG" sz="2400" dirty="0"/>
              <a:t>Regular venue for people-to-people interactions and friendly competition among countries in the region.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 descr="2nd seap g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700808"/>
            <a:ext cx="301383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0150" y="5643825"/>
            <a:ext cx="30138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1961 Southeast Asian Peninsular Games commemorative first day cover issued by the Burma Post Office, 1961</a:t>
            </a:r>
          </a:p>
          <a:p>
            <a:r>
              <a:rPr lang="en-US" sz="1400" dirty="0"/>
              <a:t>http://www.seagfoffice.org/games.php?y=2</a:t>
            </a:r>
          </a:p>
        </p:txBody>
      </p:sp>
    </p:spTree>
    <p:extLst>
      <p:ext uri="{BB962C8B-B14F-4D97-AF65-F5344CB8AC3E}">
        <p14:creationId xmlns:p14="http://schemas.microsoft.com/office/powerpoint/2010/main" val="233674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1005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Unit 4: Envisioning Southeast Asia  Lesson 2:  The Southeast Asian Games History, sports and community-building in Southeast Asia</vt:lpstr>
      <vt:lpstr> A note to users of this presentation</vt:lpstr>
      <vt:lpstr>PowerPoint Presentation</vt:lpstr>
      <vt:lpstr>Objective of the lesson</vt:lpstr>
      <vt:lpstr>PowerPoint Presentation</vt:lpstr>
      <vt:lpstr>PowerPoint Presentation</vt:lpstr>
      <vt:lpstr>The creation of the SEAP Games “South-East Asian Peninsular Games”</vt:lpstr>
      <vt:lpstr>PowerPoint Presentation</vt:lpstr>
      <vt:lpstr>A pillar of regional identity formation. </vt:lpstr>
      <vt:lpstr>From SEAP to SEA Games</vt:lpstr>
      <vt:lpstr>Objectives of the SEAP Games</vt:lpstr>
      <vt:lpstr>Objectives of the SEAP Games Athletic Objective: Raising standards in sport </vt:lpstr>
      <vt:lpstr>Objectives of the SEAP Games Political Objective: Forging stronger ties with neighbours</vt:lpstr>
      <vt:lpstr>Jigsaw activity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South-East Asia and the World Lesson 2 The South-East Asian Games:  History, Sports and Community-Building in South-East Asia</dc:title>
  <dc:creator>Vanessa Achilles</dc:creator>
  <cp:lastModifiedBy>Vanessa Achilles</cp:lastModifiedBy>
  <cp:revision>42</cp:revision>
  <dcterms:created xsi:type="dcterms:W3CDTF">2018-05-25T06:57:30Z</dcterms:created>
  <dcterms:modified xsi:type="dcterms:W3CDTF">2020-02-17T20:44:01Z</dcterms:modified>
</cp:coreProperties>
</file>