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7" r:id="rId5"/>
    <p:sldId id="259" r:id="rId6"/>
    <p:sldId id="260" r:id="rId7"/>
    <p:sldId id="261" r:id="rId8"/>
    <p:sldId id="262" r:id="rId9"/>
    <p:sldId id="275" r:id="rId10"/>
    <p:sldId id="274" r:id="rId11"/>
    <p:sldId id="263" r:id="rId12"/>
    <p:sldId id="276" r:id="rId13"/>
    <p:sldId id="264" r:id="rId14"/>
    <p:sldId id="266" r:id="rId15"/>
    <p:sldId id="267" r:id="rId16"/>
    <p:sldId id="265" r:id="rId17"/>
    <p:sldId id="268" r:id="rId18"/>
    <p:sldId id="269" r:id="rId19"/>
    <p:sldId id="270" r:id="rId20"/>
    <p:sldId id="271" r:id="rId21"/>
    <p:sldId id="273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72ABC-05DF-471E-8252-E08FFD1A876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EFF2621-5889-4C63-9540-40114D8E5E5A}">
      <dgm:prSet phldrT="[Text]"/>
      <dgm:spPr/>
      <dgm:t>
        <a:bodyPr/>
        <a:lstStyle/>
        <a:p>
          <a:r>
            <a:rPr lang="en-US" dirty="0"/>
            <a:t>Common past</a:t>
          </a:r>
          <a:endParaRPr lang="en-DE" dirty="0"/>
        </a:p>
      </dgm:t>
    </dgm:pt>
    <dgm:pt modelId="{E05F4BC2-41CE-42A3-B866-E97320748677}" type="parTrans" cxnId="{0A0A5989-2DE1-44C2-AA63-F4FB09C82C29}">
      <dgm:prSet/>
      <dgm:spPr/>
      <dgm:t>
        <a:bodyPr/>
        <a:lstStyle/>
        <a:p>
          <a:endParaRPr lang="en-DE"/>
        </a:p>
      </dgm:t>
    </dgm:pt>
    <dgm:pt modelId="{2BC78067-5731-42F8-AE64-000D7809F337}" type="sibTrans" cxnId="{0A0A5989-2DE1-44C2-AA63-F4FB09C82C29}">
      <dgm:prSet/>
      <dgm:spPr/>
      <dgm:t>
        <a:bodyPr/>
        <a:lstStyle/>
        <a:p>
          <a:endParaRPr lang="en-DE"/>
        </a:p>
      </dgm:t>
    </dgm:pt>
    <dgm:pt modelId="{FCEA4E23-6914-492F-9B58-9F5B8CE1FF0C}">
      <dgm:prSet phldrT="[Text]"/>
      <dgm:spPr/>
      <dgm:t>
        <a:bodyPr/>
        <a:lstStyle/>
        <a:p>
          <a:r>
            <a:rPr lang="en-US" dirty="0"/>
            <a:t>Creating commonalities for the future.</a:t>
          </a:r>
          <a:endParaRPr lang="en-DE" dirty="0"/>
        </a:p>
      </dgm:t>
    </dgm:pt>
    <dgm:pt modelId="{39E1EF4F-2308-46A9-8871-CF02E618F54D}" type="parTrans" cxnId="{899C2177-D6DC-4643-AED8-A5A306889C3D}">
      <dgm:prSet/>
      <dgm:spPr/>
      <dgm:t>
        <a:bodyPr/>
        <a:lstStyle/>
        <a:p>
          <a:endParaRPr lang="en-DE"/>
        </a:p>
      </dgm:t>
    </dgm:pt>
    <dgm:pt modelId="{D1507C80-DB9C-4D80-B4EE-359556C4E2D9}" type="sibTrans" cxnId="{899C2177-D6DC-4643-AED8-A5A306889C3D}">
      <dgm:prSet/>
      <dgm:spPr/>
      <dgm:t>
        <a:bodyPr/>
        <a:lstStyle/>
        <a:p>
          <a:endParaRPr lang="en-DE"/>
        </a:p>
      </dgm:t>
    </dgm:pt>
    <dgm:pt modelId="{225D6E75-5044-474F-9DFB-E413AFBC615C}" type="pres">
      <dgm:prSet presAssocID="{37D72ABC-05DF-471E-8252-E08FFD1A876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4812B5CA-45C8-4F9A-8379-19E503B06C1E}" type="pres">
      <dgm:prSet presAssocID="{FCEA4E23-6914-492F-9B58-9F5B8CE1FF0C}" presName="Accent2" presStyleCnt="0"/>
      <dgm:spPr/>
    </dgm:pt>
    <dgm:pt modelId="{335B6286-144D-424B-AD0A-0CD837A4925A}" type="pres">
      <dgm:prSet presAssocID="{FCEA4E23-6914-492F-9B58-9F5B8CE1FF0C}" presName="Accent" presStyleLbl="node1" presStyleIdx="0" presStyleCnt="2"/>
      <dgm:spPr/>
    </dgm:pt>
    <dgm:pt modelId="{57BC221C-53E0-4334-A9CA-6AD21B344041}" type="pres">
      <dgm:prSet presAssocID="{FCEA4E23-6914-492F-9B58-9F5B8CE1FF0C}" presName="ParentBackground2" presStyleCnt="0"/>
      <dgm:spPr/>
    </dgm:pt>
    <dgm:pt modelId="{A7BC824A-4FB8-4697-BD15-DC5EBE8A50E6}" type="pres">
      <dgm:prSet presAssocID="{FCEA4E23-6914-492F-9B58-9F5B8CE1FF0C}" presName="ParentBackground" presStyleLbl="fgAcc1" presStyleIdx="0" presStyleCnt="2"/>
      <dgm:spPr/>
    </dgm:pt>
    <dgm:pt modelId="{FC5B6ABB-EDEA-469B-A5CE-4AC42A12DE0C}" type="pres">
      <dgm:prSet presAssocID="{FCEA4E23-6914-492F-9B58-9F5B8CE1FF0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079C918-0788-4F0E-8D9A-A627CD4A71FF}" type="pres">
      <dgm:prSet presAssocID="{DEFF2621-5889-4C63-9540-40114D8E5E5A}" presName="Accent1" presStyleCnt="0"/>
      <dgm:spPr/>
    </dgm:pt>
    <dgm:pt modelId="{8E638407-4603-40D6-AF9F-41E3DBCA964A}" type="pres">
      <dgm:prSet presAssocID="{DEFF2621-5889-4C63-9540-40114D8E5E5A}" presName="Accent" presStyleLbl="node1" presStyleIdx="1" presStyleCnt="2"/>
      <dgm:spPr/>
    </dgm:pt>
    <dgm:pt modelId="{91CB0A94-C260-43AA-B32A-07E4ACDCDF4A}" type="pres">
      <dgm:prSet presAssocID="{DEFF2621-5889-4C63-9540-40114D8E5E5A}" presName="ParentBackground1" presStyleCnt="0"/>
      <dgm:spPr/>
    </dgm:pt>
    <dgm:pt modelId="{73E2D0AF-2ECC-4E12-8C92-A7CF2AA4FD07}" type="pres">
      <dgm:prSet presAssocID="{DEFF2621-5889-4C63-9540-40114D8E5E5A}" presName="ParentBackground" presStyleLbl="fgAcc1" presStyleIdx="1" presStyleCnt="2"/>
      <dgm:spPr/>
    </dgm:pt>
    <dgm:pt modelId="{BF6DA678-7730-48D3-87B9-05463DD9F90D}" type="pres">
      <dgm:prSet presAssocID="{DEFF2621-5889-4C63-9540-40114D8E5E5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C7CD408-5689-4E6B-944E-35C7BD8A05A7}" type="presOf" srcId="{DEFF2621-5889-4C63-9540-40114D8E5E5A}" destId="{73E2D0AF-2ECC-4E12-8C92-A7CF2AA4FD07}" srcOrd="0" destOrd="0" presId="urn:microsoft.com/office/officeart/2011/layout/CircleProcess"/>
    <dgm:cxn modelId="{E6F21A1C-FEF7-48DC-8F8E-BF3836EAAA60}" type="presOf" srcId="{FCEA4E23-6914-492F-9B58-9F5B8CE1FF0C}" destId="{A7BC824A-4FB8-4697-BD15-DC5EBE8A50E6}" srcOrd="0" destOrd="0" presId="urn:microsoft.com/office/officeart/2011/layout/CircleProcess"/>
    <dgm:cxn modelId="{21934F3E-A7BF-4D3E-88CC-4E3480AD6838}" type="presOf" srcId="{DEFF2621-5889-4C63-9540-40114D8E5E5A}" destId="{BF6DA678-7730-48D3-87B9-05463DD9F90D}" srcOrd="1" destOrd="0" presId="urn:microsoft.com/office/officeart/2011/layout/CircleProcess"/>
    <dgm:cxn modelId="{899C2177-D6DC-4643-AED8-A5A306889C3D}" srcId="{37D72ABC-05DF-471E-8252-E08FFD1A8769}" destId="{FCEA4E23-6914-492F-9B58-9F5B8CE1FF0C}" srcOrd="1" destOrd="0" parTransId="{39E1EF4F-2308-46A9-8871-CF02E618F54D}" sibTransId="{D1507C80-DB9C-4D80-B4EE-359556C4E2D9}"/>
    <dgm:cxn modelId="{0A0A5989-2DE1-44C2-AA63-F4FB09C82C29}" srcId="{37D72ABC-05DF-471E-8252-E08FFD1A8769}" destId="{DEFF2621-5889-4C63-9540-40114D8E5E5A}" srcOrd="0" destOrd="0" parTransId="{E05F4BC2-41CE-42A3-B866-E97320748677}" sibTransId="{2BC78067-5731-42F8-AE64-000D7809F337}"/>
    <dgm:cxn modelId="{83C0D5D9-A3FE-45AF-91B3-B85B5AC43632}" type="presOf" srcId="{37D72ABC-05DF-471E-8252-E08FFD1A8769}" destId="{225D6E75-5044-474F-9DFB-E413AFBC615C}" srcOrd="0" destOrd="0" presId="urn:microsoft.com/office/officeart/2011/layout/CircleProcess"/>
    <dgm:cxn modelId="{3EEE2DEA-D362-4A7A-9062-15466C9F52AD}" type="presOf" srcId="{FCEA4E23-6914-492F-9B58-9F5B8CE1FF0C}" destId="{FC5B6ABB-EDEA-469B-A5CE-4AC42A12DE0C}" srcOrd="1" destOrd="0" presId="urn:microsoft.com/office/officeart/2011/layout/CircleProcess"/>
    <dgm:cxn modelId="{F27583C7-9F6A-4FFF-82BA-FFD05CEB9436}" type="presParOf" srcId="{225D6E75-5044-474F-9DFB-E413AFBC615C}" destId="{4812B5CA-45C8-4F9A-8379-19E503B06C1E}" srcOrd="0" destOrd="0" presId="urn:microsoft.com/office/officeart/2011/layout/CircleProcess"/>
    <dgm:cxn modelId="{6914B112-790B-4FFE-878C-BEBD8CCEE3FA}" type="presParOf" srcId="{4812B5CA-45C8-4F9A-8379-19E503B06C1E}" destId="{335B6286-144D-424B-AD0A-0CD837A4925A}" srcOrd="0" destOrd="0" presId="urn:microsoft.com/office/officeart/2011/layout/CircleProcess"/>
    <dgm:cxn modelId="{F40FC76D-EBE1-46B9-803B-C7A09BD14DD1}" type="presParOf" srcId="{225D6E75-5044-474F-9DFB-E413AFBC615C}" destId="{57BC221C-53E0-4334-A9CA-6AD21B344041}" srcOrd="1" destOrd="0" presId="urn:microsoft.com/office/officeart/2011/layout/CircleProcess"/>
    <dgm:cxn modelId="{BF65F2C8-2129-4F84-8059-034627E6E43D}" type="presParOf" srcId="{57BC221C-53E0-4334-A9CA-6AD21B344041}" destId="{A7BC824A-4FB8-4697-BD15-DC5EBE8A50E6}" srcOrd="0" destOrd="0" presId="urn:microsoft.com/office/officeart/2011/layout/CircleProcess"/>
    <dgm:cxn modelId="{2ACD7728-0CF3-47A5-8CE9-565A99EF0B9D}" type="presParOf" srcId="{225D6E75-5044-474F-9DFB-E413AFBC615C}" destId="{FC5B6ABB-EDEA-469B-A5CE-4AC42A12DE0C}" srcOrd="2" destOrd="0" presId="urn:microsoft.com/office/officeart/2011/layout/CircleProcess"/>
    <dgm:cxn modelId="{7B58A89A-DC4F-4917-AE85-D68F9AB494E9}" type="presParOf" srcId="{225D6E75-5044-474F-9DFB-E413AFBC615C}" destId="{9079C918-0788-4F0E-8D9A-A627CD4A71FF}" srcOrd="3" destOrd="0" presId="urn:microsoft.com/office/officeart/2011/layout/CircleProcess"/>
    <dgm:cxn modelId="{51A591A0-D86A-4BBD-8042-1518B2381445}" type="presParOf" srcId="{9079C918-0788-4F0E-8D9A-A627CD4A71FF}" destId="{8E638407-4603-40D6-AF9F-41E3DBCA964A}" srcOrd="0" destOrd="0" presId="urn:microsoft.com/office/officeart/2011/layout/CircleProcess"/>
    <dgm:cxn modelId="{D504FD7C-9192-4E33-B62F-9EF8E0D6CC5C}" type="presParOf" srcId="{225D6E75-5044-474F-9DFB-E413AFBC615C}" destId="{91CB0A94-C260-43AA-B32A-07E4ACDCDF4A}" srcOrd="4" destOrd="0" presId="urn:microsoft.com/office/officeart/2011/layout/CircleProcess"/>
    <dgm:cxn modelId="{0105AC81-48AC-4E15-92FB-66A23D70B18D}" type="presParOf" srcId="{91CB0A94-C260-43AA-B32A-07E4ACDCDF4A}" destId="{73E2D0AF-2ECC-4E12-8C92-A7CF2AA4FD07}" srcOrd="0" destOrd="0" presId="urn:microsoft.com/office/officeart/2011/layout/CircleProcess"/>
    <dgm:cxn modelId="{2A8295B7-B134-4C78-A0D2-B810F968485B}" type="presParOf" srcId="{225D6E75-5044-474F-9DFB-E413AFBC615C}" destId="{BF6DA678-7730-48D3-87B9-05463DD9F90D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B6286-144D-424B-AD0A-0CD837A4925A}">
      <dsp:nvSpPr>
        <dsp:cNvPr id="0" name=""/>
        <dsp:cNvSpPr/>
      </dsp:nvSpPr>
      <dsp:spPr>
        <a:xfrm>
          <a:off x="3326323" y="874166"/>
          <a:ext cx="2316106" cy="231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C824A-4FB8-4697-BD15-DC5EBE8A50E6}">
      <dsp:nvSpPr>
        <dsp:cNvPr id="0" name=""/>
        <dsp:cNvSpPr/>
      </dsp:nvSpPr>
      <dsp:spPr>
        <a:xfrm>
          <a:off x="3403493" y="951382"/>
          <a:ext cx="2161253" cy="2161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Creating commonalities for the future.</a:t>
          </a:r>
          <a:endParaRPr lang="en-DE" sz="1900" kern="1200" dirty="0"/>
        </a:p>
      </dsp:txBody>
      <dsp:txXfrm>
        <a:off x="3712684" y="1260246"/>
        <a:ext cx="1543899" cy="1543913"/>
      </dsp:txXfrm>
    </dsp:sp>
    <dsp:sp modelId="{8E638407-4603-40D6-AF9F-41E3DBCA964A}">
      <dsp:nvSpPr>
        <dsp:cNvPr id="0" name=""/>
        <dsp:cNvSpPr/>
      </dsp:nvSpPr>
      <dsp:spPr>
        <a:xfrm rot="2700000">
          <a:off x="933266" y="873908"/>
          <a:ext cx="2316183" cy="231618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2D0AF-2ECC-4E12-8C92-A7CF2AA4FD07}">
      <dsp:nvSpPr>
        <dsp:cNvPr id="0" name=""/>
        <dsp:cNvSpPr/>
      </dsp:nvSpPr>
      <dsp:spPr>
        <a:xfrm>
          <a:off x="1010731" y="951382"/>
          <a:ext cx="2161253" cy="216164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Common past</a:t>
          </a:r>
          <a:endParaRPr lang="en-DE" sz="1900" kern="1200" dirty="0"/>
        </a:p>
      </dsp:txBody>
      <dsp:txXfrm>
        <a:off x="1319408" y="1260246"/>
        <a:ext cx="1543899" cy="154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9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5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A577-A21C-4661-8B1F-2AE6DC8A26F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A99E-5CE1-4456-93AE-85919DF09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5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watch/?v=1015111612258885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8" y="2420888"/>
            <a:ext cx="8062664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4: Envisioning Southeast Asia</a:t>
            </a:r>
            <a:br>
              <a:rPr lang="en-US" sz="4900" b="1" dirty="0"/>
            </a:br>
            <a:br>
              <a:rPr lang="en-US" dirty="0"/>
            </a:br>
            <a:r>
              <a:rPr lang="en-US" dirty="0"/>
              <a:t>Lesson 1a. Introduction to ASEAN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343C6-6123-423E-A135-F76CDF262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89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work: Country Experts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10 groups</a:t>
            </a:r>
          </a:p>
          <a:p>
            <a:r>
              <a:rPr lang="en-US" sz="2400" dirty="0"/>
              <a:t>Research one of the ASEAN countries </a:t>
            </a:r>
          </a:p>
          <a:p>
            <a:r>
              <a:rPr lang="en-US" sz="2400" dirty="0"/>
              <a:t>Present a poster of your findings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19672" y="2996952"/>
            <a:ext cx="6019799" cy="3676650"/>
            <a:chOff x="0" y="0"/>
            <a:chExt cx="6315075" cy="3505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019425" cy="35052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Country X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Territorial Size: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Population: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Official Language(s):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Capital City: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Currency: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Head of State: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Head of Government: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Type of Government: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When did it become a member of ASEAN?: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95650" y="0"/>
              <a:ext cx="3019425" cy="3505200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Draw a picture of the country’s flag below: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What do the colours represent?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What do the [objects on the flag] represent?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Arial"/>
                  <a:ea typeface="PMingLiU"/>
                  <a:cs typeface="Times New Roman"/>
                </a:rPr>
                <a:t>What else can you say about the flag? 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Calibri"/>
                  <a:ea typeface="PMingLiU"/>
                  <a:cs typeface="Times New Roman"/>
                </a:rPr>
                <a:t> </a:t>
              </a:r>
              <a:endParaRPr lang="en-US" sz="1200"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6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Southeast Asia is a very diverse region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22E5B3-A1A1-4A80-9131-6C6AE3AB5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9" t="29001" r="15350" b="19199"/>
          <a:stretch/>
        </p:blipFill>
        <p:spPr>
          <a:xfrm>
            <a:off x="0" y="0"/>
            <a:ext cx="4824536" cy="26642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7E09C6-A902-47A1-909E-250DD1E47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4801" r="13775" b="23400"/>
          <a:stretch/>
        </p:blipFill>
        <p:spPr>
          <a:xfrm>
            <a:off x="4280782" y="4098755"/>
            <a:ext cx="4863218" cy="272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89847-1210-41FE-A58F-07F3EED83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89" t="24801" r="15350" b="15000"/>
          <a:stretch/>
        </p:blipFill>
        <p:spPr>
          <a:xfrm>
            <a:off x="12068" y="4098755"/>
            <a:ext cx="4293918" cy="275579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8B003A-0D3F-4912-A5B7-D18BFE32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59" y="1"/>
            <a:ext cx="474114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4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318C-CD08-4A06-ADE6-4167C6BA8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ASEAN: History and purposes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9A49-BD19-4EE9-8762-DF3D4C343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5910937"/>
            <a:ext cx="7056784" cy="398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hlinkClick r:id="rId2"/>
              </a:rPr>
              <a:t>https://www.facebook.com/watch/?v=10151116122588854</a:t>
            </a:r>
            <a:endParaRPr lang="en-DE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4BA32-58C5-4D82-8AF0-6EF1F4539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63" t="16401" r="9838" b="10801"/>
          <a:stretch/>
        </p:blipFill>
        <p:spPr>
          <a:xfrm>
            <a:off x="1475656" y="1417638"/>
            <a:ext cx="6912768" cy="44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98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ASEAN: History and Purpose</a:t>
            </a:r>
            <a:br>
              <a:rPr lang="en-GB" sz="4000" dirty="0"/>
            </a:br>
            <a:r>
              <a:rPr lang="en-GB" sz="4000" dirty="0"/>
              <a:t>The Foundation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36064"/>
            <a:ext cx="8229600" cy="2160240"/>
          </a:xfrm>
        </p:spPr>
        <p:txBody>
          <a:bodyPr>
            <a:normAutofit/>
          </a:bodyPr>
          <a:lstStyle/>
          <a:p>
            <a:r>
              <a:rPr lang="en-US" sz="2200" dirty="0"/>
              <a:t>ASEAN formed on 8 August 1967 (Bangkok Declaration)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</a:t>
            </a:r>
            <a:r>
              <a:rPr lang="en-US" sz="2200" b="1" dirty="0"/>
              <a:t>accelerate economic growth, social progress and cultural development</a:t>
            </a:r>
            <a:r>
              <a:rPr lang="en-US" sz="22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to </a:t>
            </a:r>
            <a:r>
              <a:rPr lang="en-US" sz="2200" b="1" dirty="0"/>
              <a:t>promote regional peace and stability</a:t>
            </a:r>
            <a:r>
              <a:rPr lang="en-US" sz="2200" dirty="0"/>
              <a:t> through justice and rule of law.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66D619-F5DD-4ECD-AF36-C9F372A0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37543"/>
            <a:ext cx="3635896" cy="24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B2AEF-BD01-4703-BA8B-C197A4268AE2}"/>
              </a:ext>
            </a:extLst>
          </p:cNvPr>
          <p:cNvSpPr txBox="1"/>
          <p:nvPr/>
        </p:nvSpPr>
        <p:spPr>
          <a:xfrm>
            <a:off x="8100392" y="6631715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ASEAN</a:t>
            </a:r>
            <a:endParaRPr lang="en-DE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A0FC1-36C0-4223-BBD6-256AD631D542}"/>
              </a:ext>
            </a:extLst>
          </p:cNvPr>
          <p:cNvSpPr/>
          <p:nvPr/>
        </p:nvSpPr>
        <p:spPr>
          <a:xfrm>
            <a:off x="151884" y="3717032"/>
            <a:ext cx="5140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Today: </a:t>
            </a:r>
            <a:r>
              <a:rPr lang="en-US" sz="2200" b="1" dirty="0"/>
              <a:t>10 member states</a:t>
            </a:r>
            <a:endParaRPr lang="en-US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equality of partnership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sense of belonging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narrowing development gaps by adhering strictly to </a:t>
            </a:r>
            <a:r>
              <a:rPr lang="en-US" sz="2200" b="1" dirty="0"/>
              <a:t>a process of consultation and consensus</a:t>
            </a:r>
            <a:r>
              <a:rPr lang="en-US" sz="22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0315D-272D-4F42-9031-E7698E3B85E2}"/>
              </a:ext>
            </a:extLst>
          </p:cNvPr>
          <p:cNvSpPr/>
          <p:nvPr/>
        </p:nvSpPr>
        <p:spPr>
          <a:xfrm rot="20469247">
            <a:off x="-261644" y="130977"/>
            <a:ext cx="2823848" cy="323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8174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ASEAN: History and Purpose</a:t>
            </a:r>
            <a:br>
              <a:rPr lang="en-GB" sz="4000" dirty="0"/>
            </a:br>
            <a:r>
              <a:rPr lang="en-GB" sz="4000" dirty="0"/>
              <a:t>ASEAN Charter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942384" cy="5001419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2008: signing of the </a:t>
            </a:r>
            <a:r>
              <a:rPr lang="en-US" sz="2400" b="1" dirty="0"/>
              <a:t>ASEAN Charter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C</a:t>
            </a:r>
            <a:r>
              <a:rPr lang="en-US" sz="2400" dirty="0"/>
              <a:t>loser cooperation in three pillars,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ASEAN Political-Security Community</a:t>
            </a:r>
            <a:r>
              <a:rPr lang="en-US" sz="2000" dirty="0"/>
              <a:t>: comprehensive security with rule of law, human rights and good governance through shared responsibility and a dynamic outwardly looking mindset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ASEAN Economic Community</a:t>
            </a:r>
            <a:r>
              <a:rPr lang="en-US" sz="2000" dirty="0"/>
              <a:t>: mobilizes resources to inclusively increase economic well-being and welfare and reduce social disparities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/>
              <a:t>ASEAN Socio-Cultural Community</a:t>
            </a:r>
            <a:r>
              <a:rPr lang="en-US" sz="2000" dirty="0"/>
              <a:t>: people-oriented and socially responsible human development to achieve enduring solidarity and build greater understanding and good neighborliness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 ASEAN has set a </a:t>
            </a:r>
            <a:r>
              <a:rPr lang="en-US" sz="2400" b="1" dirty="0"/>
              <a:t>Vision 2020</a:t>
            </a:r>
            <a:r>
              <a:rPr lang="en-US" sz="2400" dirty="0"/>
              <a:t> towards realizing the </a:t>
            </a:r>
            <a:r>
              <a:rPr lang="en-US" sz="2400" b="1" dirty="0"/>
              <a:t>ASEAN Community</a:t>
            </a:r>
            <a:r>
              <a:rPr lang="en-US" sz="2400" dirty="0"/>
              <a:t> and the </a:t>
            </a:r>
            <a:r>
              <a:rPr lang="en-US" sz="2400" b="1" dirty="0"/>
              <a:t>ASEAN Economic Community</a:t>
            </a:r>
            <a:r>
              <a:rPr lang="en-US" sz="2400" dirty="0"/>
              <a:t> by 2015.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2" name="Picture 4" descr="Image result for asean 3 pill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6288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549E2F-012C-4313-A409-553F44F2F3BB}"/>
              </a:ext>
            </a:extLst>
          </p:cNvPr>
          <p:cNvSpPr/>
          <p:nvPr/>
        </p:nvSpPr>
        <p:spPr>
          <a:xfrm rot="20469247">
            <a:off x="-261644" y="130977"/>
            <a:ext cx="2823848" cy="323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5165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ASEAN: History and Purpose</a:t>
            </a:r>
            <a:br>
              <a:rPr lang="en-US" sz="4000" dirty="0"/>
            </a:br>
            <a:r>
              <a:rPr lang="en-US" sz="4000" dirty="0"/>
              <a:t>External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5050904" cy="4032448"/>
          </a:xfrm>
        </p:spPr>
        <p:txBody>
          <a:bodyPr>
            <a:normAutofit/>
          </a:bodyPr>
          <a:lstStyle/>
          <a:p>
            <a:r>
              <a:rPr lang="en-US" sz="2400" dirty="0"/>
              <a:t>Numerous bilateral and multi-lateral agreements </a:t>
            </a:r>
          </a:p>
          <a:p>
            <a:r>
              <a:rPr lang="en-US" sz="2400" dirty="0"/>
              <a:t>Numerous ASEAN committees and consultative bodies to listen to the peoples of ASEAN and support member states’ aspirations.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42738" r="75714" b="13420"/>
          <a:stretch/>
        </p:blipFill>
        <p:spPr bwMode="auto">
          <a:xfrm>
            <a:off x="5670757" y="2852936"/>
            <a:ext cx="3224826" cy="209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706C89-2AFF-4636-9B5D-6639CEAD8F16}"/>
              </a:ext>
            </a:extLst>
          </p:cNvPr>
          <p:cNvSpPr/>
          <p:nvPr/>
        </p:nvSpPr>
        <p:spPr>
          <a:xfrm rot="20469247">
            <a:off x="-261644" y="130977"/>
            <a:ext cx="2823848" cy="3235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95503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0292"/>
            <a:ext cx="6552728" cy="4363070"/>
          </a:xfrm>
        </p:spPr>
        <p:txBody>
          <a:bodyPr>
            <a:normAutofit/>
          </a:bodyPr>
          <a:lstStyle/>
          <a:p>
            <a:r>
              <a:rPr lang="en-US" sz="2400" dirty="0"/>
              <a:t>Why was ASEAN formed? </a:t>
            </a:r>
            <a:endParaRPr lang="en-US" sz="2400" dirty="0">
              <a:effectLst/>
            </a:endParaRPr>
          </a:p>
          <a:p>
            <a:pPr lvl="0"/>
            <a:r>
              <a:rPr lang="en-US" sz="2400" dirty="0"/>
              <a:t>Why did leaders in Southeast Asia think that ASEAN was necessary? </a:t>
            </a:r>
            <a:endParaRPr lang="en-US" sz="2400" dirty="0">
              <a:effectLst/>
            </a:endParaRPr>
          </a:p>
          <a:p>
            <a:pPr lvl="0"/>
            <a:r>
              <a:rPr lang="en-US" sz="2400" dirty="0"/>
              <a:t>What kinds of conflicts were present in Southeast Asia in the 1960s? </a:t>
            </a:r>
            <a:endParaRPr lang="en-US" sz="2400" dirty="0">
              <a:effectLst/>
            </a:endParaRPr>
          </a:p>
          <a:p>
            <a:pPr lvl="0"/>
            <a:r>
              <a:rPr lang="en-US" sz="2400" dirty="0"/>
              <a:t>Were there any other models of regional cooperation that ASEAN could follow?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0232" y="1196752"/>
            <a:ext cx="315663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921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660" y="3284984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4: Envisioning Southeast Asia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Lesson 1b: ASEAN as a regional organization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3853B-3745-4E5C-91B0-0581D9D3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85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What are the aims of ASEAN? </a:t>
            </a:r>
          </a:p>
          <a:p>
            <a:pPr lvl="0"/>
            <a:r>
              <a:rPr lang="en-US" sz="2800" dirty="0"/>
              <a:t>How has ASEAN helped in forming a shared identity in South-East Asia? </a:t>
            </a:r>
          </a:p>
          <a:p>
            <a:pPr lvl="0"/>
            <a:r>
              <a:rPr lang="en-US" sz="2800" dirty="0"/>
              <a:t>What do you think ASEAN of the future will look like? 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F0FD751-508C-4AC3-9EF0-EC98564DE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57758"/>
              </p:ext>
            </p:extLst>
          </p:nvPr>
        </p:nvGraphicFramePr>
        <p:xfrm>
          <a:off x="1331640" y="31409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468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Bangkok Declaration</a:t>
            </a:r>
            <a:br>
              <a:rPr lang="en-US" sz="3200" dirty="0"/>
            </a:br>
            <a:r>
              <a:rPr lang="en-US" sz="2800" dirty="0"/>
              <a:t>Group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4829135" cy="3921299"/>
          </a:xfrm>
        </p:spPr>
        <p:txBody>
          <a:bodyPr>
            <a:normAutofit/>
          </a:bodyPr>
          <a:lstStyle/>
          <a:p>
            <a:pPr marL="266700" lvl="1" indent="-200025">
              <a:buFont typeface="Arial" pitchFamily="34" charset="0"/>
              <a:buChar char="•"/>
            </a:pPr>
            <a:r>
              <a:rPr lang="en-US" dirty="0"/>
              <a:t>What are the aims of ASEAN?</a:t>
            </a:r>
          </a:p>
          <a:p>
            <a:pPr marL="266700" lvl="1" indent="-200025">
              <a:buFont typeface="Arial" pitchFamily="34" charset="0"/>
              <a:buChar char="•"/>
            </a:pPr>
            <a:r>
              <a:rPr lang="en-US" dirty="0"/>
              <a:t>How does ASEAN hope to achieve these aims?</a:t>
            </a:r>
          </a:p>
          <a:p>
            <a:pPr marL="266700" lvl="1" indent="-200025">
              <a:buFont typeface="Arial" pitchFamily="34" charset="0"/>
              <a:buChar char="•"/>
            </a:pPr>
            <a:r>
              <a:rPr lang="en-US" dirty="0"/>
              <a:t>What kind of platforms does ASEAN plan to use platforms to achieve its aims?</a:t>
            </a:r>
          </a:p>
        </p:txBody>
      </p:sp>
      <p:pic>
        <p:nvPicPr>
          <p:cNvPr id="4098" name="Picture 2" descr="Image result for the bangkok declaration 19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66" y="2348880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5066" y="4466034"/>
            <a:ext cx="3848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The Founding Fathers</a:t>
            </a:r>
          </a:p>
          <a:p>
            <a:r>
              <a:rPr lang="en-US" sz="1200" dirty="0"/>
              <a:t>The five Foreign Ministers who signed the  Bangkok Declaration – Adam Malik of Indonesia, </a:t>
            </a:r>
            <a:r>
              <a:rPr lang="en-US" sz="1200" dirty="0" err="1"/>
              <a:t>Narciso</a:t>
            </a:r>
            <a:r>
              <a:rPr lang="en-US" sz="1200" dirty="0"/>
              <a:t> R. Ramos of the Philippines, Tun Abdul </a:t>
            </a:r>
            <a:r>
              <a:rPr lang="en-US" sz="1200" dirty="0" err="1"/>
              <a:t>Razak</a:t>
            </a:r>
            <a:r>
              <a:rPr lang="en-US" sz="1200" dirty="0"/>
              <a:t> of Malaysia, S. </a:t>
            </a:r>
            <a:r>
              <a:rPr lang="en-US" sz="1200" dirty="0" err="1"/>
              <a:t>Rajaratnam</a:t>
            </a:r>
            <a:r>
              <a:rPr lang="en-US" sz="1200" dirty="0"/>
              <a:t> of Singapore, and </a:t>
            </a:r>
            <a:r>
              <a:rPr lang="en-US" sz="1200" dirty="0" err="1"/>
              <a:t>Thanat</a:t>
            </a:r>
            <a:r>
              <a:rPr lang="en-US" sz="1200" dirty="0"/>
              <a:t> </a:t>
            </a:r>
            <a:r>
              <a:rPr lang="en-US" sz="1200" dirty="0" err="1"/>
              <a:t>Khoman</a:t>
            </a:r>
            <a:r>
              <a:rPr lang="en-US" sz="1200" dirty="0"/>
              <a:t> of Thailand</a:t>
            </a:r>
          </a:p>
          <a:p>
            <a:br>
              <a:rPr lang="en-US" sz="1000" dirty="0"/>
            </a:br>
            <a:r>
              <a:rPr lang="en-US" sz="1000" dirty="0"/>
              <a:t>© https://aseancommunity.tumblr.com/post/162183488945/history-of-asean-the-founding-of-asean-on-8-august</a:t>
            </a:r>
          </a:p>
        </p:txBody>
      </p:sp>
    </p:spTree>
    <p:extLst>
      <p:ext uri="{BB962C8B-B14F-4D97-AF65-F5344CB8AC3E}">
        <p14:creationId xmlns:p14="http://schemas.microsoft.com/office/powerpoint/2010/main" val="56828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/>
              <a:t>ASEAN timeline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5536" y="2121446"/>
            <a:ext cx="8424936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Callout 4"/>
          <p:cNvSpPr/>
          <p:nvPr/>
        </p:nvSpPr>
        <p:spPr>
          <a:xfrm>
            <a:off x="251520" y="2419772"/>
            <a:ext cx="1045443" cy="100811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ASEAN established 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5 members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935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1967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0146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1971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720899" y="5017740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Declaration on the Zone of Peace, Freedom and Neutrality (ZOPFAN)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1984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1634480" y="2419772"/>
            <a:ext cx="1281336" cy="100811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Brunei Darussalam joins ASEAN</a:t>
            </a:r>
            <a:endParaRPr lang="en-US" sz="1200" dirty="0"/>
          </a:p>
        </p:txBody>
      </p:sp>
      <p:sp>
        <p:nvSpPr>
          <p:cNvPr id="11" name="Up Arrow Callout 10"/>
          <p:cNvSpPr/>
          <p:nvPr/>
        </p:nvSpPr>
        <p:spPr>
          <a:xfrm>
            <a:off x="3129873" y="2419772"/>
            <a:ext cx="1033425" cy="100811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Viet Nam joins ASEAN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5754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1995</a:t>
            </a:r>
          </a:p>
        </p:txBody>
      </p:sp>
      <p:sp>
        <p:nvSpPr>
          <p:cNvPr id="13" name="Up Arrow Callout 12"/>
          <p:cNvSpPr/>
          <p:nvPr/>
        </p:nvSpPr>
        <p:spPr>
          <a:xfrm>
            <a:off x="4441140" y="2419772"/>
            <a:ext cx="1169057" cy="100811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Lao PDR and Myanmar join ASEAN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94837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1997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5787724" y="2419772"/>
            <a:ext cx="839051" cy="1008112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Cambodia joins ASEAN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6416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1999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1080121" y="3643684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ASEAN-European Community meeting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00201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1978</a:t>
            </a:r>
          </a:p>
        </p:txBody>
      </p:sp>
      <p:sp>
        <p:nvSpPr>
          <p:cNvPr id="19" name="Up Arrow Callout 18"/>
          <p:cNvSpPr/>
          <p:nvPr/>
        </p:nvSpPr>
        <p:spPr>
          <a:xfrm>
            <a:off x="2915816" y="5017740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Southeast Asia Nuclear Weapon Free Zone Treaty</a:t>
            </a:r>
            <a:endParaRPr lang="en-US" dirty="0"/>
          </a:p>
        </p:txBody>
      </p:sp>
      <p:sp>
        <p:nvSpPr>
          <p:cNvPr id="20" name="Up Arrow Callout 19"/>
          <p:cNvSpPr/>
          <p:nvPr/>
        </p:nvSpPr>
        <p:spPr>
          <a:xfrm>
            <a:off x="4441140" y="3643684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 + 3 meeting</a:t>
            </a:r>
            <a:endParaRPr lang="en-US" dirty="0"/>
          </a:p>
        </p:txBody>
      </p:sp>
      <p:sp>
        <p:nvSpPr>
          <p:cNvPr id="21" name="Up Arrow Callout 20"/>
          <p:cNvSpPr/>
          <p:nvPr/>
        </p:nvSpPr>
        <p:spPr>
          <a:xfrm>
            <a:off x="4441140" y="5017740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 Vision 2020</a:t>
            </a:r>
            <a:endParaRPr lang="en-US" dirty="0"/>
          </a:p>
        </p:txBody>
      </p:sp>
      <p:sp>
        <p:nvSpPr>
          <p:cNvPr id="22" name="Up Arrow Callout 21"/>
          <p:cNvSpPr/>
          <p:nvPr/>
        </p:nvSpPr>
        <p:spPr>
          <a:xfrm>
            <a:off x="6228184" y="3643684"/>
            <a:ext cx="144016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 + 6 meeting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East Asia Summit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17431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2005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1496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2007</a:t>
            </a:r>
          </a:p>
        </p:txBody>
      </p:sp>
      <p:sp>
        <p:nvSpPr>
          <p:cNvPr id="25" name="Up Arrow Callout 24"/>
          <p:cNvSpPr/>
          <p:nvPr/>
        </p:nvSpPr>
        <p:spPr>
          <a:xfrm>
            <a:off x="6842248" y="5017740"/>
            <a:ext cx="1042120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 Charter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72400" y="1523703"/>
            <a:ext cx="461665" cy="6480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8028384" y="5017740"/>
            <a:ext cx="1060921" cy="1147564"/>
          </a:xfrm>
          <a:prstGeom prst="up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ASEAN Community’s 3 Pillars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108520" y="2492896"/>
            <a:ext cx="461665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Members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108520" y="3923764"/>
            <a:ext cx="738664" cy="10894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External Relations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36512" y="5085184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Agreements</a:t>
            </a:r>
          </a:p>
        </p:txBody>
      </p:sp>
    </p:spTree>
    <p:extLst>
      <p:ext uri="{BB962C8B-B14F-4D97-AF65-F5344CB8AC3E}">
        <p14:creationId xmlns:p14="http://schemas.microsoft.com/office/powerpoint/2010/main" val="270670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ASEAN Charter</a:t>
            </a:r>
            <a:br>
              <a:rPr lang="en-US" sz="3200" dirty="0"/>
            </a:br>
            <a:r>
              <a:rPr lang="en-US" sz="2800" dirty="0"/>
              <a:t>Group Activity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0507" y="1844823"/>
            <a:ext cx="8208912" cy="13006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600" dirty="0"/>
              <a:t>What are the Purposes of ASEAN</a:t>
            </a:r>
            <a:br>
              <a:rPr lang="en-US" sz="2600" dirty="0"/>
            </a:br>
            <a:r>
              <a:rPr lang="en-US" sz="2600" dirty="0"/>
              <a:t> as declared in the ASEAN Charter?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0507" y="3140968"/>
            <a:ext cx="4104456" cy="20116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How are they </a:t>
            </a:r>
            <a:r>
              <a:rPr lang="en-US" sz="2600" b="1" dirty="0"/>
              <a:t>similar</a:t>
            </a:r>
            <a:r>
              <a:rPr lang="en-US" sz="2600" dirty="0"/>
              <a:t> to the Bangkok Declaration?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44963" y="3145507"/>
            <a:ext cx="4104456" cy="20116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How are they </a:t>
            </a:r>
            <a:r>
              <a:rPr lang="en-US" sz="2600" b="1" dirty="0"/>
              <a:t>different</a:t>
            </a:r>
            <a:r>
              <a:rPr lang="en-US" sz="2600" dirty="0"/>
              <a:t> from the Bangkok Declaration?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0507" y="5157192"/>
            <a:ext cx="8208912" cy="12961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2600" dirty="0"/>
              <a:t>Why have the changes come about?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507" y="1196752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Chapter I: Purposes and Principles - Article 1: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2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With increased membership in ASEAN, the diversity and complexity increased as well. </a:t>
            </a:r>
          </a:p>
          <a:p>
            <a:endParaRPr lang="en-US" dirty="0"/>
          </a:p>
          <a:p>
            <a:r>
              <a:rPr lang="en-US" dirty="0"/>
              <a:t>As a platform for creating shared identities and facilitating regional cooperation, ASEAN is a work in progress.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External hindering factors to regional cooperation when national interests take precedence (e.g. competing territorial claims, </a:t>
            </a:r>
            <a:r>
              <a:rPr lang="en-US" dirty="0" err="1"/>
              <a:t>transboundary</a:t>
            </a:r>
            <a:r>
              <a:rPr lang="en-US" dirty="0"/>
              <a:t> haze issues etc.)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Enhanced cooperation when facing a common threat (e.g. security, terrorism etc.). </a:t>
            </a:r>
          </a:p>
        </p:txBody>
      </p:sp>
    </p:spTree>
    <p:extLst>
      <p:ext uri="{BB962C8B-B14F-4D97-AF65-F5344CB8AC3E}">
        <p14:creationId xmlns:p14="http://schemas.microsoft.com/office/powerpoint/2010/main" val="378621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of the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dirty="0"/>
              <a:t>Why was ASEAN formed? </a:t>
            </a:r>
          </a:p>
          <a:p>
            <a:pPr lvl="0"/>
            <a:r>
              <a:rPr lang="en-US" dirty="0"/>
              <a:t>Who were the members of ASEAN? </a:t>
            </a:r>
          </a:p>
          <a:p>
            <a:pPr lvl="0"/>
            <a:r>
              <a:rPr lang="en-US" dirty="0"/>
              <a:t>What are the aims of ASEAN?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4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South-East Asia is a region rich in diversity and yet there are commonalities within the region.</a:t>
            </a:r>
          </a:p>
          <a:p>
            <a:pPr marL="0" lvl="0" indent="0">
              <a:buNone/>
            </a:pPr>
            <a:r>
              <a:rPr lang="en-US" dirty="0"/>
              <a:t> </a:t>
            </a:r>
          </a:p>
          <a:p>
            <a:pPr lvl="0"/>
            <a:r>
              <a:rPr lang="en-US" dirty="0"/>
              <a:t>ASEAN, as a regional organization, creates commonalities among its member nations.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It is also a way by which countries in Southeast Asia came together to envision and create a common vision and future for the region. </a:t>
            </a:r>
          </a:p>
        </p:txBody>
      </p:sp>
    </p:spTree>
    <p:extLst>
      <p:ext uri="{BB962C8B-B14F-4D97-AF65-F5344CB8AC3E}">
        <p14:creationId xmlns:p14="http://schemas.microsoft.com/office/powerpoint/2010/main" val="408618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vert="wordArtVert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ASEAN</a:t>
            </a:r>
          </a:p>
        </p:txBody>
      </p:sp>
    </p:spTree>
    <p:extLst>
      <p:ext uri="{BB962C8B-B14F-4D97-AF65-F5344CB8AC3E}">
        <p14:creationId xmlns:p14="http://schemas.microsoft.com/office/powerpoint/2010/main" val="110797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06488" cy="5141168"/>
          </a:xfrm>
        </p:spPr>
        <p:txBody>
          <a:bodyPr vert="wordArtVert"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ASEAN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7991" y="1700808"/>
            <a:ext cx="65527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400" dirty="0"/>
              <a:t>Association of</a:t>
            </a:r>
          </a:p>
          <a:p>
            <a:pPr>
              <a:spcAft>
                <a:spcPts val="1200"/>
              </a:spcAft>
            </a:pPr>
            <a:r>
              <a:rPr lang="en-US" sz="5400" dirty="0"/>
              <a:t>South</a:t>
            </a:r>
          </a:p>
          <a:p>
            <a:pPr>
              <a:spcAft>
                <a:spcPts val="1200"/>
              </a:spcAft>
            </a:pPr>
            <a:r>
              <a:rPr lang="en-US" sz="5400" dirty="0"/>
              <a:t>East</a:t>
            </a:r>
          </a:p>
          <a:p>
            <a:pPr>
              <a:spcAft>
                <a:spcPts val="1200"/>
              </a:spcAft>
            </a:pPr>
            <a:r>
              <a:rPr lang="en-US" sz="5400" dirty="0"/>
              <a:t>Asian</a:t>
            </a:r>
          </a:p>
          <a:p>
            <a:pPr>
              <a:spcAft>
                <a:spcPts val="1200"/>
              </a:spcAft>
            </a:pPr>
            <a:r>
              <a:rPr lang="en-US" sz="5400" dirty="0"/>
              <a:t>Nations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2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does it mean?</a:t>
            </a:r>
            <a:br>
              <a:rPr lang="en-US" sz="3600" dirty="0"/>
            </a:br>
            <a:r>
              <a:rPr lang="en-US" sz="2800" dirty="0"/>
              <a:t>Some definitions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3529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Association</a:t>
            </a:r>
          </a:p>
          <a:p>
            <a:r>
              <a:rPr lang="en-GB" sz="2200" dirty="0"/>
              <a:t>an organized body of people who have an interest, activity or purpose in common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South-East Asia</a:t>
            </a:r>
          </a:p>
          <a:p>
            <a:r>
              <a:rPr lang="en-GB" sz="2200" dirty="0"/>
              <a:t>a geographical subdivision of Asia that includes the countries of Brunei Darussalam, Cambodia, Indonesia, Lao PDR, Malaysia, Myanmar, the Philippines, Singapore, Thailand, </a:t>
            </a:r>
            <a:r>
              <a:rPr lang="en-GB" sz="2200" i="1" dirty="0"/>
              <a:t>Timor </a:t>
            </a:r>
            <a:r>
              <a:rPr lang="en-GB" sz="2200" i="1" dirty="0" err="1"/>
              <a:t>Leste</a:t>
            </a:r>
            <a:r>
              <a:rPr lang="en-GB" sz="2200" i="1" dirty="0"/>
              <a:t> </a:t>
            </a:r>
            <a:r>
              <a:rPr lang="en-GB" sz="2200" dirty="0"/>
              <a:t>and Viet Nam.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Nations</a:t>
            </a:r>
          </a:p>
          <a:p>
            <a:r>
              <a:rPr lang="en-GB" sz="2200" dirty="0"/>
              <a:t>a large group of people with common characteristics such as language, traditions, customs, habits and ethnicity. It has also been defined as a cultural-political community that has become conscious of its unity and interests</a:t>
            </a:r>
          </a:p>
          <a:p>
            <a:endParaRPr lang="en-GB" dirty="0"/>
          </a:p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Other definitions are possible too!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4716016" y="2828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1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/>
              <a:t>Activity: Map activity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5471125" cy="492514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28184" y="1694121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small groups: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Write the name of the countries of Southeast Asia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What countries are members of the ASEAN?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8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AF66-7519-476C-95AD-B760C3AC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5A6DD-4691-4F98-835A-589B319FE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3DBF94-29FB-464E-A9D4-3A18C677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1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1139</Words>
  <Application>Microsoft Office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Unit 4: Envisioning Southeast Asia  Lesson 1a. Introduction to ASEAN</vt:lpstr>
      <vt:lpstr> A note to users of this presentation</vt:lpstr>
      <vt:lpstr>Objective of the lesson</vt:lpstr>
      <vt:lpstr>PowerPoint Presentation</vt:lpstr>
      <vt:lpstr>What does it stand for?</vt:lpstr>
      <vt:lpstr>What does it stand for?</vt:lpstr>
      <vt:lpstr>What does it mean? Some definitions </vt:lpstr>
      <vt:lpstr>Activity: Map activity</vt:lpstr>
      <vt:lpstr>PowerPoint Presentation</vt:lpstr>
      <vt:lpstr>Group work: Country Experts Activity</vt:lpstr>
      <vt:lpstr>PowerPoint Presentation</vt:lpstr>
      <vt:lpstr>ASEAN: History and purposes</vt:lpstr>
      <vt:lpstr>ASEAN: History and Purpose The Foundation</vt:lpstr>
      <vt:lpstr>ASEAN: History and Purpose ASEAN Charter</vt:lpstr>
      <vt:lpstr>ASEAN: History and Purpose External relations</vt:lpstr>
      <vt:lpstr>Group activity</vt:lpstr>
      <vt:lpstr>Unit 4: Envisioning Southeast Asia  Lesson 1b: ASEAN as a regional organization </vt:lpstr>
      <vt:lpstr>Objective of the lesson</vt:lpstr>
      <vt:lpstr>The Bangkok Declaration Group activity </vt:lpstr>
      <vt:lpstr>ASEAN timeline</vt:lpstr>
      <vt:lpstr>The ASEAN Charter Group Activity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South-East Asia and the World Lesson 1 ASEAN</dc:title>
  <dc:creator>Vanessa Achilles</dc:creator>
  <cp:lastModifiedBy>Vanessa Achilles</cp:lastModifiedBy>
  <cp:revision>49</cp:revision>
  <dcterms:created xsi:type="dcterms:W3CDTF">2018-06-05T07:31:02Z</dcterms:created>
  <dcterms:modified xsi:type="dcterms:W3CDTF">2020-02-17T20:44:07Z</dcterms:modified>
</cp:coreProperties>
</file>