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75" r:id="rId4"/>
    <p:sldId id="276" r:id="rId5"/>
    <p:sldId id="277" r:id="rId6"/>
    <p:sldId id="278" r:id="rId7"/>
    <p:sldId id="279" r:id="rId8"/>
    <p:sldId id="280" r:id="rId9"/>
    <p:sldId id="281" r:id="rId10"/>
    <p:sldId id="282" r:id="rId11"/>
    <p:sldId id="283" r:id="rId12"/>
    <p:sldId id="284" r:id="rId13"/>
    <p:sldId id="285" r:id="rId14"/>
    <p:sldId id="289" r:id="rId15"/>
    <p:sldId id="286" r:id="rId16"/>
    <p:sldId id="288"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F197F7-4CC9-49E2-9BB7-4483232A4871}">
          <p14:sldIdLst>
            <p14:sldId id="256"/>
            <p14:sldId id="290"/>
            <p14:sldId id="275"/>
            <p14:sldId id="276"/>
            <p14:sldId id="277"/>
            <p14:sldId id="278"/>
            <p14:sldId id="279"/>
            <p14:sldId id="280"/>
            <p14:sldId id="281"/>
            <p14:sldId id="282"/>
            <p14:sldId id="283"/>
            <p14:sldId id="284"/>
            <p14:sldId id="285"/>
            <p14:sldId id="289"/>
            <p14:sldId id="286"/>
            <p14:sldId id="288"/>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B7E45-0259-4BE1-A515-A6744957A83C}"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226499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B7E45-0259-4BE1-A515-A6744957A83C}"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247064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B7E45-0259-4BE1-A515-A6744957A83C}"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288863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B7E45-0259-4BE1-A515-A6744957A83C}"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236235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B7E45-0259-4BE1-A515-A6744957A83C}" type="datetimeFigureOut">
              <a:rPr lang="en-US" smtClean="0"/>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312455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B7E45-0259-4BE1-A515-A6744957A83C}"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71814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B7E45-0259-4BE1-A515-A6744957A83C}" type="datetimeFigureOut">
              <a:rPr lang="en-US" smtClean="0"/>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166792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B7E45-0259-4BE1-A515-A6744957A83C}" type="datetimeFigureOut">
              <a:rPr lang="en-US" smtClean="0"/>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190915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B7E45-0259-4BE1-A515-A6744957A83C}" type="datetimeFigureOut">
              <a:rPr lang="en-US" smtClean="0"/>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330742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B7E45-0259-4BE1-A515-A6744957A83C}"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257135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B7E45-0259-4BE1-A515-A6744957A83C}" type="datetimeFigureOut">
              <a:rPr lang="en-US" smtClean="0"/>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072EE-8997-4812-8B21-1465AD96DD00}" type="slidenum">
              <a:rPr lang="en-US" smtClean="0"/>
              <a:t>‹#›</a:t>
            </a:fld>
            <a:endParaRPr lang="en-US"/>
          </a:p>
        </p:txBody>
      </p:sp>
    </p:spTree>
    <p:extLst>
      <p:ext uri="{BB962C8B-B14F-4D97-AF65-F5344CB8AC3E}">
        <p14:creationId xmlns:p14="http://schemas.microsoft.com/office/powerpoint/2010/main" val="346705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B7E45-0259-4BE1-A515-A6744957A83C}" type="datetimeFigureOut">
              <a:rPr lang="en-US" smtClean="0"/>
              <a:t>2/17/2020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072EE-8997-4812-8B21-1465AD96DD00}" type="slidenum">
              <a:rPr lang="en-US" smtClean="0"/>
              <a:t>‹#›</a:t>
            </a:fld>
            <a:endParaRPr lang="en-US"/>
          </a:p>
        </p:txBody>
      </p:sp>
    </p:spTree>
    <p:extLst>
      <p:ext uri="{BB962C8B-B14F-4D97-AF65-F5344CB8AC3E}">
        <p14:creationId xmlns:p14="http://schemas.microsoft.com/office/powerpoint/2010/main" val="2424345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angontimemachine.com/2018/05/30/chettiar-hindu-temple-chetty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http://2012books.lardbucket.org/books/communication-for-business-success/section_07/c198e4ba32e8acc1e228e73c32f4a676.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sharedhistories.asia/teach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angontimemachine.com/2018/05/30/chettiar-hindu-temple-chetty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84984"/>
            <a:ext cx="7772400" cy="1470025"/>
          </a:xfrm>
        </p:spPr>
        <p:txBody>
          <a:bodyPr>
            <a:noAutofit/>
          </a:bodyPr>
          <a:lstStyle/>
          <a:p>
            <a:r>
              <a:rPr lang="en-US" b="1" dirty="0"/>
              <a:t>Unit 3: Rice and Spice</a:t>
            </a:r>
            <a:br>
              <a:rPr lang="en-US" sz="3600" dirty="0"/>
            </a:br>
            <a:br>
              <a:rPr lang="en-US" sz="3600" dirty="0"/>
            </a:br>
            <a:r>
              <a:rPr lang="en-US" sz="4000" dirty="0"/>
              <a:t>Lesson 7: Rice, capital, debt and rural hardship in Southeast Asia from the nineteenth to twentieth centuries</a:t>
            </a:r>
          </a:p>
        </p:txBody>
      </p:sp>
      <p:pic>
        <p:nvPicPr>
          <p:cNvPr id="4" name="Picture 3">
            <a:extLst>
              <a:ext uri="{FF2B5EF4-FFF2-40B4-BE49-F238E27FC236}">
                <a16:creationId xmlns:a16="http://schemas.microsoft.com/office/drawing/2014/main" id="{0469A31A-F193-49C0-8009-02274D243F96}"/>
              </a:ext>
            </a:extLst>
          </p:cNvPr>
          <p:cNvPicPr>
            <a:picLocks noChangeAspect="1"/>
          </p:cNvPicPr>
          <p:nvPr/>
        </p:nvPicPr>
        <p:blipFill>
          <a:blip r:embed="rId2"/>
          <a:stretch>
            <a:fillRect/>
          </a:stretch>
        </p:blipFill>
        <p:spPr>
          <a:xfrm>
            <a:off x="-108520" y="185885"/>
            <a:ext cx="8992716" cy="1033315"/>
          </a:xfrm>
          <a:prstGeom prst="rect">
            <a:avLst/>
          </a:prstGeom>
        </p:spPr>
      </p:pic>
    </p:spTree>
    <p:extLst>
      <p:ext uri="{BB962C8B-B14F-4D97-AF65-F5344CB8AC3E}">
        <p14:creationId xmlns:p14="http://schemas.microsoft.com/office/powerpoint/2010/main" val="974697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9201-9CDA-45A7-82A1-EA9DDC5DD28D}"/>
              </a:ext>
            </a:extLst>
          </p:cNvPr>
          <p:cNvSpPr>
            <a:spLocks noGrp="1"/>
          </p:cNvSpPr>
          <p:nvPr>
            <p:ph type="title"/>
          </p:nvPr>
        </p:nvSpPr>
        <p:spPr/>
        <p:txBody>
          <a:bodyPr/>
          <a:lstStyle/>
          <a:p>
            <a:r>
              <a:rPr lang="en-US" dirty="0"/>
              <a:t>Discussion</a:t>
            </a:r>
            <a:endParaRPr lang="en-DE" dirty="0"/>
          </a:p>
        </p:txBody>
      </p:sp>
      <p:sp>
        <p:nvSpPr>
          <p:cNvPr id="3" name="Content Placeholder 2">
            <a:extLst>
              <a:ext uri="{FF2B5EF4-FFF2-40B4-BE49-F238E27FC236}">
                <a16:creationId xmlns:a16="http://schemas.microsoft.com/office/drawing/2014/main" id="{D003658F-69EA-497B-93C4-3EB25916E14A}"/>
              </a:ext>
            </a:extLst>
          </p:cNvPr>
          <p:cNvSpPr>
            <a:spLocks noGrp="1"/>
          </p:cNvSpPr>
          <p:nvPr>
            <p:ph idx="1"/>
          </p:nvPr>
        </p:nvSpPr>
        <p:spPr>
          <a:xfrm>
            <a:off x="323528" y="1844824"/>
            <a:ext cx="6885278" cy="4525963"/>
          </a:xfrm>
        </p:spPr>
        <p:txBody>
          <a:bodyPr>
            <a:normAutofit lnSpcReduction="10000"/>
          </a:bodyPr>
          <a:lstStyle/>
          <a:p>
            <a:pPr lvl="0"/>
            <a:r>
              <a:rPr lang="en-US" sz="2800" dirty="0"/>
              <a:t>Why was increased rice cultivation a mixed blessing for Burma?</a:t>
            </a:r>
            <a:endParaRPr lang="en-DE" sz="2800" dirty="0"/>
          </a:p>
          <a:p>
            <a:pPr lvl="0"/>
            <a:r>
              <a:rPr lang="en-US" sz="2800" dirty="0"/>
              <a:t>Why did many cultivators get into problems with debt?</a:t>
            </a:r>
            <a:endParaRPr lang="en-DE" sz="2800" dirty="0"/>
          </a:p>
          <a:p>
            <a:pPr lvl="0"/>
            <a:r>
              <a:rPr lang="en-US" sz="2800" dirty="0"/>
              <a:t>Why did some cultivators borrow from </a:t>
            </a:r>
            <a:r>
              <a:rPr lang="en-US" sz="2800" dirty="0" err="1"/>
              <a:t>Chettiars</a:t>
            </a:r>
            <a:r>
              <a:rPr lang="en-US" sz="2800" dirty="0"/>
              <a:t>?</a:t>
            </a:r>
            <a:endParaRPr lang="en-DE" sz="2800" dirty="0"/>
          </a:p>
          <a:p>
            <a:pPr lvl="0"/>
            <a:r>
              <a:rPr lang="en-US" sz="2800" dirty="0"/>
              <a:t>Why did the </a:t>
            </a:r>
            <a:r>
              <a:rPr lang="en-US" sz="2800" dirty="0" err="1"/>
              <a:t>Chettiars</a:t>
            </a:r>
            <a:r>
              <a:rPr lang="en-US" sz="2800" dirty="0"/>
              <a:t>’ share of land rise to 25 per cent by 1937?</a:t>
            </a:r>
            <a:endParaRPr lang="en-DE" sz="2800" dirty="0"/>
          </a:p>
          <a:p>
            <a:pPr lvl="0"/>
            <a:r>
              <a:rPr lang="en-US" sz="2800" dirty="0"/>
              <a:t>Why did bad feelings towards </a:t>
            </a:r>
            <a:r>
              <a:rPr lang="en-US" sz="2800" dirty="0" err="1"/>
              <a:t>Chettiars</a:t>
            </a:r>
            <a:r>
              <a:rPr lang="en-US" sz="2800" dirty="0"/>
              <a:t> and ‘absentee landlords’ grow?</a:t>
            </a:r>
            <a:endParaRPr lang="en-DE" sz="2800" dirty="0"/>
          </a:p>
          <a:p>
            <a:pPr marL="0" indent="0">
              <a:buNone/>
            </a:pPr>
            <a:endParaRPr lang="en-DE" sz="2800" dirty="0"/>
          </a:p>
        </p:txBody>
      </p:sp>
      <p:sp>
        <p:nvSpPr>
          <p:cNvPr id="4" name="Rectangle 3">
            <a:extLst>
              <a:ext uri="{FF2B5EF4-FFF2-40B4-BE49-F238E27FC236}">
                <a16:creationId xmlns:a16="http://schemas.microsoft.com/office/drawing/2014/main" id="{AE45261C-F326-4575-8924-A5E679D43B8C}"/>
              </a:ext>
            </a:extLst>
          </p:cNvPr>
          <p:cNvSpPr/>
          <p:nvPr/>
        </p:nvSpPr>
        <p:spPr>
          <a:xfrm>
            <a:off x="6516216" y="620688"/>
            <a:ext cx="4139952" cy="863313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5500" dirty="0"/>
              <a:t>?</a:t>
            </a:r>
          </a:p>
        </p:txBody>
      </p:sp>
    </p:spTree>
    <p:extLst>
      <p:ext uri="{BB962C8B-B14F-4D97-AF65-F5344CB8AC3E}">
        <p14:creationId xmlns:p14="http://schemas.microsoft.com/office/powerpoint/2010/main" val="342764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72FC-33D0-4863-9EC6-68BD8AD91BC9}"/>
              </a:ext>
            </a:extLst>
          </p:cNvPr>
          <p:cNvSpPr>
            <a:spLocks noGrp="1"/>
          </p:cNvSpPr>
          <p:nvPr>
            <p:ph type="title"/>
          </p:nvPr>
        </p:nvSpPr>
        <p:spPr>
          <a:xfrm>
            <a:off x="457200" y="83379"/>
            <a:ext cx="8229600" cy="634082"/>
          </a:xfrm>
        </p:spPr>
        <p:txBody>
          <a:bodyPr>
            <a:normAutofit fontScale="90000"/>
          </a:bodyPr>
          <a:lstStyle/>
          <a:p>
            <a:r>
              <a:rPr lang="en-US" dirty="0"/>
              <a:t>The </a:t>
            </a:r>
            <a:r>
              <a:rPr lang="en-US" dirty="0" err="1"/>
              <a:t>Chettiars</a:t>
            </a:r>
            <a:endParaRPr lang="en-DE" dirty="0"/>
          </a:p>
        </p:txBody>
      </p:sp>
      <p:sp>
        <p:nvSpPr>
          <p:cNvPr id="3" name="Content Placeholder 2">
            <a:extLst>
              <a:ext uri="{FF2B5EF4-FFF2-40B4-BE49-F238E27FC236}">
                <a16:creationId xmlns:a16="http://schemas.microsoft.com/office/drawing/2014/main" id="{E1B2CC42-CCAC-4FF9-9692-90C33D863F47}"/>
              </a:ext>
            </a:extLst>
          </p:cNvPr>
          <p:cNvSpPr>
            <a:spLocks noGrp="1"/>
          </p:cNvSpPr>
          <p:nvPr>
            <p:ph idx="1"/>
          </p:nvPr>
        </p:nvSpPr>
        <p:spPr>
          <a:xfrm>
            <a:off x="457200" y="908721"/>
            <a:ext cx="8147248" cy="2707004"/>
          </a:xfrm>
        </p:spPr>
        <p:txBody>
          <a:bodyPr>
            <a:normAutofit fontScale="70000" lnSpcReduction="20000"/>
          </a:bodyPr>
          <a:lstStyle/>
          <a:p>
            <a:pPr lvl="0"/>
            <a:r>
              <a:rPr lang="en-US" dirty="0"/>
              <a:t>Indian moneylenders (</a:t>
            </a:r>
            <a:r>
              <a:rPr lang="en-US" dirty="0" err="1"/>
              <a:t>Chettiars</a:t>
            </a:r>
            <a:r>
              <a:rPr lang="en-US" dirty="0"/>
              <a:t>) were particularly hated when the price of rice plummeted during the economic depression of the 1930s </a:t>
            </a:r>
          </a:p>
          <a:p>
            <a:pPr lvl="1"/>
            <a:r>
              <a:rPr lang="en-US" dirty="0"/>
              <a:t>The </a:t>
            </a:r>
            <a:r>
              <a:rPr lang="en-US" dirty="0" err="1"/>
              <a:t>Chettiars</a:t>
            </a:r>
            <a:r>
              <a:rPr lang="en-US" dirty="0"/>
              <a:t> foreclose on the land held by Burmese who could not pay their debts. </a:t>
            </a:r>
          </a:p>
          <a:p>
            <a:pPr lvl="1"/>
            <a:r>
              <a:rPr lang="en-US" dirty="0"/>
              <a:t>The </a:t>
            </a:r>
            <a:r>
              <a:rPr lang="en-US" dirty="0" err="1"/>
              <a:t>Chettiars</a:t>
            </a:r>
            <a:r>
              <a:rPr lang="en-US" dirty="0"/>
              <a:t> came to own ¼ of the cultivated land in Lower Burma. </a:t>
            </a:r>
            <a:endParaRPr lang="en-DE" dirty="0"/>
          </a:p>
          <a:p>
            <a:pPr lvl="0"/>
            <a:r>
              <a:rPr lang="en-US" dirty="0"/>
              <a:t>The Burmese farmers now owned no land </a:t>
            </a:r>
            <a:r>
              <a:rPr lang="en-US" dirty="0">
                <a:sym typeface="Wingdings" panose="05000000000000000000" pitchFamily="2" charset="2"/>
              </a:rPr>
              <a:t> </a:t>
            </a:r>
            <a:r>
              <a:rPr lang="en-US" dirty="0"/>
              <a:t>tenants who rented the land </a:t>
            </a:r>
          </a:p>
          <a:p>
            <a:pPr lvl="0"/>
            <a:r>
              <a:rPr lang="en-US" dirty="0"/>
              <a:t>The moneylenders became ‘absentee landlords’, </a:t>
            </a:r>
          </a:p>
          <a:p>
            <a:endParaRPr lang="en-DE" dirty="0"/>
          </a:p>
        </p:txBody>
      </p:sp>
      <p:pic>
        <p:nvPicPr>
          <p:cNvPr id="1026" name="Picture 2">
            <a:extLst>
              <a:ext uri="{FF2B5EF4-FFF2-40B4-BE49-F238E27FC236}">
                <a16:creationId xmlns:a16="http://schemas.microsoft.com/office/drawing/2014/main" id="{FF6C7D16-4991-46BA-843B-426F4E149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1291" y="3635300"/>
            <a:ext cx="4455509" cy="29480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CE79891-F77C-4910-86FB-14B974253B35}"/>
              </a:ext>
            </a:extLst>
          </p:cNvPr>
          <p:cNvSpPr/>
          <p:nvPr/>
        </p:nvSpPr>
        <p:spPr>
          <a:xfrm>
            <a:off x="449796" y="3635300"/>
            <a:ext cx="3672408" cy="3139321"/>
          </a:xfrm>
          <a:prstGeom prst="rect">
            <a:avLst/>
          </a:prstGeom>
        </p:spPr>
        <p:txBody>
          <a:bodyPr wrap="square">
            <a:spAutoFit/>
          </a:bodyPr>
          <a:lstStyle/>
          <a:p>
            <a:pPr marL="342900" lvl="0" indent="-342900">
              <a:buFont typeface="Arial" panose="020B0604020202020204" pitchFamily="34" charset="0"/>
              <a:buChar char="•"/>
            </a:pPr>
            <a:r>
              <a:rPr lang="en-US" sz="2200" dirty="0"/>
              <a:t>By 1939, 59% of the cultivated land in Lower Burma was rented out.</a:t>
            </a:r>
            <a:endParaRPr lang="en-DE" sz="2200" dirty="0"/>
          </a:p>
          <a:p>
            <a:pPr marL="342900" lvl="0" indent="-342900">
              <a:buFont typeface="Arial" panose="020B0604020202020204" pitchFamily="34" charset="0"/>
              <a:buChar char="•"/>
            </a:pPr>
            <a:r>
              <a:rPr lang="en-US" sz="2200" dirty="0"/>
              <a:t>Land alienation </a:t>
            </a:r>
            <a:r>
              <a:rPr lang="en-US" sz="2200" dirty="0">
                <a:sym typeface="Wingdings" panose="05000000000000000000" pitchFamily="2" charset="2"/>
              </a:rPr>
              <a:t> </a:t>
            </a:r>
            <a:r>
              <a:rPr lang="en-US" sz="2200" dirty="0"/>
              <a:t> social problems in Burmese society </a:t>
            </a:r>
          </a:p>
          <a:p>
            <a:pPr marL="342900" lvl="0" indent="-342900">
              <a:buFont typeface="Arial" panose="020B0604020202020204" pitchFamily="34" charset="0"/>
              <a:buChar char="•"/>
            </a:pPr>
            <a:r>
              <a:rPr lang="en-US" sz="2200" dirty="0"/>
              <a:t>Great Depression </a:t>
            </a:r>
            <a:r>
              <a:rPr lang="en-US" sz="2200" dirty="0">
                <a:sym typeface="Wingdings" panose="05000000000000000000" pitchFamily="2" charset="2"/>
              </a:rPr>
              <a:t> </a:t>
            </a:r>
            <a:r>
              <a:rPr lang="en-US" sz="2200" dirty="0"/>
              <a:t>anti-Indian riots in Lower Burma. </a:t>
            </a:r>
            <a:endParaRPr lang="en-DE" sz="2200" dirty="0"/>
          </a:p>
        </p:txBody>
      </p:sp>
      <p:sp>
        <p:nvSpPr>
          <p:cNvPr id="5" name="Rectangle 4">
            <a:extLst>
              <a:ext uri="{FF2B5EF4-FFF2-40B4-BE49-F238E27FC236}">
                <a16:creationId xmlns:a16="http://schemas.microsoft.com/office/drawing/2014/main" id="{0DFFECA6-6608-4993-A6FC-35E5F8BE4569}"/>
              </a:ext>
            </a:extLst>
          </p:cNvPr>
          <p:cNvSpPr/>
          <p:nvPr/>
        </p:nvSpPr>
        <p:spPr>
          <a:xfrm>
            <a:off x="4231291" y="6575473"/>
            <a:ext cx="4572000" cy="246221"/>
          </a:xfrm>
          <a:prstGeom prst="rect">
            <a:avLst/>
          </a:prstGeom>
        </p:spPr>
        <p:txBody>
          <a:bodyPr>
            <a:spAutoFit/>
          </a:bodyPr>
          <a:lstStyle/>
          <a:p>
            <a:r>
              <a:rPr lang="fr-FR" sz="1000" dirty="0">
                <a:hlinkClick r:id="rId3"/>
              </a:rPr>
              <a:t>https://yangontimemachine.com/2018/05/30/chettiar-hindu-temple-chettys/</a:t>
            </a:r>
            <a:endParaRPr lang="en-DE" sz="1000" dirty="0"/>
          </a:p>
        </p:txBody>
      </p:sp>
    </p:spTree>
    <p:extLst>
      <p:ext uri="{BB962C8B-B14F-4D97-AF65-F5344CB8AC3E}">
        <p14:creationId xmlns:p14="http://schemas.microsoft.com/office/powerpoint/2010/main" val="245364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5740-ECCF-43B7-B92A-47948E8F0AD5}"/>
              </a:ext>
            </a:extLst>
          </p:cNvPr>
          <p:cNvSpPr>
            <a:spLocks noGrp="1"/>
          </p:cNvSpPr>
          <p:nvPr>
            <p:ph type="title"/>
          </p:nvPr>
        </p:nvSpPr>
        <p:spPr/>
        <p:txBody>
          <a:bodyPr/>
          <a:lstStyle/>
          <a:p>
            <a:r>
              <a:rPr lang="en-US" dirty="0"/>
              <a:t>Conclusion</a:t>
            </a:r>
            <a:endParaRPr lang="en-DE" dirty="0"/>
          </a:p>
        </p:txBody>
      </p:sp>
      <p:sp>
        <p:nvSpPr>
          <p:cNvPr id="3" name="Content Placeholder 2">
            <a:extLst>
              <a:ext uri="{FF2B5EF4-FFF2-40B4-BE49-F238E27FC236}">
                <a16:creationId xmlns:a16="http://schemas.microsoft.com/office/drawing/2014/main" id="{5A8EF745-7301-40FE-BF44-B1C6A5EC5321}"/>
              </a:ext>
            </a:extLst>
          </p:cNvPr>
          <p:cNvSpPr>
            <a:spLocks noGrp="1"/>
          </p:cNvSpPr>
          <p:nvPr>
            <p:ph idx="1"/>
          </p:nvPr>
        </p:nvSpPr>
        <p:spPr/>
        <p:txBody>
          <a:bodyPr>
            <a:normAutofit fontScale="77500" lnSpcReduction="20000"/>
          </a:bodyPr>
          <a:lstStyle/>
          <a:p>
            <a:pPr lvl="0"/>
            <a:r>
              <a:rPr lang="en-US" dirty="0"/>
              <a:t>The traditional pre-colonial economy, which used to serve the locals, became largely transformed to serve the interests of the Western industrialized nations. </a:t>
            </a:r>
            <a:endParaRPr lang="en-DE" sz="3600" dirty="0"/>
          </a:p>
          <a:p>
            <a:pPr lvl="0"/>
            <a:r>
              <a:rPr lang="en-US" dirty="0"/>
              <a:t>The Southeast Asian economy expanded into a larger, growing export-oriented economy interdependent upon economic forces elsewhere in the world, especially in the West. </a:t>
            </a:r>
            <a:endParaRPr lang="en-DE" sz="3600" dirty="0"/>
          </a:p>
          <a:p>
            <a:pPr lvl="0"/>
            <a:r>
              <a:rPr lang="en-US" dirty="0"/>
              <a:t>As a supplier of raw materials and primary products, Southeast Asia was very vulnerable to the price fluctuations of these products in the global market. Southeast Asian economies were also heavily reliant on one or a few products, so price fluctuations for these products hit the Southeast Asian countries very hard. </a:t>
            </a:r>
            <a:endParaRPr lang="en-DE" sz="3600" dirty="0"/>
          </a:p>
          <a:p>
            <a:endParaRPr lang="en-DE" dirty="0"/>
          </a:p>
        </p:txBody>
      </p:sp>
    </p:spTree>
    <p:extLst>
      <p:ext uri="{BB962C8B-B14F-4D97-AF65-F5344CB8AC3E}">
        <p14:creationId xmlns:p14="http://schemas.microsoft.com/office/powerpoint/2010/main" val="73305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342E-8BCA-4300-81BA-3139098DC37A}"/>
              </a:ext>
            </a:extLst>
          </p:cNvPr>
          <p:cNvSpPr>
            <a:spLocks noGrp="1"/>
          </p:cNvSpPr>
          <p:nvPr>
            <p:ph type="title"/>
          </p:nvPr>
        </p:nvSpPr>
        <p:spPr/>
        <p:txBody>
          <a:bodyPr/>
          <a:lstStyle/>
          <a:p>
            <a:r>
              <a:rPr lang="en-GB" b="1" dirty="0"/>
              <a:t>Role Play 1</a:t>
            </a:r>
            <a:endParaRPr lang="en-DE" dirty="0"/>
          </a:p>
        </p:txBody>
      </p:sp>
      <p:sp>
        <p:nvSpPr>
          <p:cNvPr id="3" name="Content Placeholder 2">
            <a:extLst>
              <a:ext uri="{FF2B5EF4-FFF2-40B4-BE49-F238E27FC236}">
                <a16:creationId xmlns:a16="http://schemas.microsoft.com/office/drawing/2014/main" id="{CE0B1A6E-4ADE-4B4A-A3C1-51BA4D6C578A}"/>
              </a:ext>
            </a:extLst>
          </p:cNvPr>
          <p:cNvSpPr>
            <a:spLocks noGrp="1"/>
          </p:cNvSpPr>
          <p:nvPr>
            <p:ph idx="1"/>
          </p:nvPr>
        </p:nvSpPr>
        <p:spPr/>
        <p:txBody>
          <a:bodyPr/>
          <a:lstStyle/>
          <a:p>
            <a:pPr marL="0" indent="0">
              <a:buNone/>
            </a:pPr>
            <a:r>
              <a:rPr lang="en-GB" sz="2400" dirty="0"/>
              <a:t>You have the opportunity to interview a Burmese rice cultivator and a </a:t>
            </a:r>
            <a:r>
              <a:rPr lang="en-GB" sz="2400" i="1" dirty="0" err="1"/>
              <a:t>Chettiar</a:t>
            </a:r>
            <a:r>
              <a:rPr lang="en-GB" sz="2400" dirty="0"/>
              <a:t> moneylender. </a:t>
            </a:r>
          </a:p>
          <a:p>
            <a:pPr marL="0" indent="0">
              <a:buNone/>
            </a:pPr>
            <a:endParaRPr lang="en-GB" sz="2400" dirty="0"/>
          </a:p>
          <a:p>
            <a:pPr marL="0" indent="0">
              <a:buNone/>
            </a:pPr>
            <a:r>
              <a:rPr lang="en-GB" sz="2400" dirty="0"/>
              <a:t>What questions would you like to ask them to help you learn more about the issue of land alienation in Burma? </a:t>
            </a:r>
            <a:endParaRPr lang="en-US" sz="2400" dirty="0"/>
          </a:p>
          <a:p>
            <a:endParaRPr lang="en-DE" dirty="0"/>
          </a:p>
        </p:txBody>
      </p:sp>
    </p:spTree>
    <p:extLst>
      <p:ext uri="{BB962C8B-B14F-4D97-AF65-F5344CB8AC3E}">
        <p14:creationId xmlns:p14="http://schemas.microsoft.com/office/powerpoint/2010/main" val="2201429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0D6B6-1AD3-4AC6-AF18-CEDE311D6263}"/>
              </a:ext>
            </a:extLst>
          </p:cNvPr>
          <p:cNvSpPr>
            <a:spLocks noGrp="1"/>
          </p:cNvSpPr>
          <p:nvPr>
            <p:ph type="title"/>
          </p:nvPr>
        </p:nvSpPr>
        <p:spPr/>
        <p:txBody>
          <a:bodyPr/>
          <a:lstStyle/>
          <a:p>
            <a:r>
              <a:rPr lang="en-US" dirty="0"/>
              <a:t>Role play 1: Conclusion</a:t>
            </a:r>
            <a:endParaRPr lang="en-DE" dirty="0"/>
          </a:p>
        </p:txBody>
      </p:sp>
      <p:sp>
        <p:nvSpPr>
          <p:cNvPr id="3" name="Content Placeholder 2">
            <a:extLst>
              <a:ext uri="{FF2B5EF4-FFF2-40B4-BE49-F238E27FC236}">
                <a16:creationId xmlns:a16="http://schemas.microsoft.com/office/drawing/2014/main" id="{C16DDB62-7FE7-4D70-B504-FE4C280F44C6}"/>
              </a:ext>
            </a:extLst>
          </p:cNvPr>
          <p:cNvSpPr>
            <a:spLocks noGrp="1"/>
          </p:cNvSpPr>
          <p:nvPr>
            <p:ph idx="1"/>
          </p:nvPr>
        </p:nvSpPr>
        <p:spPr/>
        <p:txBody>
          <a:bodyPr>
            <a:normAutofit fontScale="85000" lnSpcReduction="20000"/>
          </a:bodyPr>
          <a:lstStyle/>
          <a:p>
            <a:pPr lvl="0"/>
            <a:r>
              <a:rPr lang="en-US" dirty="0"/>
              <a:t>Development of the rice industry </a:t>
            </a:r>
            <a:r>
              <a:rPr lang="en-US" dirty="0">
                <a:sym typeface="Wingdings" panose="05000000000000000000" pitchFamily="2" charset="2"/>
              </a:rPr>
              <a:t> </a:t>
            </a:r>
            <a:r>
              <a:rPr lang="en-US" dirty="0"/>
              <a:t>large-scale cultivation of paddy attractive to the Burmese rice cultivators </a:t>
            </a:r>
          </a:p>
          <a:p>
            <a:pPr lvl="1"/>
            <a:r>
              <a:rPr lang="en-US" dirty="0"/>
              <a:t>But tied them to an international economy vulnerable to price fluctuations.  </a:t>
            </a:r>
            <a:endParaRPr lang="en-DE" dirty="0"/>
          </a:p>
          <a:p>
            <a:pPr lvl="0"/>
            <a:r>
              <a:rPr lang="en-US" dirty="0"/>
              <a:t>Before 1880s, the Indian </a:t>
            </a:r>
            <a:r>
              <a:rPr lang="en-US" dirty="0" err="1"/>
              <a:t>Chettiars</a:t>
            </a:r>
            <a:r>
              <a:rPr lang="en-US" i="1" dirty="0"/>
              <a:t> </a:t>
            </a:r>
            <a:r>
              <a:rPr lang="en-US" dirty="0"/>
              <a:t>had </a:t>
            </a:r>
            <a:r>
              <a:rPr lang="en-GB" dirty="0"/>
              <a:t>financed loans to indigenous moneylenders who lent to cultivators at higher rates of interest. </a:t>
            </a:r>
            <a:r>
              <a:rPr lang="en-GB" dirty="0">
                <a:sym typeface="Wingdings" panose="05000000000000000000" pitchFamily="2" charset="2"/>
              </a:rPr>
              <a:t></a:t>
            </a:r>
            <a:r>
              <a:rPr lang="en-GB" dirty="0"/>
              <a:t> very few loans directly to cultivators. </a:t>
            </a:r>
          </a:p>
          <a:p>
            <a:pPr lvl="0"/>
            <a:r>
              <a:rPr lang="en-GB" dirty="0"/>
              <a:t>When the British colonial regime introduced a new system of land tenure, there was more demand for agriculture credit. </a:t>
            </a:r>
            <a:endParaRPr lang="en-DE" dirty="0"/>
          </a:p>
          <a:p>
            <a:endParaRPr lang="en-DE" dirty="0"/>
          </a:p>
        </p:txBody>
      </p:sp>
    </p:spTree>
    <p:extLst>
      <p:ext uri="{BB962C8B-B14F-4D97-AF65-F5344CB8AC3E}">
        <p14:creationId xmlns:p14="http://schemas.microsoft.com/office/powerpoint/2010/main" val="1966080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21D3-7CBD-4E12-8DC4-56E7BF081FBD}"/>
              </a:ext>
            </a:extLst>
          </p:cNvPr>
          <p:cNvSpPr>
            <a:spLocks noGrp="1"/>
          </p:cNvSpPr>
          <p:nvPr>
            <p:ph type="title"/>
          </p:nvPr>
        </p:nvSpPr>
        <p:spPr/>
        <p:txBody>
          <a:bodyPr/>
          <a:lstStyle/>
          <a:p>
            <a:r>
              <a:rPr lang="en-GB" b="1" dirty="0"/>
              <a:t>Role Play 2</a:t>
            </a:r>
            <a:endParaRPr lang="en-DE" dirty="0"/>
          </a:p>
        </p:txBody>
      </p:sp>
      <p:sp>
        <p:nvSpPr>
          <p:cNvPr id="3" name="Content Placeholder 2">
            <a:extLst>
              <a:ext uri="{FF2B5EF4-FFF2-40B4-BE49-F238E27FC236}">
                <a16:creationId xmlns:a16="http://schemas.microsoft.com/office/drawing/2014/main" id="{74662F03-53A8-41A8-B55F-2D38B7789382}"/>
              </a:ext>
            </a:extLst>
          </p:cNvPr>
          <p:cNvSpPr>
            <a:spLocks noGrp="1"/>
          </p:cNvSpPr>
          <p:nvPr>
            <p:ph idx="1"/>
          </p:nvPr>
        </p:nvSpPr>
        <p:spPr/>
        <p:txBody>
          <a:bodyPr>
            <a:normAutofit fontScale="85000" lnSpcReduction="10000"/>
          </a:bodyPr>
          <a:lstStyle/>
          <a:p>
            <a:r>
              <a:rPr lang="en-GB" dirty="0"/>
              <a:t>The British colonial government is considering having laws in place to restrict land alienation. </a:t>
            </a:r>
            <a:endParaRPr lang="en-DE" dirty="0"/>
          </a:p>
          <a:p>
            <a:r>
              <a:rPr lang="en-GB" dirty="0"/>
              <a:t>Four characters: two British colonial government officials, a European merchant and a Burmese landowner. </a:t>
            </a:r>
            <a:endParaRPr lang="en-DE" dirty="0"/>
          </a:p>
          <a:p>
            <a:r>
              <a:rPr lang="en-GB" dirty="0"/>
              <a:t>Explain your views about the idea of legislation on land alienation to the other three characters in your group.  </a:t>
            </a:r>
            <a:endParaRPr lang="en-DE" dirty="0"/>
          </a:p>
          <a:p>
            <a:r>
              <a:rPr lang="en-GB" dirty="0"/>
              <a:t>Do they agree or disagree with you? Why? How is their perspective different from yours? Make a quick note of who agrees/disagrees with whom and why.</a:t>
            </a:r>
            <a:endParaRPr lang="en-DE" dirty="0"/>
          </a:p>
          <a:p>
            <a:endParaRPr lang="en-DE" dirty="0"/>
          </a:p>
        </p:txBody>
      </p:sp>
    </p:spTree>
    <p:extLst>
      <p:ext uri="{BB962C8B-B14F-4D97-AF65-F5344CB8AC3E}">
        <p14:creationId xmlns:p14="http://schemas.microsoft.com/office/powerpoint/2010/main" val="294133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1C04-C045-4E0F-9785-0AA672492B98}"/>
              </a:ext>
            </a:extLst>
          </p:cNvPr>
          <p:cNvSpPr>
            <a:spLocks noGrp="1"/>
          </p:cNvSpPr>
          <p:nvPr>
            <p:ph type="title"/>
          </p:nvPr>
        </p:nvSpPr>
        <p:spPr/>
        <p:txBody>
          <a:bodyPr/>
          <a:lstStyle/>
          <a:p>
            <a:r>
              <a:rPr lang="en-US" dirty="0"/>
              <a:t>Role play 2: Conclusion</a:t>
            </a:r>
            <a:endParaRPr lang="en-DE" dirty="0"/>
          </a:p>
        </p:txBody>
      </p:sp>
      <p:sp>
        <p:nvSpPr>
          <p:cNvPr id="3" name="Content Placeholder 2">
            <a:extLst>
              <a:ext uri="{FF2B5EF4-FFF2-40B4-BE49-F238E27FC236}">
                <a16:creationId xmlns:a16="http://schemas.microsoft.com/office/drawing/2014/main" id="{9DC76E50-AE8E-4CE0-9E60-D3649679C072}"/>
              </a:ext>
            </a:extLst>
          </p:cNvPr>
          <p:cNvSpPr>
            <a:spLocks noGrp="1"/>
          </p:cNvSpPr>
          <p:nvPr>
            <p:ph idx="1"/>
          </p:nvPr>
        </p:nvSpPr>
        <p:spPr/>
        <p:txBody>
          <a:bodyPr>
            <a:normAutofit/>
          </a:bodyPr>
          <a:lstStyle/>
          <a:p>
            <a:pPr lvl="0"/>
            <a:r>
              <a:rPr lang="en-US" sz="2800" dirty="0"/>
              <a:t>In certain cases, colonial governments were unable, or unwilling to introduce measures to reduce the peasants’ exposure to the international economy </a:t>
            </a:r>
            <a:r>
              <a:rPr lang="en-US" sz="2800" dirty="0">
                <a:sym typeface="Wingdings" panose="05000000000000000000" pitchFamily="2" charset="2"/>
              </a:rPr>
              <a:t> </a:t>
            </a:r>
            <a:r>
              <a:rPr lang="en-US" sz="2800" dirty="0"/>
              <a:t> these measures might jeopardize the rice industry. </a:t>
            </a:r>
          </a:p>
          <a:p>
            <a:pPr lvl="1"/>
            <a:r>
              <a:rPr lang="en-US" sz="2400" dirty="0"/>
              <a:t>For instance, in Burma, British-owned rice mills kept rice prices low to maximize profit. </a:t>
            </a:r>
            <a:endParaRPr lang="en-DE" sz="2400" dirty="0"/>
          </a:p>
          <a:p>
            <a:r>
              <a:rPr lang="en-US" sz="2800" dirty="0"/>
              <a:t>Many colonial administrations in Southeast Asia were also reluctant to diversify the economy away from primary products (ex: manufacturing) </a:t>
            </a:r>
            <a:r>
              <a:rPr lang="en-US" sz="2800" dirty="0">
                <a:sym typeface="Wingdings" panose="05000000000000000000" pitchFamily="2" charset="2"/>
              </a:rPr>
              <a:t></a:t>
            </a:r>
            <a:r>
              <a:rPr lang="en-US" sz="2800" dirty="0"/>
              <a:t> competition for Western manufacturers.</a:t>
            </a:r>
            <a:endParaRPr lang="en-DE" sz="2800" dirty="0"/>
          </a:p>
        </p:txBody>
      </p:sp>
    </p:spTree>
    <p:extLst>
      <p:ext uri="{BB962C8B-B14F-4D97-AF65-F5344CB8AC3E}">
        <p14:creationId xmlns:p14="http://schemas.microsoft.com/office/powerpoint/2010/main" val="3506072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C7947-B238-4DD7-A107-E19F8892D356}"/>
              </a:ext>
            </a:extLst>
          </p:cNvPr>
          <p:cNvSpPr>
            <a:spLocks noGrp="1"/>
          </p:cNvSpPr>
          <p:nvPr>
            <p:ph type="title"/>
          </p:nvPr>
        </p:nvSpPr>
        <p:spPr>
          <a:xfrm>
            <a:off x="-1" y="274638"/>
            <a:ext cx="9138027" cy="778098"/>
          </a:xfrm>
        </p:spPr>
        <p:txBody>
          <a:bodyPr>
            <a:normAutofit/>
          </a:bodyPr>
          <a:lstStyle/>
          <a:p>
            <a:r>
              <a:rPr lang="en-US" sz="3600" dirty="0"/>
              <a:t>Iceberg diagram analysis</a:t>
            </a:r>
            <a:endParaRPr lang="en-DE" sz="3600" dirty="0"/>
          </a:p>
        </p:txBody>
      </p:sp>
      <p:sp>
        <p:nvSpPr>
          <p:cNvPr id="3" name="Content Placeholder 2">
            <a:extLst>
              <a:ext uri="{FF2B5EF4-FFF2-40B4-BE49-F238E27FC236}">
                <a16:creationId xmlns:a16="http://schemas.microsoft.com/office/drawing/2014/main" id="{A2AEF8C5-BE0F-49E8-B453-9EDF9BB6E657}"/>
              </a:ext>
            </a:extLst>
          </p:cNvPr>
          <p:cNvSpPr>
            <a:spLocks noGrp="1"/>
          </p:cNvSpPr>
          <p:nvPr>
            <p:ph idx="1"/>
          </p:nvPr>
        </p:nvSpPr>
        <p:spPr>
          <a:xfrm>
            <a:off x="457200" y="2708920"/>
            <a:ext cx="3970784" cy="3417243"/>
          </a:xfrm>
        </p:spPr>
        <p:txBody>
          <a:bodyPr>
            <a:normAutofit lnSpcReduction="10000"/>
          </a:bodyPr>
          <a:lstStyle/>
          <a:p>
            <a:pPr marL="0" indent="0">
              <a:buNone/>
            </a:pPr>
            <a:r>
              <a:rPr lang="en-US" sz="2400" dirty="0"/>
              <a:t>There are numerous underlying causes that give rise to a phenomenon. </a:t>
            </a:r>
          </a:p>
          <a:p>
            <a:pPr marL="0" indent="0">
              <a:buNone/>
            </a:pPr>
            <a:r>
              <a:rPr lang="en-US" sz="2400" dirty="0"/>
              <a:t>What one sees above the water is only the tip of the iceberg. </a:t>
            </a:r>
          </a:p>
          <a:p>
            <a:pPr marL="0" indent="0">
              <a:buNone/>
            </a:pPr>
            <a:r>
              <a:rPr lang="en-US" sz="2400" dirty="0"/>
              <a:t>Often larger causes that rest ‘beneath the surface’ can be difficult to detect at first. </a:t>
            </a:r>
            <a:endParaRPr lang="en-DE" sz="2400" dirty="0"/>
          </a:p>
        </p:txBody>
      </p:sp>
      <p:pic>
        <p:nvPicPr>
          <p:cNvPr id="5" name="Picture 4">
            <a:extLst>
              <a:ext uri="{FF2B5EF4-FFF2-40B4-BE49-F238E27FC236}">
                <a16:creationId xmlns:a16="http://schemas.microsoft.com/office/drawing/2014/main" id="{4F933AF0-670B-40BD-885C-440F55055803}"/>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4696837" y="2560637"/>
            <a:ext cx="4441190" cy="4106545"/>
          </a:xfrm>
          <a:prstGeom prst="rect">
            <a:avLst/>
          </a:prstGeom>
          <a:noFill/>
          <a:ln>
            <a:noFill/>
          </a:ln>
        </p:spPr>
      </p:pic>
      <p:sp>
        <p:nvSpPr>
          <p:cNvPr id="7" name="Rectangle 6">
            <a:extLst>
              <a:ext uri="{FF2B5EF4-FFF2-40B4-BE49-F238E27FC236}">
                <a16:creationId xmlns:a16="http://schemas.microsoft.com/office/drawing/2014/main" id="{D50DD3D7-F976-4B80-9CE2-DF9A7F63114B}"/>
              </a:ext>
            </a:extLst>
          </p:cNvPr>
          <p:cNvSpPr/>
          <p:nvPr/>
        </p:nvSpPr>
        <p:spPr>
          <a:xfrm>
            <a:off x="0" y="1002139"/>
            <a:ext cx="9138027" cy="1015663"/>
          </a:xfrm>
          <a:prstGeom prst="rect">
            <a:avLst/>
          </a:prstGeom>
        </p:spPr>
        <p:txBody>
          <a:bodyPr wrap="square">
            <a:spAutoFit/>
          </a:bodyPr>
          <a:lstStyle/>
          <a:p>
            <a:pPr algn="ctr"/>
            <a:r>
              <a:rPr lang="en-US" sz="3000" dirty="0">
                <a:ea typeface="DengXian" panose="02010600030101010101" pitchFamily="2" charset="-122"/>
              </a:rPr>
              <a:t>Based on sources and role play, do you think the Indian </a:t>
            </a:r>
            <a:r>
              <a:rPr lang="en-US" sz="3000" dirty="0" err="1">
                <a:ea typeface="DengXian" panose="02010600030101010101" pitchFamily="2" charset="-122"/>
              </a:rPr>
              <a:t>Chettiars</a:t>
            </a:r>
            <a:r>
              <a:rPr lang="en-US" sz="3000" dirty="0">
                <a:ea typeface="DengXian" panose="02010600030101010101" pitchFamily="2" charset="-122"/>
              </a:rPr>
              <a:t> were to blame for land alienation in Burma?</a:t>
            </a:r>
            <a:endParaRPr lang="en-DE" sz="3000" dirty="0"/>
          </a:p>
        </p:txBody>
      </p:sp>
    </p:spTree>
    <p:extLst>
      <p:ext uri="{BB962C8B-B14F-4D97-AF65-F5344CB8AC3E}">
        <p14:creationId xmlns:p14="http://schemas.microsoft.com/office/powerpoint/2010/main" val="165165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EF81-5508-4E02-8370-C9E1AE8C1623}"/>
              </a:ext>
            </a:extLst>
          </p:cNvPr>
          <p:cNvSpPr>
            <a:spLocks noGrp="1"/>
          </p:cNvSpPr>
          <p:nvPr>
            <p:ph type="title"/>
          </p:nvPr>
        </p:nvSpPr>
        <p:spPr>
          <a:xfrm>
            <a:off x="457200" y="731837"/>
            <a:ext cx="8229600" cy="1143000"/>
          </a:xfrm>
        </p:spPr>
        <p:txBody>
          <a:bodyPr>
            <a:normAutofit/>
          </a:bodyPr>
          <a:lstStyle/>
          <a:p>
            <a:r>
              <a:rPr lang="en-US" sz="3600" dirty="0">
                <a:solidFill>
                  <a:schemeClr val="tx2">
                    <a:lumMod val="75000"/>
                  </a:schemeClr>
                </a:solidFill>
              </a:rPr>
              <a:t> </a:t>
            </a:r>
            <a:r>
              <a:rPr lang="en-US" sz="3600" dirty="0">
                <a:solidFill>
                  <a:schemeClr val="bg1"/>
                </a:solidFill>
              </a:rPr>
              <a:t>A note to users of this presentation</a:t>
            </a:r>
            <a:endParaRPr lang="en-DE" sz="3600" dirty="0">
              <a:solidFill>
                <a:schemeClr val="bg1"/>
              </a:solidFill>
            </a:endParaRPr>
          </a:p>
        </p:txBody>
      </p:sp>
      <p:sp>
        <p:nvSpPr>
          <p:cNvPr id="3" name="Content Placeholder 2">
            <a:extLst>
              <a:ext uri="{FF2B5EF4-FFF2-40B4-BE49-F238E27FC236}">
                <a16:creationId xmlns:a16="http://schemas.microsoft.com/office/drawing/2014/main" id="{E650D7F8-A9F8-4FCD-926F-CAE21E67D831}"/>
              </a:ext>
            </a:extLst>
          </p:cNvPr>
          <p:cNvSpPr>
            <a:spLocks noGrp="1"/>
          </p:cNvSpPr>
          <p:nvPr>
            <p:ph idx="1"/>
          </p:nvPr>
        </p:nvSpPr>
        <p:spPr>
          <a:xfrm>
            <a:off x="457200" y="1892469"/>
            <a:ext cx="8229600" cy="4256136"/>
          </a:xfrm>
        </p:spPr>
        <p:txBody>
          <a:bodyPr>
            <a:normAutofit fontScale="92500"/>
          </a:bodyPr>
          <a:lstStyle/>
          <a:p>
            <a:r>
              <a:rPr lang="en-US" sz="2400" dirty="0"/>
              <a:t>This presentation was developed as complementary materials for teachers  running this lesson. It follows the </a:t>
            </a:r>
            <a:r>
              <a:rPr lang="en-US" sz="2400" b="1" dirty="0"/>
              <a:t>lesson plan</a:t>
            </a:r>
            <a:r>
              <a:rPr lang="en-US" sz="2400" dirty="0"/>
              <a:t>.</a:t>
            </a:r>
          </a:p>
          <a:p>
            <a:r>
              <a:rPr lang="en-US" sz="2400" dirty="0"/>
              <a:t>It includes content from the lesson plans and the introductory essays for teachers’ </a:t>
            </a:r>
            <a:r>
              <a:rPr lang="en-US" sz="2400" b="1" dirty="0"/>
              <a:t>lectures</a:t>
            </a:r>
            <a:r>
              <a:rPr lang="en-US" sz="2400" dirty="0"/>
              <a:t>. It also introduces some of the </a:t>
            </a:r>
            <a:r>
              <a:rPr lang="en-US" sz="2400" b="1" dirty="0"/>
              <a:t>activities</a:t>
            </a:r>
            <a:r>
              <a:rPr lang="en-US" sz="2400" dirty="0"/>
              <a:t> suggested for students.</a:t>
            </a:r>
          </a:p>
          <a:p>
            <a:r>
              <a:rPr lang="en-US" sz="2400" dirty="0"/>
              <a:t>You are welcome to </a:t>
            </a:r>
            <a:r>
              <a:rPr lang="en-US" sz="2400" b="1" dirty="0"/>
              <a:t>customize</a:t>
            </a:r>
            <a:r>
              <a:rPr lang="en-US" sz="2400" dirty="0"/>
              <a:t> this presentation to adjust the lesson to their curriculum and to your students. You can change images, add/remove activities, and of course delete this slide, etc. The </a:t>
            </a:r>
            <a:r>
              <a:rPr lang="en-US" sz="2400" b="1" dirty="0">
                <a:solidFill>
                  <a:schemeClr val="bg1"/>
                </a:solidFill>
              </a:rPr>
              <a:t>Teacher’s Guide </a:t>
            </a:r>
            <a:r>
              <a:rPr lang="en-US" sz="2400" dirty="0">
                <a:solidFill>
                  <a:schemeClr val="bg1"/>
                </a:solidFill>
              </a:rPr>
              <a:t>(</a:t>
            </a:r>
            <a:r>
              <a:rPr lang="fr-FR" sz="2400" dirty="0">
                <a:solidFill>
                  <a:schemeClr val="bg1"/>
                </a:solidFill>
                <a:hlinkClick r:id="rId2">
                  <a:extLst>
                    <a:ext uri="{A12FA001-AC4F-418D-AE19-62706E023703}">
                      <ahyp:hlinkClr xmlns:ahyp="http://schemas.microsoft.com/office/drawing/2018/hyperlinkcolor" val="tx"/>
                    </a:ext>
                  </a:extLst>
                </a:hlinkClick>
              </a:rPr>
              <a:t>https://sharedhistories.asia/teacher/</a:t>
            </a:r>
            <a:r>
              <a:rPr lang="fr-FR" sz="2400" dirty="0">
                <a:solidFill>
                  <a:schemeClr val="bg1"/>
                </a:solidFill>
              </a:rPr>
              <a:t>) </a:t>
            </a:r>
            <a:r>
              <a:rPr lang="en-US" sz="2400" dirty="0"/>
              <a:t>provides guidance on how to adjust the lessons.</a:t>
            </a:r>
          </a:p>
          <a:p>
            <a:r>
              <a:rPr lang="en-US" sz="2400" dirty="0"/>
              <a:t>We wish you a successful lesson!</a:t>
            </a:r>
          </a:p>
          <a:p>
            <a:endParaRPr lang="en-US" sz="2400" dirty="0"/>
          </a:p>
          <a:p>
            <a:pPr marL="0" indent="0">
              <a:buNone/>
            </a:pPr>
            <a:endParaRPr lang="en-US" sz="2400" dirty="0"/>
          </a:p>
        </p:txBody>
      </p:sp>
      <p:pic>
        <p:nvPicPr>
          <p:cNvPr id="4" name="Picture 3">
            <a:extLst>
              <a:ext uri="{FF2B5EF4-FFF2-40B4-BE49-F238E27FC236}">
                <a16:creationId xmlns:a16="http://schemas.microsoft.com/office/drawing/2014/main" id="{949E1823-109F-4ADA-817A-4A620117A509}"/>
              </a:ext>
            </a:extLst>
          </p:cNvPr>
          <p:cNvPicPr>
            <a:picLocks noChangeAspect="1"/>
          </p:cNvPicPr>
          <p:nvPr/>
        </p:nvPicPr>
        <p:blipFill>
          <a:blip r:embed="rId3"/>
          <a:stretch>
            <a:fillRect/>
          </a:stretch>
        </p:blipFill>
        <p:spPr>
          <a:xfrm>
            <a:off x="75642" y="-27384"/>
            <a:ext cx="8992716" cy="1033315"/>
          </a:xfrm>
          <a:prstGeom prst="rect">
            <a:avLst/>
          </a:prstGeom>
        </p:spPr>
      </p:pic>
      <p:sp>
        <p:nvSpPr>
          <p:cNvPr id="5" name="TextBox 4">
            <a:extLst>
              <a:ext uri="{FF2B5EF4-FFF2-40B4-BE49-F238E27FC236}">
                <a16:creationId xmlns:a16="http://schemas.microsoft.com/office/drawing/2014/main" id="{922DACD7-D0DA-42D6-BA28-00F9B19AB11A}"/>
              </a:ext>
            </a:extLst>
          </p:cNvPr>
          <p:cNvSpPr txBox="1"/>
          <p:nvPr/>
        </p:nvSpPr>
        <p:spPr>
          <a:xfrm>
            <a:off x="75642" y="6309320"/>
            <a:ext cx="911275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a:ea typeface="+mn-ea"/>
                <a:cs typeface="+mn-cs"/>
              </a:rPr>
              <a:t>The Southeast Asian Shared Histories project was developed by UNESCO Bangkok with funding from the Republic of Korea.</a:t>
            </a:r>
            <a:endParaRPr kumimoji="0" lang="en-DE"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777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EC88B-5067-4929-AB80-C72B8DA69914}"/>
              </a:ext>
            </a:extLst>
          </p:cNvPr>
          <p:cNvSpPr>
            <a:spLocks noGrp="1"/>
          </p:cNvSpPr>
          <p:nvPr>
            <p:ph type="title"/>
          </p:nvPr>
        </p:nvSpPr>
        <p:spPr/>
        <p:txBody>
          <a:bodyPr/>
          <a:lstStyle/>
          <a:p>
            <a:endParaRPr lang="en-DE"/>
          </a:p>
        </p:txBody>
      </p:sp>
      <p:sp>
        <p:nvSpPr>
          <p:cNvPr id="5" name="Rectangle 4">
            <a:extLst>
              <a:ext uri="{FF2B5EF4-FFF2-40B4-BE49-F238E27FC236}">
                <a16:creationId xmlns:a16="http://schemas.microsoft.com/office/drawing/2014/main" id="{396D7DCE-CB10-4A86-9153-ACFA6958EA57}"/>
              </a:ext>
            </a:extLst>
          </p:cNvPr>
          <p:cNvSpPr/>
          <p:nvPr/>
        </p:nvSpPr>
        <p:spPr>
          <a:xfrm>
            <a:off x="2987824" y="3623320"/>
            <a:ext cx="1773434"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Foreclose</a:t>
            </a:r>
            <a:endParaRPr lang="en-DE" sz="3200" dirty="0"/>
          </a:p>
        </p:txBody>
      </p:sp>
      <p:sp>
        <p:nvSpPr>
          <p:cNvPr id="6" name="Rectangle 5">
            <a:extLst>
              <a:ext uri="{FF2B5EF4-FFF2-40B4-BE49-F238E27FC236}">
                <a16:creationId xmlns:a16="http://schemas.microsoft.com/office/drawing/2014/main" id="{99E66D4B-85AE-4402-A7E3-F753831B0263}"/>
              </a:ext>
            </a:extLst>
          </p:cNvPr>
          <p:cNvSpPr/>
          <p:nvPr/>
        </p:nvSpPr>
        <p:spPr>
          <a:xfrm>
            <a:off x="5652120" y="4888468"/>
            <a:ext cx="1016625"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Riots</a:t>
            </a:r>
            <a:endParaRPr lang="en-DE" sz="3200" dirty="0"/>
          </a:p>
        </p:txBody>
      </p:sp>
      <p:sp>
        <p:nvSpPr>
          <p:cNvPr id="7" name="Rectangle 6">
            <a:extLst>
              <a:ext uri="{FF2B5EF4-FFF2-40B4-BE49-F238E27FC236}">
                <a16:creationId xmlns:a16="http://schemas.microsoft.com/office/drawing/2014/main" id="{9BFF1E65-6BA8-42AB-9FC7-AA9F54029C1A}"/>
              </a:ext>
            </a:extLst>
          </p:cNvPr>
          <p:cNvSpPr/>
          <p:nvPr/>
        </p:nvSpPr>
        <p:spPr>
          <a:xfrm>
            <a:off x="6516216" y="3789040"/>
            <a:ext cx="1812484"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Landlords</a:t>
            </a:r>
            <a:endParaRPr lang="en-DE" sz="3200" dirty="0"/>
          </a:p>
        </p:txBody>
      </p:sp>
      <p:sp>
        <p:nvSpPr>
          <p:cNvPr id="8" name="Rectangle 7">
            <a:extLst>
              <a:ext uri="{FF2B5EF4-FFF2-40B4-BE49-F238E27FC236}">
                <a16:creationId xmlns:a16="http://schemas.microsoft.com/office/drawing/2014/main" id="{AAE07F0C-403E-44FF-80EA-E81A264FD06A}"/>
              </a:ext>
            </a:extLst>
          </p:cNvPr>
          <p:cNvSpPr/>
          <p:nvPr/>
        </p:nvSpPr>
        <p:spPr>
          <a:xfrm>
            <a:off x="4427984" y="2358172"/>
            <a:ext cx="1276311"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Export</a:t>
            </a:r>
            <a:endParaRPr lang="en-DE" sz="3200" dirty="0"/>
          </a:p>
        </p:txBody>
      </p:sp>
      <p:sp>
        <p:nvSpPr>
          <p:cNvPr id="9" name="Rectangle 8">
            <a:extLst>
              <a:ext uri="{FF2B5EF4-FFF2-40B4-BE49-F238E27FC236}">
                <a16:creationId xmlns:a16="http://schemas.microsoft.com/office/drawing/2014/main" id="{A6A12217-F46B-4BA3-BE69-9B3824B5173E}"/>
              </a:ext>
            </a:extLst>
          </p:cNvPr>
          <p:cNvSpPr/>
          <p:nvPr/>
        </p:nvSpPr>
        <p:spPr>
          <a:xfrm>
            <a:off x="1364015" y="4725144"/>
            <a:ext cx="1817164"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Migration</a:t>
            </a:r>
            <a:endParaRPr lang="en-DE" sz="3200" dirty="0"/>
          </a:p>
        </p:txBody>
      </p:sp>
      <p:sp>
        <p:nvSpPr>
          <p:cNvPr id="10" name="Rectangle 9">
            <a:extLst>
              <a:ext uri="{FF2B5EF4-FFF2-40B4-BE49-F238E27FC236}">
                <a16:creationId xmlns:a16="http://schemas.microsoft.com/office/drawing/2014/main" id="{41678B81-2B19-48B3-A876-4E1FC3CBD227}"/>
              </a:ext>
            </a:extLst>
          </p:cNvPr>
          <p:cNvSpPr/>
          <p:nvPr/>
        </p:nvSpPr>
        <p:spPr>
          <a:xfrm>
            <a:off x="6007345" y="1814334"/>
            <a:ext cx="2046779" cy="584775"/>
          </a:xfrm>
          <a:prstGeom prst="rect">
            <a:avLst/>
          </a:prstGeom>
        </p:spPr>
        <p:txBody>
          <a:bodyPr wrap="none">
            <a:spAutoFit/>
          </a:bodyPr>
          <a:lstStyle/>
          <a:p>
            <a:r>
              <a:rPr lang="en-US" sz="3200" dirty="0">
                <a:ea typeface="DengXian" panose="02010600030101010101" pitchFamily="2" charset="-122"/>
                <a:cs typeface="Cordia New" panose="020B0304020202020204" pitchFamily="34" charset="-34"/>
              </a:rPr>
              <a:t>Depression</a:t>
            </a:r>
            <a:endParaRPr lang="en-DE" sz="3200" dirty="0"/>
          </a:p>
        </p:txBody>
      </p:sp>
      <p:sp>
        <p:nvSpPr>
          <p:cNvPr id="11" name="Rectangle 10">
            <a:extLst>
              <a:ext uri="{FF2B5EF4-FFF2-40B4-BE49-F238E27FC236}">
                <a16:creationId xmlns:a16="http://schemas.microsoft.com/office/drawing/2014/main" id="{E5A12C1B-E39A-4C16-BC7C-BCE287DA4A10}"/>
              </a:ext>
            </a:extLst>
          </p:cNvPr>
          <p:cNvSpPr/>
          <p:nvPr/>
        </p:nvSpPr>
        <p:spPr>
          <a:xfrm>
            <a:off x="971600" y="1988840"/>
            <a:ext cx="2601994" cy="584775"/>
          </a:xfrm>
          <a:prstGeom prst="rect">
            <a:avLst/>
          </a:prstGeom>
        </p:spPr>
        <p:txBody>
          <a:bodyPr wrap="square">
            <a:spAutoFit/>
          </a:bodyPr>
          <a:lstStyle/>
          <a:p>
            <a:r>
              <a:rPr lang="en-US" sz="3200" dirty="0">
                <a:ea typeface="DengXian" panose="02010600030101010101" pitchFamily="2" charset="-122"/>
                <a:cs typeface="Cordia New" panose="020B0304020202020204" pitchFamily="34" charset="-34"/>
              </a:rPr>
              <a:t>Commodity</a:t>
            </a:r>
            <a:endParaRPr lang="en-DE" sz="3200" dirty="0"/>
          </a:p>
        </p:txBody>
      </p:sp>
      <p:sp>
        <p:nvSpPr>
          <p:cNvPr id="14" name="TextBox 13">
            <a:extLst>
              <a:ext uri="{FF2B5EF4-FFF2-40B4-BE49-F238E27FC236}">
                <a16:creationId xmlns:a16="http://schemas.microsoft.com/office/drawing/2014/main" id="{5E064444-44CB-4E4D-9B49-D358EAA619F6}"/>
              </a:ext>
            </a:extLst>
          </p:cNvPr>
          <p:cNvSpPr txBox="1"/>
          <p:nvPr/>
        </p:nvSpPr>
        <p:spPr>
          <a:xfrm>
            <a:off x="3870989" y="5473243"/>
            <a:ext cx="505267" cy="923330"/>
          </a:xfrm>
          <a:prstGeom prst="rect">
            <a:avLst/>
          </a:prstGeom>
          <a:noFill/>
        </p:spPr>
        <p:txBody>
          <a:bodyPr wrap="none" rtlCol="0">
            <a:spAutoFit/>
          </a:bodyPr>
          <a:lstStyle/>
          <a:p>
            <a:r>
              <a:rPr lang="en-US" sz="5400" dirty="0"/>
              <a:t>?</a:t>
            </a:r>
            <a:endParaRPr lang="en-DE" sz="5400" dirty="0"/>
          </a:p>
        </p:txBody>
      </p:sp>
      <p:sp>
        <p:nvSpPr>
          <p:cNvPr id="15" name="Rectangle 14">
            <a:extLst>
              <a:ext uri="{FF2B5EF4-FFF2-40B4-BE49-F238E27FC236}">
                <a16:creationId xmlns:a16="http://schemas.microsoft.com/office/drawing/2014/main" id="{475C04CE-492B-4D84-A61F-3463CEA9FAAF}"/>
              </a:ext>
            </a:extLst>
          </p:cNvPr>
          <p:cNvSpPr/>
          <p:nvPr/>
        </p:nvSpPr>
        <p:spPr>
          <a:xfrm>
            <a:off x="6738666" y="2783721"/>
            <a:ext cx="540533" cy="1015663"/>
          </a:xfrm>
          <a:prstGeom prst="rect">
            <a:avLst/>
          </a:prstGeom>
        </p:spPr>
        <p:txBody>
          <a:bodyPr wrap="none">
            <a:spAutoFit/>
          </a:bodyPr>
          <a:lstStyle/>
          <a:p>
            <a:r>
              <a:rPr lang="en-US" sz="6000" dirty="0"/>
              <a:t>?</a:t>
            </a:r>
            <a:endParaRPr lang="en-DE" sz="6000" dirty="0"/>
          </a:p>
        </p:txBody>
      </p:sp>
      <p:sp>
        <p:nvSpPr>
          <p:cNvPr id="16" name="Rectangle 15">
            <a:extLst>
              <a:ext uri="{FF2B5EF4-FFF2-40B4-BE49-F238E27FC236}">
                <a16:creationId xmlns:a16="http://schemas.microsoft.com/office/drawing/2014/main" id="{B877ED69-FD9B-4F79-9042-DF917F7E6FC1}"/>
              </a:ext>
            </a:extLst>
          </p:cNvPr>
          <p:cNvSpPr/>
          <p:nvPr/>
        </p:nvSpPr>
        <p:spPr>
          <a:xfrm>
            <a:off x="2200372" y="2664901"/>
            <a:ext cx="540533" cy="1015663"/>
          </a:xfrm>
          <a:prstGeom prst="rect">
            <a:avLst/>
          </a:prstGeom>
        </p:spPr>
        <p:txBody>
          <a:bodyPr wrap="none">
            <a:spAutoFit/>
          </a:bodyPr>
          <a:lstStyle/>
          <a:p>
            <a:r>
              <a:rPr lang="en-US" sz="6000" dirty="0"/>
              <a:t>?</a:t>
            </a:r>
            <a:endParaRPr lang="en-DE" sz="6000" dirty="0"/>
          </a:p>
        </p:txBody>
      </p:sp>
      <p:sp>
        <p:nvSpPr>
          <p:cNvPr id="17" name="Rectangle 16">
            <a:extLst>
              <a:ext uri="{FF2B5EF4-FFF2-40B4-BE49-F238E27FC236}">
                <a16:creationId xmlns:a16="http://schemas.microsoft.com/office/drawing/2014/main" id="{8ED931E7-3B00-4538-9750-E86A8793DA6B}"/>
              </a:ext>
            </a:extLst>
          </p:cNvPr>
          <p:cNvSpPr/>
          <p:nvPr/>
        </p:nvSpPr>
        <p:spPr>
          <a:xfrm>
            <a:off x="7676456" y="4594304"/>
            <a:ext cx="755335" cy="1569660"/>
          </a:xfrm>
          <a:prstGeom prst="rect">
            <a:avLst/>
          </a:prstGeom>
        </p:spPr>
        <p:txBody>
          <a:bodyPr wrap="none">
            <a:spAutoFit/>
          </a:bodyPr>
          <a:lstStyle/>
          <a:p>
            <a:r>
              <a:rPr lang="en-US" sz="9600" dirty="0"/>
              <a:t>?</a:t>
            </a:r>
            <a:endParaRPr lang="en-DE" sz="9600" dirty="0"/>
          </a:p>
        </p:txBody>
      </p:sp>
    </p:spTree>
    <p:extLst>
      <p:ext uri="{BB962C8B-B14F-4D97-AF65-F5344CB8AC3E}">
        <p14:creationId xmlns:p14="http://schemas.microsoft.com/office/powerpoint/2010/main" val="2424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63F-73A2-4976-9FE4-C2077397E757}"/>
              </a:ext>
            </a:extLst>
          </p:cNvPr>
          <p:cNvSpPr>
            <a:spLocks noGrp="1"/>
          </p:cNvSpPr>
          <p:nvPr>
            <p:ph type="title"/>
          </p:nvPr>
        </p:nvSpPr>
        <p:spPr/>
        <p:txBody>
          <a:bodyPr/>
          <a:lstStyle/>
          <a:p>
            <a:endParaRPr lang="en-DE"/>
          </a:p>
        </p:txBody>
      </p:sp>
      <p:sp>
        <p:nvSpPr>
          <p:cNvPr id="3" name="Content Placeholder 2">
            <a:extLst>
              <a:ext uri="{FF2B5EF4-FFF2-40B4-BE49-F238E27FC236}">
                <a16:creationId xmlns:a16="http://schemas.microsoft.com/office/drawing/2014/main" id="{97C6EDB6-93CC-4001-A5B7-BAABA34750E4}"/>
              </a:ext>
            </a:extLst>
          </p:cNvPr>
          <p:cNvSpPr>
            <a:spLocks noGrp="1"/>
          </p:cNvSpPr>
          <p:nvPr>
            <p:ph idx="1"/>
          </p:nvPr>
        </p:nvSpPr>
        <p:spPr/>
        <p:txBody>
          <a:bodyPr>
            <a:normAutofit/>
          </a:bodyPr>
          <a:lstStyle/>
          <a:p>
            <a:pPr marL="0" lvl="0" indent="0">
              <a:buNone/>
            </a:pPr>
            <a:r>
              <a:rPr lang="en-US" dirty="0"/>
              <a:t>Globalization in Southeast Asia is actually not a new phenomenon. We have learned how connected the region has been with other parts of the world through the spice trade. </a:t>
            </a:r>
            <a:endParaRPr lang="en-DE" dirty="0"/>
          </a:p>
        </p:txBody>
      </p:sp>
    </p:spTree>
    <p:extLst>
      <p:ext uri="{BB962C8B-B14F-4D97-AF65-F5344CB8AC3E}">
        <p14:creationId xmlns:p14="http://schemas.microsoft.com/office/powerpoint/2010/main" val="271309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157D-5698-4584-A383-CA306C375A37}"/>
              </a:ext>
            </a:extLst>
          </p:cNvPr>
          <p:cNvSpPr>
            <a:spLocks noGrp="1"/>
          </p:cNvSpPr>
          <p:nvPr>
            <p:ph type="title"/>
          </p:nvPr>
        </p:nvSpPr>
        <p:spPr/>
        <p:txBody>
          <a:bodyPr/>
          <a:lstStyle/>
          <a:p>
            <a:endParaRPr lang="en-DE"/>
          </a:p>
        </p:txBody>
      </p:sp>
      <p:sp>
        <p:nvSpPr>
          <p:cNvPr id="3" name="Content Placeholder 2">
            <a:extLst>
              <a:ext uri="{FF2B5EF4-FFF2-40B4-BE49-F238E27FC236}">
                <a16:creationId xmlns:a16="http://schemas.microsoft.com/office/drawing/2014/main" id="{FA369FCF-2A84-4C73-9BAD-A0A0D6D85B6E}"/>
              </a:ext>
            </a:extLst>
          </p:cNvPr>
          <p:cNvSpPr>
            <a:spLocks noGrp="1"/>
          </p:cNvSpPr>
          <p:nvPr>
            <p:ph idx="1"/>
          </p:nvPr>
        </p:nvSpPr>
        <p:spPr/>
        <p:txBody>
          <a:bodyPr/>
          <a:lstStyle/>
          <a:p>
            <a:pPr lvl="0"/>
            <a:r>
              <a:rPr lang="en-US" sz="2800" dirty="0"/>
              <a:t>in the 19</a:t>
            </a:r>
            <a:r>
              <a:rPr lang="en-US" sz="2800" baseline="30000" dirty="0"/>
              <a:t>th</a:t>
            </a:r>
            <a:r>
              <a:rPr lang="en-US" sz="2800" dirty="0"/>
              <a:t>  and 20</a:t>
            </a:r>
            <a:r>
              <a:rPr lang="en-US" sz="2800" baseline="30000" dirty="0"/>
              <a:t>th</a:t>
            </a:r>
            <a:r>
              <a:rPr lang="en-US" sz="2800" dirty="0"/>
              <a:t>  centuries, most countries in Southeast Asia were colonized. </a:t>
            </a:r>
          </a:p>
          <a:p>
            <a:pPr lvl="0"/>
            <a:r>
              <a:rPr lang="en-US" sz="2800" dirty="0"/>
              <a:t>Capitalism was developing among the colonial powers.</a:t>
            </a:r>
          </a:p>
          <a:p>
            <a:pPr lvl="0"/>
            <a:r>
              <a:rPr lang="en-US" sz="2800" dirty="0"/>
              <a:t>The development of the rice industry is an interesting historical case study of globalization in Southeast Asia. </a:t>
            </a:r>
            <a:endParaRPr lang="en-DE" sz="2800" dirty="0"/>
          </a:p>
          <a:p>
            <a:endParaRPr lang="en-DE" dirty="0"/>
          </a:p>
        </p:txBody>
      </p:sp>
    </p:spTree>
    <p:extLst>
      <p:ext uri="{BB962C8B-B14F-4D97-AF65-F5344CB8AC3E}">
        <p14:creationId xmlns:p14="http://schemas.microsoft.com/office/powerpoint/2010/main" val="67917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F6C16-2ECD-4EF0-9F10-60511B6C84AC}"/>
              </a:ext>
            </a:extLst>
          </p:cNvPr>
          <p:cNvSpPr>
            <a:spLocks noGrp="1"/>
          </p:cNvSpPr>
          <p:nvPr>
            <p:ph type="title"/>
          </p:nvPr>
        </p:nvSpPr>
        <p:spPr/>
        <p:txBody>
          <a:bodyPr/>
          <a:lstStyle/>
          <a:p>
            <a:endParaRPr lang="en-DE"/>
          </a:p>
        </p:txBody>
      </p:sp>
      <p:sp>
        <p:nvSpPr>
          <p:cNvPr id="3" name="Content Placeholder 2">
            <a:extLst>
              <a:ext uri="{FF2B5EF4-FFF2-40B4-BE49-F238E27FC236}">
                <a16:creationId xmlns:a16="http://schemas.microsoft.com/office/drawing/2014/main" id="{C9BC4DD4-A096-438D-B18E-E44BD21113B1}"/>
              </a:ext>
            </a:extLst>
          </p:cNvPr>
          <p:cNvSpPr>
            <a:spLocks noGrp="1"/>
          </p:cNvSpPr>
          <p:nvPr>
            <p:ph idx="1"/>
          </p:nvPr>
        </p:nvSpPr>
        <p:spPr/>
        <p:txBody>
          <a:bodyPr>
            <a:normAutofit/>
          </a:bodyPr>
          <a:lstStyle/>
          <a:p>
            <a:pPr lvl="0"/>
            <a:r>
              <a:rPr lang="en-US" sz="2400" dirty="0"/>
              <a:t>The region remained well-connected to the rest of the world and witnessed tremendous economic and social development. </a:t>
            </a:r>
          </a:p>
          <a:p>
            <a:pPr lvl="0"/>
            <a:r>
              <a:rPr lang="en-US" sz="2400" dirty="0"/>
              <a:t>Large numbers of peasants became rice farmers. They migrated within the country to grow rice in newly opened areas</a:t>
            </a:r>
          </a:p>
          <a:p>
            <a:pPr lvl="1"/>
            <a:r>
              <a:rPr lang="en-US" sz="2400" dirty="0"/>
              <a:t>Ex: Burmese moving to the Irrawaddy River Delta, Thais and Vietnamese to the Mekong and Red River Deltas. </a:t>
            </a:r>
          </a:p>
          <a:p>
            <a:endParaRPr lang="en-DE" dirty="0"/>
          </a:p>
        </p:txBody>
      </p:sp>
    </p:spTree>
    <p:extLst>
      <p:ext uri="{BB962C8B-B14F-4D97-AF65-F5344CB8AC3E}">
        <p14:creationId xmlns:p14="http://schemas.microsoft.com/office/powerpoint/2010/main" val="416710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C5DCA8-3DB9-480D-A582-3BF7091419F0}"/>
              </a:ext>
            </a:extLst>
          </p:cNvPr>
          <p:cNvSpPr>
            <a:spLocks noGrp="1"/>
          </p:cNvSpPr>
          <p:nvPr>
            <p:ph idx="1"/>
          </p:nvPr>
        </p:nvSpPr>
        <p:spPr>
          <a:xfrm>
            <a:off x="457200" y="692696"/>
            <a:ext cx="8229600" cy="5433467"/>
          </a:xfrm>
        </p:spPr>
        <p:txBody>
          <a:bodyPr>
            <a:normAutofit fontScale="55000" lnSpcReduction="20000"/>
          </a:bodyPr>
          <a:lstStyle/>
          <a:p>
            <a:r>
              <a:rPr lang="en-US" b="1" dirty="0"/>
              <a:t>Source 1: The rise of export industries in Southeast Asia</a:t>
            </a:r>
            <a:endParaRPr lang="en-DE" dirty="0"/>
          </a:p>
          <a:p>
            <a:pPr marL="0" indent="0">
              <a:buNone/>
            </a:pPr>
            <a:r>
              <a:rPr lang="en-US" dirty="0"/>
              <a:t>By 1940, Southeast Asia supplied almost of all the world’s rubber, hemp, pepper, cinchona bark and teak, three-quarters of its tapioca and copra, more than half of its palm oil, more than one-third of its sisal, large amounts of sugar, tin, tea, tobacco, spices, natural resins, gums and fats, petroleum, iron, manganese and chromium. </a:t>
            </a:r>
            <a:endParaRPr lang="en-DE" dirty="0"/>
          </a:p>
          <a:p>
            <a:pPr marL="0" indent="0">
              <a:buNone/>
            </a:pPr>
            <a:endParaRPr lang="en-GB" dirty="0"/>
          </a:p>
          <a:p>
            <a:pPr marL="0" indent="0">
              <a:buNone/>
            </a:pPr>
            <a:r>
              <a:rPr lang="en-GB" dirty="0"/>
              <a:t>Source:</a:t>
            </a:r>
            <a:r>
              <a:rPr lang="en-US" dirty="0"/>
              <a:t> </a:t>
            </a:r>
            <a:r>
              <a:rPr lang="en-US" i="1" dirty="0"/>
              <a:t>Southeast Asia: From Colonialism to Independence</a:t>
            </a:r>
            <a:r>
              <a:rPr lang="en-US" dirty="0"/>
              <a:t>. </a:t>
            </a:r>
            <a:endParaRPr lang="en-DE" dirty="0"/>
          </a:p>
          <a:p>
            <a:pPr marL="0" indent="0">
              <a:buNone/>
            </a:pPr>
            <a:endParaRPr lang="en-DE" dirty="0"/>
          </a:p>
          <a:p>
            <a:r>
              <a:rPr lang="en-GB" b="1" dirty="0"/>
              <a:t>Source 2: Development of the rice industry in Burma</a:t>
            </a:r>
            <a:endParaRPr lang="en-DE" dirty="0"/>
          </a:p>
          <a:p>
            <a:pPr marL="0" indent="0">
              <a:buNone/>
            </a:pPr>
            <a:r>
              <a:rPr lang="en-GB" dirty="0"/>
              <a:t>Owing to the existence of a strong and steadily rising demand for Burma’s rice in Europe and other areas, the Irrawaddy Delta’s economy expanded rapidly in the last half of the nineteenth century. Between the mid-1850s and 1900, five million additional acres of rice land were brought into production in Lower Burma, the amount of rice exported annually from Burma rose from less than two hundred thousand to over two million tons. This growth was supported by a steady rise in the price of paddy from Rs. 45 to Rs. 95 per hundred (46 lb.) baskets in Rangoon. </a:t>
            </a:r>
            <a:endParaRPr lang="en-DE" dirty="0"/>
          </a:p>
          <a:p>
            <a:endParaRPr lang="en-DE" dirty="0"/>
          </a:p>
          <a:p>
            <a:pPr marL="0" indent="0">
              <a:buNone/>
            </a:pPr>
            <a:r>
              <a:rPr lang="en-US" dirty="0"/>
              <a:t>Source: </a:t>
            </a:r>
            <a:r>
              <a:rPr lang="en-US" i="1" dirty="0"/>
              <a:t>Immigrant Asians and the Economic Impact of European Imperialism: The Role of the South Indian </a:t>
            </a:r>
            <a:r>
              <a:rPr lang="en-US" i="1" dirty="0" err="1"/>
              <a:t>Chettiars</a:t>
            </a:r>
            <a:r>
              <a:rPr lang="en-US" i="1" dirty="0"/>
              <a:t> in British Burma</a:t>
            </a:r>
            <a:endParaRPr lang="en-DE" i="1" dirty="0"/>
          </a:p>
          <a:p>
            <a:endParaRPr lang="en-DE" dirty="0"/>
          </a:p>
        </p:txBody>
      </p:sp>
    </p:spTree>
    <p:extLst>
      <p:ext uri="{BB962C8B-B14F-4D97-AF65-F5344CB8AC3E}">
        <p14:creationId xmlns:p14="http://schemas.microsoft.com/office/powerpoint/2010/main" val="350040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655CE-CEF8-4E75-A8B9-CB73C0E94A25}"/>
              </a:ext>
            </a:extLst>
          </p:cNvPr>
          <p:cNvSpPr>
            <a:spLocks noGrp="1"/>
          </p:cNvSpPr>
          <p:nvPr>
            <p:ph type="title"/>
          </p:nvPr>
        </p:nvSpPr>
        <p:spPr>
          <a:xfrm>
            <a:off x="457200" y="274638"/>
            <a:ext cx="8229600" cy="706090"/>
          </a:xfrm>
        </p:spPr>
        <p:txBody>
          <a:bodyPr>
            <a:normAutofit fontScale="90000"/>
          </a:bodyPr>
          <a:lstStyle/>
          <a:p>
            <a:r>
              <a:rPr lang="en-GB" dirty="0"/>
              <a:t>A mixed blessing for Burma</a:t>
            </a:r>
            <a:endParaRPr lang="en-DE" dirty="0"/>
          </a:p>
        </p:txBody>
      </p:sp>
      <p:sp>
        <p:nvSpPr>
          <p:cNvPr id="3" name="Content Placeholder 2">
            <a:extLst>
              <a:ext uri="{FF2B5EF4-FFF2-40B4-BE49-F238E27FC236}">
                <a16:creationId xmlns:a16="http://schemas.microsoft.com/office/drawing/2014/main" id="{66C96F50-DE1F-47D0-BE23-19A45E19720E}"/>
              </a:ext>
            </a:extLst>
          </p:cNvPr>
          <p:cNvSpPr>
            <a:spLocks noGrp="1"/>
          </p:cNvSpPr>
          <p:nvPr>
            <p:ph idx="1"/>
          </p:nvPr>
        </p:nvSpPr>
        <p:spPr>
          <a:xfrm>
            <a:off x="179512" y="1124744"/>
            <a:ext cx="8229600" cy="4525963"/>
          </a:xfrm>
        </p:spPr>
        <p:txBody>
          <a:bodyPr>
            <a:normAutofit/>
          </a:bodyPr>
          <a:lstStyle/>
          <a:p>
            <a:r>
              <a:rPr lang="en-US" sz="2400" dirty="0"/>
              <a:t>The economic growth did not benefit most Southeast Asians. </a:t>
            </a:r>
          </a:p>
          <a:p>
            <a:pPr lvl="1"/>
            <a:r>
              <a:rPr lang="en-US" sz="2400" dirty="0"/>
              <a:t>uncertain nature of the export economy </a:t>
            </a:r>
          </a:p>
          <a:p>
            <a:pPr lvl="1"/>
            <a:r>
              <a:rPr lang="en-US" sz="2400" dirty="0"/>
              <a:t>Southeast Asia’s weak position in this economy. </a:t>
            </a:r>
          </a:p>
          <a:p>
            <a:r>
              <a:rPr lang="en-US" sz="2400" dirty="0"/>
              <a:t>Growing rice for export tied farmers to an international economy based on capital: underestimated risk. </a:t>
            </a:r>
          </a:p>
          <a:p>
            <a:r>
              <a:rPr lang="en-US" sz="2400" dirty="0"/>
              <a:t>Peasants borrowed money for seeds, fertilizers, basic equipment, </a:t>
            </a:r>
            <a:r>
              <a:rPr lang="en-US" sz="2400" dirty="0" err="1"/>
              <a:t>labour</a:t>
            </a:r>
            <a:r>
              <a:rPr lang="en-US" sz="2400" dirty="0"/>
              <a:t>,</a:t>
            </a:r>
            <a:r>
              <a:rPr lang="en-US" sz="2400" b="1" dirty="0"/>
              <a:t> </a:t>
            </a:r>
            <a:r>
              <a:rPr lang="en-US" sz="2400" dirty="0"/>
              <a:t>and also for personal and family expenses </a:t>
            </a:r>
          </a:p>
        </p:txBody>
      </p:sp>
      <p:pic>
        <p:nvPicPr>
          <p:cNvPr id="2050" name="Picture 2">
            <a:extLst>
              <a:ext uri="{FF2B5EF4-FFF2-40B4-BE49-F238E27FC236}">
                <a16:creationId xmlns:a16="http://schemas.microsoft.com/office/drawing/2014/main" id="{395B9279-A886-41DE-BE12-C70BFA21D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103458"/>
            <a:ext cx="3698776" cy="247201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41E6A3E-44FE-4C5B-B85C-E84F7AB718E3}"/>
              </a:ext>
            </a:extLst>
          </p:cNvPr>
          <p:cNvSpPr/>
          <p:nvPr/>
        </p:nvSpPr>
        <p:spPr>
          <a:xfrm>
            <a:off x="-612576" y="4005064"/>
            <a:ext cx="5328592" cy="2246769"/>
          </a:xfrm>
          <a:prstGeom prst="rect">
            <a:avLst/>
          </a:prstGeom>
        </p:spPr>
        <p:txBody>
          <a:bodyPr wrap="square">
            <a:spAutoFit/>
          </a:bodyPr>
          <a:lstStyle/>
          <a:p>
            <a:pPr marL="1714500" lvl="3" indent="-342900">
              <a:buFont typeface="Arial" panose="020B0604020202020204" pitchFamily="34" charset="0"/>
              <a:buChar char="•"/>
            </a:pPr>
            <a:r>
              <a:rPr lang="en-US" sz="2000" dirty="0"/>
              <a:t>Borrowing from local Chinese, Indian and Burmese moneylenders</a:t>
            </a:r>
          </a:p>
          <a:p>
            <a:pPr marL="1714500" lvl="3" indent="-342900">
              <a:buFont typeface="Arial" panose="020B0604020202020204" pitchFamily="34" charset="0"/>
              <a:buChar char="•"/>
            </a:pPr>
            <a:r>
              <a:rPr lang="en-US" sz="2000" dirty="0"/>
              <a:t>land as mortgage</a:t>
            </a:r>
          </a:p>
          <a:p>
            <a:pPr marL="1714500" lvl="3" indent="-342900">
              <a:buFont typeface="Arial" panose="020B0604020202020204" pitchFamily="34" charset="0"/>
              <a:buChar char="•"/>
            </a:pPr>
            <a:r>
              <a:rPr lang="en-US" sz="2000" dirty="0"/>
              <a:t>The loans placed the peasants in debt, in a vulnerable position should demand for rice fall. </a:t>
            </a:r>
            <a:endParaRPr lang="en-DE" sz="2000" dirty="0"/>
          </a:p>
        </p:txBody>
      </p:sp>
      <p:sp>
        <p:nvSpPr>
          <p:cNvPr id="6" name="Rectangle 5">
            <a:extLst>
              <a:ext uri="{FF2B5EF4-FFF2-40B4-BE49-F238E27FC236}">
                <a16:creationId xmlns:a16="http://schemas.microsoft.com/office/drawing/2014/main" id="{48C23838-B457-45BB-A435-364DBD58376A}"/>
              </a:ext>
            </a:extLst>
          </p:cNvPr>
          <p:cNvSpPr/>
          <p:nvPr/>
        </p:nvSpPr>
        <p:spPr>
          <a:xfrm>
            <a:off x="4607808" y="6611779"/>
            <a:ext cx="4572000" cy="246221"/>
          </a:xfrm>
          <a:prstGeom prst="rect">
            <a:avLst/>
          </a:prstGeom>
        </p:spPr>
        <p:txBody>
          <a:bodyPr>
            <a:spAutoFit/>
          </a:bodyPr>
          <a:lstStyle/>
          <a:p>
            <a:r>
              <a:rPr lang="fr-FR" sz="1000" dirty="0">
                <a:hlinkClick r:id="rId3"/>
              </a:rPr>
              <a:t>https://yangontimemachine.com/2018/05/30/chettiar-hindu-temple-chettys/</a:t>
            </a:r>
            <a:endParaRPr lang="en-DE" sz="1000" dirty="0"/>
          </a:p>
        </p:txBody>
      </p:sp>
    </p:spTree>
    <p:extLst>
      <p:ext uri="{BB962C8B-B14F-4D97-AF65-F5344CB8AC3E}">
        <p14:creationId xmlns:p14="http://schemas.microsoft.com/office/powerpoint/2010/main" val="39444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D73-04B0-4915-A078-6F953CD9AC81}"/>
              </a:ext>
            </a:extLst>
          </p:cNvPr>
          <p:cNvSpPr>
            <a:spLocks noGrp="1"/>
          </p:cNvSpPr>
          <p:nvPr>
            <p:ph type="title"/>
          </p:nvPr>
        </p:nvSpPr>
        <p:spPr/>
        <p:txBody>
          <a:bodyPr/>
          <a:lstStyle/>
          <a:p>
            <a:endParaRPr lang="en-DE"/>
          </a:p>
        </p:txBody>
      </p:sp>
      <p:sp>
        <p:nvSpPr>
          <p:cNvPr id="3" name="Content Placeholder 2">
            <a:extLst>
              <a:ext uri="{FF2B5EF4-FFF2-40B4-BE49-F238E27FC236}">
                <a16:creationId xmlns:a16="http://schemas.microsoft.com/office/drawing/2014/main" id="{81864547-4B77-41A7-BF55-91DE1A027F43}"/>
              </a:ext>
            </a:extLst>
          </p:cNvPr>
          <p:cNvSpPr>
            <a:spLocks noGrp="1"/>
          </p:cNvSpPr>
          <p:nvPr>
            <p:ph idx="1"/>
          </p:nvPr>
        </p:nvSpPr>
        <p:spPr/>
        <p:txBody>
          <a:bodyPr>
            <a:normAutofit/>
          </a:bodyPr>
          <a:lstStyle/>
          <a:p>
            <a:r>
              <a:rPr lang="en-GB" sz="2400" b="1" dirty="0"/>
              <a:t>Source 3: A historian’s observation about how the expansion of rice cultivation was a mixed blessing for Burma</a:t>
            </a:r>
            <a:endParaRPr lang="en-DE" sz="2400" dirty="0"/>
          </a:p>
          <a:p>
            <a:endParaRPr lang="en-DE" sz="2400" dirty="0"/>
          </a:p>
          <a:p>
            <a:pPr marL="0" indent="0">
              <a:buNone/>
            </a:pPr>
            <a:r>
              <a:rPr lang="en-US" sz="2400" dirty="0"/>
              <a:t>The country became increasingly prosperous as an addendum to the economy of the West, utilizing Western markets and enterprise, while the people remained relatively poor and quite incapable of controlling the vast economic forces playing on them. </a:t>
            </a:r>
            <a:endParaRPr lang="en-DE" sz="2400" dirty="0"/>
          </a:p>
          <a:p>
            <a:pPr marL="0" indent="0">
              <a:buNone/>
            </a:pPr>
            <a:r>
              <a:rPr lang="en-GB" sz="2400" dirty="0"/>
              <a:t> </a:t>
            </a:r>
            <a:endParaRPr lang="en-DE" sz="2400" dirty="0"/>
          </a:p>
          <a:p>
            <a:pPr marL="0" indent="0">
              <a:buNone/>
            </a:pPr>
            <a:r>
              <a:rPr lang="en-GB" sz="2400" dirty="0"/>
              <a:t>Source: </a:t>
            </a:r>
            <a:r>
              <a:rPr lang="en-US" sz="2400" i="1" dirty="0"/>
              <a:t>A History of Modern Burma</a:t>
            </a:r>
            <a:endParaRPr lang="en-DE" sz="2400" dirty="0"/>
          </a:p>
        </p:txBody>
      </p:sp>
    </p:spTree>
    <p:extLst>
      <p:ext uri="{BB962C8B-B14F-4D97-AF65-F5344CB8AC3E}">
        <p14:creationId xmlns:p14="http://schemas.microsoft.com/office/powerpoint/2010/main" val="1729489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1361</Words>
  <Application>Microsoft Office PowerPoint</Application>
  <PresentationFormat>On-screen Show (4:3)</PresentationFormat>
  <Paragraphs>93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Unit 3: Rice and Spice  Lesson 7: Rice, capital, debt and rural hardship in Southeast Asia from the nineteenth to twentieth centuries</vt:lpstr>
      <vt:lpstr> A note to users of this presentation</vt:lpstr>
      <vt:lpstr>PowerPoint Presentation</vt:lpstr>
      <vt:lpstr>PowerPoint Presentation</vt:lpstr>
      <vt:lpstr>PowerPoint Presentation</vt:lpstr>
      <vt:lpstr>PowerPoint Presentation</vt:lpstr>
      <vt:lpstr>PowerPoint Presentation</vt:lpstr>
      <vt:lpstr>A mixed blessing for Burma</vt:lpstr>
      <vt:lpstr>PowerPoint Presentation</vt:lpstr>
      <vt:lpstr>Discussion</vt:lpstr>
      <vt:lpstr>The Chettiars</vt:lpstr>
      <vt:lpstr>Conclusion</vt:lpstr>
      <vt:lpstr>Role Play 1</vt:lpstr>
      <vt:lpstr>Role play 1: Conclusion</vt:lpstr>
      <vt:lpstr>Role Play 2</vt:lpstr>
      <vt:lpstr>Role play 2: Conclusion</vt:lpstr>
      <vt:lpstr>Iceberg diagram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Rice and Spice Lesson 3: Spice, Rice and the Economic Histories of South-East Asia</dc:title>
  <dc:creator>Vanessa Achilles</dc:creator>
  <cp:lastModifiedBy>Vanessa Achilles</cp:lastModifiedBy>
  <cp:revision>64</cp:revision>
  <dcterms:created xsi:type="dcterms:W3CDTF">2018-05-09T11:25:24Z</dcterms:created>
  <dcterms:modified xsi:type="dcterms:W3CDTF">2020-02-17T20:42:44Z</dcterms:modified>
</cp:coreProperties>
</file>