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59" r:id="rId5"/>
    <p:sldId id="258" r:id="rId6"/>
    <p:sldId id="274" r:id="rId7"/>
    <p:sldId id="278" r:id="rId8"/>
    <p:sldId id="27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066B14-4EE4-4094-9950-87CC7AE3D3D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92FC662-841F-4D49-A11B-534CAD7C030D}">
      <dgm:prSet phldrT="[Text]"/>
      <dgm:spPr/>
      <dgm:t>
        <a:bodyPr/>
        <a:lstStyle/>
        <a:p>
          <a:r>
            <a:rPr lang="en-US" dirty="0"/>
            <a:t>15</a:t>
          </a:r>
          <a:r>
            <a:rPr lang="en-US" baseline="30000" dirty="0"/>
            <a:t>th</a:t>
          </a:r>
          <a:r>
            <a:rPr lang="en-US" dirty="0"/>
            <a:t> century: </a:t>
          </a:r>
          <a:br>
            <a:rPr lang="en-US" dirty="0"/>
          </a:br>
          <a:r>
            <a:rPr lang="en-US" dirty="0"/>
            <a:t>many traders groups</a:t>
          </a:r>
        </a:p>
        <a:p>
          <a:r>
            <a:rPr lang="en-US" dirty="0"/>
            <a:t>Europeans as one group of middlemen</a:t>
          </a:r>
          <a:endParaRPr lang="en-DE" dirty="0"/>
        </a:p>
      </dgm:t>
    </dgm:pt>
    <dgm:pt modelId="{A94BD42B-6DE0-4CAF-8FFA-B6171342B5E1}" type="parTrans" cxnId="{F4905831-FC0C-4836-8F7E-EC1976213A92}">
      <dgm:prSet/>
      <dgm:spPr/>
      <dgm:t>
        <a:bodyPr/>
        <a:lstStyle/>
        <a:p>
          <a:endParaRPr lang="en-DE"/>
        </a:p>
      </dgm:t>
    </dgm:pt>
    <dgm:pt modelId="{C6CB4936-1910-4906-B1A1-90AA25580829}" type="sibTrans" cxnId="{F4905831-FC0C-4836-8F7E-EC1976213A92}">
      <dgm:prSet/>
      <dgm:spPr/>
      <dgm:t>
        <a:bodyPr/>
        <a:lstStyle/>
        <a:p>
          <a:endParaRPr lang="en-DE"/>
        </a:p>
      </dgm:t>
    </dgm:pt>
    <dgm:pt modelId="{D0D146E0-AD71-44C1-84A2-44B34DB44D98}">
      <dgm:prSet phldrT="[Text]"/>
      <dgm:spPr/>
      <dgm:t>
        <a:bodyPr/>
        <a:lstStyle/>
        <a:p>
          <a:r>
            <a:rPr lang="en-US" dirty="0"/>
            <a:t>16</a:t>
          </a:r>
          <a:r>
            <a:rPr lang="en-US" baseline="30000" dirty="0"/>
            <a:t>th</a:t>
          </a:r>
          <a:r>
            <a:rPr lang="en-US" dirty="0"/>
            <a:t>-18</a:t>
          </a:r>
          <a:r>
            <a:rPr lang="en-US" baseline="30000" dirty="0"/>
            <a:t>th: </a:t>
          </a:r>
          <a:r>
            <a:rPr lang="en-US" dirty="0"/>
            <a:t>the Dutch and the British began to seek more dominant positions in the trade. </a:t>
          </a:r>
          <a:endParaRPr lang="en-DE" dirty="0"/>
        </a:p>
      </dgm:t>
    </dgm:pt>
    <dgm:pt modelId="{F0BE3A9E-E9F0-43AB-A361-831DEBD5784F}" type="parTrans" cxnId="{D6B9BFC3-4484-4AA2-8920-DBFCF8A0BDEB}">
      <dgm:prSet/>
      <dgm:spPr/>
      <dgm:t>
        <a:bodyPr/>
        <a:lstStyle/>
        <a:p>
          <a:endParaRPr lang="en-DE"/>
        </a:p>
      </dgm:t>
    </dgm:pt>
    <dgm:pt modelId="{5D8FECC8-ADB0-48BD-8270-542466D50EDE}" type="sibTrans" cxnId="{D6B9BFC3-4484-4AA2-8920-DBFCF8A0BDEB}">
      <dgm:prSet/>
      <dgm:spPr/>
      <dgm:t>
        <a:bodyPr/>
        <a:lstStyle/>
        <a:p>
          <a:endParaRPr lang="en-DE"/>
        </a:p>
      </dgm:t>
    </dgm:pt>
    <dgm:pt modelId="{6BE5DDDE-60B8-4BB2-9112-070AC6CA8C60}" type="pres">
      <dgm:prSet presAssocID="{83066B14-4EE4-4094-9950-87CC7AE3D3D6}" presName="CompostProcess" presStyleCnt="0">
        <dgm:presLayoutVars>
          <dgm:dir/>
          <dgm:resizeHandles val="exact"/>
        </dgm:presLayoutVars>
      </dgm:prSet>
      <dgm:spPr/>
    </dgm:pt>
    <dgm:pt modelId="{34B1F589-24BC-4EE2-BA14-349E1A1DD81F}" type="pres">
      <dgm:prSet presAssocID="{83066B14-4EE4-4094-9950-87CC7AE3D3D6}" presName="arrow" presStyleLbl="bgShp" presStyleIdx="0" presStyleCnt="1"/>
      <dgm:spPr/>
    </dgm:pt>
    <dgm:pt modelId="{DA8F9DB4-0DAE-4BE1-85FF-38542A8E1ECB}" type="pres">
      <dgm:prSet presAssocID="{83066B14-4EE4-4094-9950-87CC7AE3D3D6}" presName="linearProcess" presStyleCnt="0"/>
      <dgm:spPr/>
    </dgm:pt>
    <dgm:pt modelId="{A92C1419-3B2B-4F3F-8084-C36D8D71A874}" type="pres">
      <dgm:prSet presAssocID="{A92FC662-841F-4D49-A11B-534CAD7C030D}" presName="textNode" presStyleLbl="node1" presStyleIdx="0" presStyleCnt="2">
        <dgm:presLayoutVars>
          <dgm:bulletEnabled val="1"/>
        </dgm:presLayoutVars>
      </dgm:prSet>
      <dgm:spPr/>
    </dgm:pt>
    <dgm:pt modelId="{5BF52EEA-345C-4916-AF8C-8B11875FA3E5}" type="pres">
      <dgm:prSet presAssocID="{C6CB4936-1910-4906-B1A1-90AA25580829}" presName="sibTrans" presStyleCnt="0"/>
      <dgm:spPr/>
    </dgm:pt>
    <dgm:pt modelId="{9725A473-373F-4C30-BA53-DE860DE553D3}" type="pres">
      <dgm:prSet presAssocID="{D0D146E0-AD71-44C1-84A2-44B34DB44D98}" presName="textNode" presStyleLbl="node1" presStyleIdx="1" presStyleCnt="2">
        <dgm:presLayoutVars>
          <dgm:bulletEnabled val="1"/>
        </dgm:presLayoutVars>
      </dgm:prSet>
      <dgm:spPr/>
    </dgm:pt>
  </dgm:ptLst>
  <dgm:cxnLst>
    <dgm:cxn modelId="{799AA116-C3B9-4C9F-9DBB-65C0810E30FF}" type="presOf" srcId="{A92FC662-841F-4D49-A11B-534CAD7C030D}" destId="{A92C1419-3B2B-4F3F-8084-C36D8D71A874}" srcOrd="0" destOrd="0" presId="urn:microsoft.com/office/officeart/2005/8/layout/hProcess9"/>
    <dgm:cxn modelId="{F4905831-FC0C-4836-8F7E-EC1976213A92}" srcId="{83066B14-4EE4-4094-9950-87CC7AE3D3D6}" destId="{A92FC662-841F-4D49-A11B-534CAD7C030D}" srcOrd="0" destOrd="0" parTransId="{A94BD42B-6DE0-4CAF-8FFA-B6171342B5E1}" sibTransId="{C6CB4936-1910-4906-B1A1-90AA25580829}"/>
    <dgm:cxn modelId="{2F53AB7A-2BBF-4BCD-9532-7053BD25B5E4}" type="presOf" srcId="{D0D146E0-AD71-44C1-84A2-44B34DB44D98}" destId="{9725A473-373F-4C30-BA53-DE860DE553D3}" srcOrd="0" destOrd="0" presId="urn:microsoft.com/office/officeart/2005/8/layout/hProcess9"/>
    <dgm:cxn modelId="{D6B9BFC3-4484-4AA2-8920-DBFCF8A0BDEB}" srcId="{83066B14-4EE4-4094-9950-87CC7AE3D3D6}" destId="{D0D146E0-AD71-44C1-84A2-44B34DB44D98}" srcOrd="1" destOrd="0" parTransId="{F0BE3A9E-E9F0-43AB-A361-831DEBD5784F}" sibTransId="{5D8FECC8-ADB0-48BD-8270-542466D50EDE}"/>
    <dgm:cxn modelId="{4D07B4F4-B2C0-4735-AD17-7476A46374D9}" type="presOf" srcId="{83066B14-4EE4-4094-9950-87CC7AE3D3D6}" destId="{6BE5DDDE-60B8-4BB2-9112-070AC6CA8C60}" srcOrd="0" destOrd="0" presId="urn:microsoft.com/office/officeart/2005/8/layout/hProcess9"/>
    <dgm:cxn modelId="{6AB05AC3-C7DB-48E0-BD88-64E8522BFE9C}" type="presParOf" srcId="{6BE5DDDE-60B8-4BB2-9112-070AC6CA8C60}" destId="{34B1F589-24BC-4EE2-BA14-349E1A1DD81F}" srcOrd="0" destOrd="0" presId="urn:microsoft.com/office/officeart/2005/8/layout/hProcess9"/>
    <dgm:cxn modelId="{9D5FBCA3-4F78-4D76-946C-62C09B437169}" type="presParOf" srcId="{6BE5DDDE-60B8-4BB2-9112-070AC6CA8C60}" destId="{DA8F9DB4-0DAE-4BE1-85FF-38542A8E1ECB}" srcOrd="1" destOrd="0" presId="urn:microsoft.com/office/officeart/2005/8/layout/hProcess9"/>
    <dgm:cxn modelId="{283519B5-0FB8-47F6-B276-D792AD71D835}" type="presParOf" srcId="{DA8F9DB4-0DAE-4BE1-85FF-38542A8E1ECB}" destId="{A92C1419-3B2B-4F3F-8084-C36D8D71A874}" srcOrd="0" destOrd="0" presId="urn:microsoft.com/office/officeart/2005/8/layout/hProcess9"/>
    <dgm:cxn modelId="{40BD5B34-D0AC-4B67-B001-6239E281D0FB}" type="presParOf" srcId="{DA8F9DB4-0DAE-4BE1-85FF-38542A8E1ECB}" destId="{5BF52EEA-345C-4916-AF8C-8B11875FA3E5}" srcOrd="1" destOrd="0" presId="urn:microsoft.com/office/officeart/2005/8/layout/hProcess9"/>
    <dgm:cxn modelId="{9694C51B-5A60-4579-88B9-F7179D8B538E}" type="presParOf" srcId="{DA8F9DB4-0DAE-4BE1-85FF-38542A8E1ECB}" destId="{9725A473-373F-4C30-BA53-DE860DE553D3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B1F589-24BC-4EE2-BA14-349E1A1DD81F}">
      <dsp:nvSpPr>
        <dsp:cNvPr id="0" name=""/>
        <dsp:cNvSpPr/>
      </dsp:nvSpPr>
      <dsp:spPr>
        <a:xfrm>
          <a:off x="658873" y="0"/>
          <a:ext cx="7467229" cy="417646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2C1419-3B2B-4F3F-8084-C36D8D71A874}">
      <dsp:nvSpPr>
        <dsp:cNvPr id="0" name=""/>
        <dsp:cNvSpPr/>
      </dsp:nvSpPr>
      <dsp:spPr>
        <a:xfrm>
          <a:off x="1265521" y="1252939"/>
          <a:ext cx="3019835" cy="16705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15</a:t>
          </a:r>
          <a:r>
            <a:rPr lang="en-US" sz="2100" kern="1200" baseline="30000" dirty="0"/>
            <a:t>th</a:t>
          </a:r>
          <a:r>
            <a:rPr lang="en-US" sz="2100" kern="1200" dirty="0"/>
            <a:t> century: </a:t>
          </a:r>
          <a:br>
            <a:rPr lang="en-US" sz="2100" kern="1200" dirty="0"/>
          </a:br>
          <a:r>
            <a:rPr lang="en-US" sz="2100" kern="1200" dirty="0"/>
            <a:t>many traders groups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Europeans as one group of middlemen</a:t>
          </a:r>
          <a:endParaRPr lang="en-DE" sz="2100" kern="1200" dirty="0"/>
        </a:p>
      </dsp:txBody>
      <dsp:txXfrm>
        <a:off x="1347072" y="1334490"/>
        <a:ext cx="2856733" cy="1507483"/>
      </dsp:txXfrm>
    </dsp:sp>
    <dsp:sp modelId="{9725A473-373F-4C30-BA53-DE860DE553D3}">
      <dsp:nvSpPr>
        <dsp:cNvPr id="0" name=""/>
        <dsp:cNvSpPr/>
      </dsp:nvSpPr>
      <dsp:spPr>
        <a:xfrm>
          <a:off x="4499619" y="1252939"/>
          <a:ext cx="3019835" cy="16705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16</a:t>
          </a:r>
          <a:r>
            <a:rPr lang="en-US" sz="2100" kern="1200" baseline="30000" dirty="0"/>
            <a:t>th</a:t>
          </a:r>
          <a:r>
            <a:rPr lang="en-US" sz="2100" kern="1200" dirty="0"/>
            <a:t>-18</a:t>
          </a:r>
          <a:r>
            <a:rPr lang="en-US" sz="2100" kern="1200" baseline="30000" dirty="0"/>
            <a:t>th: </a:t>
          </a:r>
          <a:r>
            <a:rPr lang="en-US" sz="2100" kern="1200" dirty="0"/>
            <a:t>the Dutch and the British began to seek more dominant positions in the trade. </a:t>
          </a:r>
          <a:endParaRPr lang="en-DE" sz="2100" kern="1200" dirty="0"/>
        </a:p>
      </dsp:txBody>
      <dsp:txXfrm>
        <a:off x="4581170" y="1334490"/>
        <a:ext cx="2856733" cy="15074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7E45-0259-4BE1-A515-A6744957A83C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72EE-8997-4812-8B21-1465AD96D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95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7E45-0259-4BE1-A515-A6744957A83C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72EE-8997-4812-8B21-1465AD96D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6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7E45-0259-4BE1-A515-A6744957A83C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72EE-8997-4812-8B21-1465AD96D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36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7E45-0259-4BE1-A515-A6744957A83C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72EE-8997-4812-8B21-1465AD96D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52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7E45-0259-4BE1-A515-A6744957A83C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72EE-8997-4812-8B21-1465AD96D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52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7E45-0259-4BE1-A515-A6744957A83C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72EE-8997-4812-8B21-1465AD96D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140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7E45-0259-4BE1-A515-A6744957A83C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72EE-8997-4812-8B21-1465AD96D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23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7E45-0259-4BE1-A515-A6744957A83C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72EE-8997-4812-8B21-1465AD96D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56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7E45-0259-4BE1-A515-A6744957A83C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72EE-8997-4812-8B21-1465AD96D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28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7E45-0259-4BE1-A515-A6744957A83C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72EE-8997-4812-8B21-1465AD96D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53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7E45-0259-4BE1-A515-A6744957A83C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72EE-8997-4812-8B21-1465AD96D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53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B7E45-0259-4BE1-A515-A6744957A83C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072EE-8997-4812-8B21-1465AD96D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sharedhistories.asia/teache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84984"/>
            <a:ext cx="7772400" cy="1470025"/>
          </a:xfrm>
        </p:spPr>
        <p:txBody>
          <a:bodyPr>
            <a:noAutofit/>
          </a:bodyPr>
          <a:lstStyle/>
          <a:p>
            <a:r>
              <a:rPr lang="en-US" b="1" dirty="0"/>
              <a:t>Unit 3: Rice and Spice</a:t>
            </a:r>
            <a:br>
              <a:rPr lang="en-US" sz="3600" dirty="0"/>
            </a:br>
            <a:br>
              <a:rPr lang="en-US" sz="3600" dirty="0"/>
            </a:br>
            <a:r>
              <a:rPr lang="en-US" sz="4000" dirty="0"/>
              <a:t>Lesson 6: The spice trade, European domination and regional response</a:t>
            </a:r>
            <a:br>
              <a:rPr lang="en-US" sz="4000" dirty="0"/>
            </a:br>
            <a:endParaRPr lang="en-US" sz="4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2ED111-FF1B-4968-9DD0-619506577A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885"/>
            <a:ext cx="8992716" cy="10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697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3EF81-5508-4E02-8370-C9E1AE8C1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A note to users of this presentation</a:t>
            </a:r>
            <a:endParaRPr lang="en-DE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0D7F8-A9F8-4FCD-926F-CAE21E67D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92469"/>
            <a:ext cx="8229600" cy="4256136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This presentation was developed as complementary materials for teachers  running this lesson. It follows the </a:t>
            </a:r>
            <a:r>
              <a:rPr lang="en-US" sz="2400" b="1" dirty="0"/>
              <a:t>lesson plan</a:t>
            </a:r>
            <a:r>
              <a:rPr lang="en-US" sz="2400" dirty="0"/>
              <a:t>.</a:t>
            </a:r>
          </a:p>
          <a:p>
            <a:r>
              <a:rPr lang="en-US" sz="2400" dirty="0"/>
              <a:t>It includes content from the lesson plans and the introductory essays for teachers’ </a:t>
            </a:r>
            <a:r>
              <a:rPr lang="en-US" sz="2400" b="1" dirty="0"/>
              <a:t>lectures</a:t>
            </a:r>
            <a:r>
              <a:rPr lang="en-US" sz="2400" dirty="0"/>
              <a:t>. It also introduces some of the </a:t>
            </a:r>
            <a:r>
              <a:rPr lang="en-US" sz="2400" b="1" dirty="0"/>
              <a:t>activities</a:t>
            </a:r>
            <a:r>
              <a:rPr lang="en-US" sz="2400" dirty="0"/>
              <a:t> suggested for students.</a:t>
            </a:r>
          </a:p>
          <a:p>
            <a:r>
              <a:rPr lang="en-US" sz="2400" dirty="0"/>
              <a:t>You are welcome to </a:t>
            </a:r>
            <a:r>
              <a:rPr lang="en-US" sz="2400" b="1" dirty="0"/>
              <a:t>customize</a:t>
            </a:r>
            <a:r>
              <a:rPr lang="en-US" sz="2400" dirty="0"/>
              <a:t> this presentation to adjust the lesson to their curriculum and to your students. You can change images, add/remove activities, and of course delete this slide, etc. The </a:t>
            </a:r>
            <a:r>
              <a:rPr lang="en-US" sz="2400" b="1" dirty="0">
                <a:solidFill>
                  <a:schemeClr val="bg1"/>
                </a:solidFill>
              </a:rPr>
              <a:t>Teacher’s Guide </a:t>
            </a:r>
            <a:r>
              <a:rPr lang="en-US" sz="2400" dirty="0">
                <a:solidFill>
                  <a:schemeClr val="bg1"/>
                </a:solidFill>
              </a:rPr>
              <a:t>(</a:t>
            </a:r>
            <a:r>
              <a:rPr lang="fr-FR" sz="24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https://sharedhistories.asia/teacher/</a:t>
            </a:r>
            <a:r>
              <a:rPr lang="fr-FR" sz="2400" dirty="0">
                <a:solidFill>
                  <a:schemeClr val="bg1"/>
                </a:solidFill>
              </a:rPr>
              <a:t>) </a:t>
            </a:r>
            <a:r>
              <a:rPr lang="en-US" sz="2400" dirty="0"/>
              <a:t>provides guidance on how to adjust the lessons.</a:t>
            </a:r>
          </a:p>
          <a:p>
            <a:r>
              <a:rPr lang="en-US" sz="2400" dirty="0"/>
              <a:t>We wish you a successful lesson!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9E1823-109F-4ADA-817A-4A620117A5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42" y="-27384"/>
            <a:ext cx="8992716" cy="103331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22DACD7-D0DA-42D6-BA28-00F9B19AB11A}"/>
              </a:ext>
            </a:extLst>
          </p:cNvPr>
          <p:cNvSpPr txBox="1"/>
          <p:nvPr/>
        </p:nvSpPr>
        <p:spPr>
          <a:xfrm>
            <a:off x="75642" y="6309320"/>
            <a:ext cx="9112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Southeast Asian Shared Histories project was developed by UNESCO Bangkok with funding from the Republic of Korea.</a:t>
            </a:r>
            <a:endParaRPr kumimoji="0" lang="en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7771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C0A4D-A49B-4971-AC5E-D72592D0F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0FAED-9D43-48C9-A6DB-26987B34A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GB" dirty="0"/>
              <a:t>16</a:t>
            </a:r>
            <a:r>
              <a:rPr lang="en-GB" baseline="30000" dirty="0"/>
              <a:t>th</a:t>
            </a:r>
            <a:r>
              <a:rPr lang="en-GB" dirty="0"/>
              <a:t> to 18</a:t>
            </a:r>
            <a:r>
              <a:rPr lang="en-GB" baseline="30000" dirty="0"/>
              <a:t>th</a:t>
            </a:r>
            <a:r>
              <a:rPr lang="en-GB" dirty="0"/>
              <a:t> centuries: </a:t>
            </a:r>
            <a:r>
              <a:rPr lang="en-US" dirty="0"/>
              <a:t>Southeast Asia remained connected to the rest of the world and its global trade continued to grow, but the dynamics became more complex.</a:t>
            </a:r>
            <a:endParaRPr lang="en-DE" sz="3200" dirty="0"/>
          </a:p>
          <a:p>
            <a:pPr marL="0" indent="0">
              <a:buNone/>
            </a:pP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384776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82763C7-D82A-4354-AFF7-0B55AC1FF8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1056762"/>
              </p:ext>
            </p:extLst>
          </p:nvPr>
        </p:nvGraphicFramePr>
        <p:xfrm>
          <a:off x="179512" y="1196752"/>
          <a:ext cx="8784976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7090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318A3-38C9-4D45-B688-84591ACDF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51C01-7E37-422D-B7CA-0DB09B9E4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140968"/>
            <a:ext cx="6275040" cy="298519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Why were the Europeans motivated to control the spice trade?</a:t>
            </a:r>
            <a:endParaRPr lang="en-DE" sz="3600" dirty="0"/>
          </a:p>
          <a:p>
            <a:endParaRPr lang="en-DE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45261C-F326-4575-8924-A5E679D43B8C}"/>
              </a:ext>
            </a:extLst>
          </p:cNvPr>
          <p:cNvSpPr/>
          <p:nvPr/>
        </p:nvSpPr>
        <p:spPr>
          <a:xfrm>
            <a:off x="6616824" y="548680"/>
            <a:ext cx="4139952" cy="863313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55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91914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76ACE-EE23-4380-B6D3-651823211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DE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16CF8E-38E3-4CBD-8630-2791028614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966" t="11683" r="13028" b="13199"/>
          <a:stretch/>
        </p:blipFill>
        <p:spPr>
          <a:xfrm>
            <a:off x="216876" y="476672"/>
            <a:ext cx="8710248" cy="62373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C43A85B-37D6-4C72-9AC8-AD820272A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/>
              <a:t>Jigsaw activity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17169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>
            <a:extLst>
              <a:ext uri="{FF2B5EF4-FFF2-40B4-BE49-F238E27FC236}">
                <a16:creationId xmlns:a16="http://schemas.microsoft.com/office/drawing/2014/main" id="{86AA00E5-2D83-4BD0-9EAB-6160E52CF06A}"/>
              </a:ext>
            </a:extLst>
          </p:cNvPr>
          <p:cNvSpPr txBox="1"/>
          <p:nvPr/>
        </p:nvSpPr>
        <p:spPr>
          <a:xfrm>
            <a:off x="1474587" y="131543"/>
            <a:ext cx="2087832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2" b="1" dirty="0">
                <a:latin typeface="Arial" panose="020B0604020202020204" pitchFamily="34" charset="0"/>
                <a:cs typeface="Arial" panose="020B0604020202020204" pitchFamily="34" charset="0"/>
              </a:rPr>
              <a:t>Assigned groups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445FC4E-DAB3-4754-AF6C-0B5C3E8900D1}"/>
              </a:ext>
            </a:extLst>
          </p:cNvPr>
          <p:cNvGrpSpPr/>
          <p:nvPr/>
        </p:nvGrpSpPr>
        <p:grpSpPr>
          <a:xfrm>
            <a:off x="160687" y="776015"/>
            <a:ext cx="2725382" cy="1877993"/>
            <a:chOff x="219541" y="978097"/>
            <a:chExt cx="2725382" cy="1877993"/>
          </a:xfrm>
        </p:grpSpPr>
        <p:sp>
          <p:nvSpPr>
            <p:cNvPr id="4" name="Flowchart: Alternate Process 3">
              <a:extLst>
                <a:ext uri="{FF2B5EF4-FFF2-40B4-BE49-F238E27FC236}">
                  <a16:creationId xmlns:a16="http://schemas.microsoft.com/office/drawing/2014/main" id="{284D62C3-3C0F-4C0C-B171-33F4491FC282}"/>
                </a:ext>
              </a:extLst>
            </p:cNvPr>
            <p:cNvSpPr/>
            <p:nvPr/>
          </p:nvSpPr>
          <p:spPr>
            <a:xfrm>
              <a:off x="1016474" y="1604095"/>
              <a:ext cx="1072633" cy="791851"/>
            </a:xfrm>
            <a:prstGeom prst="flowChartAlternateProcess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62" dirty="0">
                  <a:latin typeface="Arial" panose="020B0604020202020204" pitchFamily="34" charset="0"/>
                  <a:cs typeface="Arial" panose="020B0604020202020204" pitchFamily="34" charset="0"/>
                </a:rPr>
                <a:t>Sources set 1</a:t>
              </a:r>
            </a:p>
          </p:txBody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538320AE-08DC-4999-A94B-37D96F367407}"/>
                </a:ext>
              </a:extLst>
            </p:cNvPr>
            <p:cNvSpPr/>
            <p:nvPr/>
          </p:nvSpPr>
          <p:spPr>
            <a:xfrm>
              <a:off x="219541" y="1567472"/>
              <a:ext cx="872197" cy="555790"/>
            </a:xfrm>
            <a:prstGeom prst="triangl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62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A1</a:t>
              </a:r>
            </a:p>
          </p:txBody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DFA4440B-F8C8-4EF2-BEA4-665B7C5E413B}"/>
                </a:ext>
              </a:extLst>
            </p:cNvPr>
            <p:cNvSpPr/>
            <p:nvPr/>
          </p:nvSpPr>
          <p:spPr>
            <a:xfrm>
              <a:off x="1128358" y="978097"/>
              <a:ext cx="872197" cy="555790"/>
            </a:xfrm>
            <a:prstGeom prst="triangle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62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B1</a:t>
              </a:r>
            </a:p>
          </p:txBody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792141F5-B3C1-45C4-A0B1-C66E0CC50610}"/>
                </a:ext>
              </a:extLst>
            </p:cNvPr>
            <p:cNvSpPr/>
            <p:nvPr/>
          </p:nvSpPr>
          <p:spPr>
            <a:xfrm>
              <a:off x="998103" y="2300300"/>
              <a:ext cx="944368" cy="555790"/>
            </a:xfrm>
            <a:prstGeom prst="triangl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62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D1</a:t>
              </a:r>
            </a:p>
          </p:txBody>
        </p:sp>
        <p:sp>
          <p:nvSpPr>
            <p:cNvPr id="43" name="Isosceles Triangle 42">
              <a:extLst>
                <a:ext uri="{FF2B5EF4-FFF2-40B4-BE49-F238E27FC236}">
                  <a16:creationId xmlns:a16="http://schemas.microsoft.com/office/drawing/2014/main" id="{F0C6CFEE-EA0C-4371-9C3C-6B6E79A1F58C}"/>
                </a:ext>
              </a:extLst>
            </p:cNvPr>
            <p:cNvSpPr/>
            <p:nvPr/>
          </p:nvSpPr>
          <p:spPr>
            <a:xfrm>
              <a:off x="2000555" y="1503720"/>
              <a:ext cx="944368" cy="555790"/>
            </a:xfrm>
            <a:prstGeom prst="triangl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62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C1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272BE591-1138-4950-986E-50ADE14DAF23}"/>
              </a:ext>
            </a:extLst>
          </p:cNvPr>
          <p:cNvGrpSpPr/>
          <p:nvPr/>
        </p:nvGrpSpPr>
        <p:grpSpPr>
          <a:xfrm>
            <a:off x="93740" y="3332921"/>
            <a:ext cx="2678838" cy="1868133"/>
            <a:chOff x="169805" y="3081283"/>
            <a:chExt cx="2678838" cy="1868133"/>
          </a:xfrm>
        </p:grpSpPr>
        <p:sp>
          <p:nvSpPr>
            <p:cNvPr id="5" name="Flowchart: Alternate Process 4">
              <a:extLst>
                <a:ext uri="{FF2B5EF4-FFF2-40B4-BE49-F238E27FC236}">
                  <a16:creationId xmlns:a16="http://schemas.microsoft.com/office/drawing/2014/main" id="{F7A37875-81D7-4AC2-A605-2985B12736F7}"/>
                </a:ext>
              </a:extLst>
            </p:cNvPr>
            <p:cNvSpPr/>
            <p:nvPr/>
          </p:nvSpPr>
          <p:spPr>
            <a:xfrm>
              <a:off x="927923" y="3708290"/>
              <a:ext cx="1072633" cy="791851"/>
            </a:xfrm>
            <a:prstGeom prst="flowChartAlternateProcess">
              <a:avLst/>
            </a:prstGeom>
            <a:ln w="38100"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62" dirty="0">
                  <a:latin typeface="Arial" panose="020B0604020202020204" pitchFamily="34" charset="0"/>
                  <a:cs typeface="Arial" panose="020B0604020202020204" pitchFamily="34" charset="0"/>
                </a:rPr>
                <a:t>Sources set 2</a:t>
              </a:r>
            </a:p>
          </p:txBody>
        </p:sp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id="{D39DEDE5-5BFD-48EB-A5D7-A6AEA637DF68}"/>
                </a:ext>
              </a:extLst>
            </p:cNvPr>
            <p:cNvSpPr/>
            <p:nvPr/>
          </p:nvSpPr>
          <p:spPr>
            <a:xfrm>
              <a:off x="169805" y="3628639"/>
              <a:ext cx="872197" cy="555790"/>
            </a:xfrm>
            <a:prstGeom prst="triangl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62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A2</a:t>
              </a:r>
            </a:p>
          </p:txBody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BCDBC2A3-283C-410E-942D-596CDA996FAC}"/>
                </a:ext>
              </a:extLst>
            </p:cNvPr>
            <p:cNvSpPr/>
            <p:nvPr/>
          </p:nvSpPr>
          <p:spPr>
            <a:xfrm>
              <a:off x="1051924" y="3081283"/>
              <a:ext cx="872197" cy="555790"/>
            </a:xfrm>
            <a:prstGeom prst="triangl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62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B2</a:t>
              </a:r>
            </a:p>
          </p:txBody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F9CAB91B-11EA-4158-B50D-0F9CEBD03DCA}"/>
                </a:ext>
              </a:extLst>
            </p:cNvPr>
            <p:cNvSpPr/>
            <p:nvPr/>
          </p:nvSpPr>
          <p:spPr>
            <a:xfrm>
              <a:off x="927923" y="4393626"/>
              <a:ext cx="944367" cy="555790"/>
            </a:xfrm>
            <a:prstGeom prst="triangl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62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D2</a:t>
              </a:r>
            </a:p>
          </p:txBody>
        </p:sp>
        <p:sp>
          <p:nvSpPr>
            <p:cNvPr id="45" name="Isosceles Triangle 44">
              <a:extLst>
                <a:ext uri="{FF2B5EF4-FFF2-40B4-BE49-F238E27FC236}">
                  <a16:creationId xmlns:a16="http://schemas.microsoft.com/office/drawing/2014/main" id="{0CFB88B5-6918-43F1-90F1-F27B214B5F1E}"/>
                </a:ext>
              </a:extLst>
            </p:cNvPr>
            <p:cNvSpPr/>
            <p:nvPr/>
          </p:nvSpPr>
          <p:spPr>
            <a:xfrm>
              <a:off x="1904276" y="3617667"/>
              <a:ext cx="944367" cy="555790"/>
            </a:xfrm>
            <a:prstGeom prst="triangl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62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C2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72722E9-6ED9-4327-8ACA-C46325E61995}"/>
              </a:ext>
            </a:extLst>
          </p:cNvPr>
          <p:cNvGrpSpPr/>
          <p:nvPr/>
        </p:nvGrpSpPr>
        <p:grpSpPr>
          <a:xfrm>
            <a:off x="1984789" y="1960656"/>
            <a:ext cx="2732107" cy="1916402"/>
            <a:chOff x="2327344" y="1920619"/>
            <a:chExt cx="2732107" cy="1916402"/>
          </a:xfrm>
        </p:grpSpPr>
        <p:sp>
          <p:nvSpPr>
            <p:cNvPr id="41" name="Isosceles Triangle 40">
              <a:extLst>
                <a:ext uri="{FF2B5EF4-FFF2-40B4-BE49-F238E27FC236}">
                  <a16:creationId xmlns:a16="http://schemas.microsoft.com/office/drawing/2014/main" id="{62A52601-2C61-4308-B80F-72052202688D}"/>
                </a:ext>
              </a:extLst>
            </p:cNvPr>
            <p:cNvSpPr/>
            <p:nvPr/>
          </p:nvSpPr>
          <p:spPr>
            <a:xfrm>
              <a:off x="3170717" y="3281231"/>
              <a:ext cx="944367" cy="555790"/>
            </a:xfrm>
            <a:prstGeom prst="triangl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62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D3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EB8D9AFD-B517-468D-8D5C-F2B5778AB0D9}"/>
                </a:ext>
              </a:extLst>
            </p:cNvPr>
            <p:cNvGrpSpPr/>
            <p:nvPr/>
          </p:nvGrpSpPr>
          <p:grpSpPr>
            <a:xfrm>
              <a:off x="2327344" y="1920619"/>
              <a:ext cx="2732107" cy="1430652"/>
              <a:chOff x="2327344" y="1920619"/>
              <a:chExt cx="2732107" cy="1430652"/>
            </a:xfrm>
          </p:grpSpPr>
          <p:sp>
            <p:nvSpPr>
              <p:cNvPr id="6" name="Flowchart: Alternate Process 5">
                <a:extLst>
                  <a:ext uri="{FF2B5EF4-FFF2-40B4-BE49-F238E27FC236}">
                    <a16:creationId xmlns:a16="http://schemas.microsoft.com/office/drawing/2014/main" id="{2ED1584B-2D84-44B2-8E6D-A71B4DCC156E}"/>
                  </a:ext>
                </a:extLst>
              </p:cNvPr>
              <p:cNvSpPr/>
              <p:nvPr/>
            </p:nvSpPr>
            <p:spPr>
              <a:xfrm>
                <a:off x="3123107" y="2559420"/>
                <a:ext cx="1072633" cy="791851"/>
              </a:xfrm>
              <a:prstGeom prst="flowChartAlternateProcess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662" dirty="0">
                    <a:latin typeface="Arial" panose="020B0604020202020204" pitchFamily="34" charset="0"/>
                    <a:cs typeface="Arial" panose="020B0604020202020204" pitchFamily="34" charset="0"/>
                  </a:rPr>
                  <a:t>Sources set 3</a:t>
                </a:r>
              </a:p>
            </p:txBody>
          </p:sp>
          <p:sp>
            <p:nvSpPr>
              <p:cNvPr id="37" name="Isosceles Triangle 36">
                <a:extLst>
                  <a:ext uri="{FF2B5EF4-FFF2-40B4-BE49-F238E27FC236}">
                    <a16:creationId xmlns:a16="http://schemas.microsoft.com/office/drawing/2014/main" id="{A4FEA071-832D-4AD2-A988-542A5BEE64F0}"/>
                  </a:ext>
                </a:extLst>
              </p:cNvPr>
              <p:cNvSpPr/>
              <p:nvPr/>
            </p:nvSpPr>
            <p:spPr>
              <a:xfrm>
                <a:off x="2327344" y="2505272"/>
                <a:ext cx="872197" cy="555790"/>
              </a:xfrm>
              <a:prstGeom prst="triangl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662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A3</a:t>
                </a:r>
              </a:p>
            </p:txBody>
          </p:sp>
          <p:sp>
            <p:nvSpPr>
              <p:cNvPr id="39" name="Isosceles Triangle 38">
                <a:extLst>
                  <a:ext uri="{FF2B5EF4-FFF2-40B4-BE49-F238E27FC236}">
                    <a16:creationId xmlns:a16="http://schemas.microsoft.com/office/drawing/2014/main" id="{C1673D60-CDA1-41F0-9A27-7BE87DEFE9F0}"/>
                  </a:ext>
                </a:extLst>
              </p:cNvPr>
              <p:cNvSpPr/>
              <p:nvPr/>
            </p:nvSpPr>
            <p:spPr>
              <a:xfrm>
                <a:off x="3242887" y="1920619"/>
                <a:ext cx="872197" cy="555790"/>
              </a:xfrm>
              <a:prstGeom prst="triangl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662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B3</a:t>
                </a:r>
              </a:p>
            </p:txBody>
          </p:sp>
          <p:sp>
            <p:nvSpPr>
              <p:cNvPr id="49" name="Isosceles Triangle 48">
                <a:extLst>
                  <a:ext uri="{FF2B5EF4-FFF2-40B4-BE49-F238E27FC236}">
                    <a16:creationId xmlns:a16="http://schemas.microsoft.com/office/drawing/2014/main" id="{823E0D9A-CCE0-4A0F-B928-4E5D93E5B01A}"/>
                  </a:ext>
                </a:extLst>
              </p:cNvPr>
              <p:cNvSpPr/>
              <p:nvPr/>
            </p:nvSpPr>
            <p:spPr>
              <a:xfrm>
                <a:off x="4115084" y="2476409"/>
                <a:ext cx="944367" cy="555790"/>
              </a:xfrm>
              <a:prstGeom prst="triangl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662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C3</a:t>
                </a: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E965F67-091F-45C7-9D49-A1CEF3D6412D}"/>
              </a:ext>
            </a:extLst>
          </p:cNvPr>
          <p:cNvGrpSpPr/>
          <p:nvPr/>
        </p:nvGrpSpPr>
        <p:grpSpPr>
          <a:xfrm>
            <a:off x="1777408" y="4853907"/>
            <a:ext cx="2732107" cy="1916402"/>
            <a:chOff x="2212714" y="4458966"/>
            <a:chExt cx="2732107" cy="1916402"/>
          </a:xfrm>
        </p:grpSpPr>
        <p:sp>
          <p:nvSpPr>
            <p:cNvPr id="50" name="Flowchart: Alternate Process 49">
              <a:extLst>
                <a:ext uri="{FF2B5EF4-FFF2-40B4-BE49-F238E27FC236}">
                  <a16:creationId xmlns:a16="http://schemas.microsoft.com/office/drawing/2014/main" id="{AF53B8BF-D117-477E-AE1A-156966A29F59}"/>
                </a:ext>
              </a:extLst>
            </p:cNvPr>
            <p:cNvSpPr/>
            <p:nvPr/>
          </p:nvSpPr>
          <p:spPr>
            <a:xfrm>
              <a:off x="3042452" y="5055764"/>
              <a:ext cx="1072633" cy="791851"/>
            </a:xfrm>
            <a:prstGeom prst="flowChartAlternateProcess">
              <a:avLst/>
            </a:prstGeom>
            <a:ln w="381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62" dirty="0">
                  <a:latin typeface="Arial" panose="020B0604020202020204" pitchFamily="34" charset="0"/>
                  <a:cs typeface="Arial" panose="020B0604020202020204" pitchFamily="34" charset="0"/>
                </a:rPr>
                <a:t>Sources set 4</a:t>
              </a: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965D173-9846-4FD9-863D-1D7AF374BAED}"/>
                </a:ext>
              </a:extLst>
            </p:cNvPr>
            <p:cNvGrpSpPr/>
            <p:nvPr/>
          </p:nvGrpSpPr>
          <p:grpSpPr>
            <a:xfrm>
              <a:off x="2212714" y="4458966"/>
              <a:ext cx="2732107" cy="1916402"/>
              <a:chOff x="2246689" y="4416963"/>
              <a:chExt cx="2732107" cy="1916402"/>
            </a:xfrm>
          </p:grpSpPr>
          <p:sp>
            <p:nvSpPr>
              <p:cNvPr id="51" name="Isosceles Triangle 50">
                <a:extLst>
                  <a:ext uri="{FF2B5EF4-FFF2-40B4-BE49-F238E27FC236}">
                    <a16:creationId xmlns:a16="http://schemas.microsoft.com/office/drawing/2014/main" id="{7FA98EE3-AEF7-4811-AE6C-3C8D91414BD1}"/>
                  </a:ext>
                </a:extLst>
              </p:cNvPr>
              <p:cNvSpPr/>
              <p:nvPr/>
            </p:nvSpPr>
            <p:spPr>
              <a:xfrm>
                <a:off x="2246689" y="5001617"/>
                <a:ext cx="872197" cy="555790"/>
              </a:xfrm>
              <a:prstGeom prst="triangle">
                <a:avLst/>
              </a:pr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662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A4</a:t>
                </a:r>
              </a:p>
            </p:txBody>
          </p:sp>
          <p:sp>
            <p:nvSpPr>
              <p:cNvPr id="52" name="Isosceles Triangle 51">
                <a:extLst>
                  <a:ext uri="{FF2B5EF4-FFF2-40B4-BE49-F238E27FC236}">
                    <a16:creationId xmlns:a16="http://schemas.microsoft.com/office/drawing/2014/main" id="{A419605D-B998-471C-B982-FDC30EA6C60F}"/>
                  </a:ext>
                </a:extLst>
              </p:cNvPr>
              <p:cNvSpPr/>
              <p:nvPr/>
            </p:nvSpPr>
            <p:spPr>
              <a:xfrm>
                <a:off x="3162233" y="4416963"/>
                <a:ext cx="872197" cy="555790"/>
              </a:xfrm>
              <a:prstGeom prst="triangle">
                <a:avLst/>
              </a:pr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662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B4</a:t>
                </a:r>
              </a:p>
            </p:txBody>
          </p:sp>
          <p:sp>
            <p:nvSpPr>
              <p:cNvPr id="53" name="Isosceles Triangle 52">
                <a:extLst>
                  <a:ext uri="{FF2B5EF4-FFF2-40B4-BE49-F238E27FC236}">
                    <a16:creationId xmlns:a16="http://schemas.microsoft.com/office/drawing/2014/main" id="{DA3FA137-D05C-458E-B9B0-7366B52170FA}"/>
                  </a:ext>
                </a:extLst>
              </p:cNvPr>
              <p:cNvSpPr/>
              <p:nvPr/>
            </p:nvSpPr>
            <p:spPr>
              <a:xfrm>
                <a:off x="3090063" y="5777575"/>
                <a:ext cx="944367" cy="555790"/>
              </a:xfrm>
              <a:prstGeom prst="triangle">
                <a:avLst/>
              </a:pr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662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D4</a:t>
                </a:r>
              </a:p>
            </p:txBody>
          </p:sp>
          <p:sp>
            <p:nvSpPr>
              <p:cNvPr id="54" name="Isosceles Triangle 53">
                <a:extLst>
                  <a:ext uri="{FF2B5EF4-FFF2-40B4-BE49-F238E27FC236}">
                    <a16:creationId xmlns:a16="http://schemas.microsoft.com/office/drawing/2014/main" id="{B6B16BFC-463D-43A1-A4A1-A7A6CDBBC6F3}"/>
                  </a:ext>
                </a:extLst>
              </p:cNvPr>
              <p:cNvSpPr/>
              <p:nvPr/>
            </p:nvSpPr>
            <p:spPr>
              <a:xfrm>
                <a:off x="4034429" y="4972753"/>
                <a:ext cx="944367" cy="555790"/>
              </a:xfrm>
              <a:prstGeom prst="triangle">
                <a:avLst/>
              </a:pr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662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C4</a:t>
                </a:r>
              </a:p>
            </p:txBody>
          </p:sp>
        </p:grpSp>
      </p:grpSp>
      <p:sp>
        <p:nvSpPr>
          <p:cNvPr id="55" name="Oval 54">
            <a:extLst>
              <a:ext uri="{FF2B5EF4-FFF2-40B4-BE49-F238E27FC236}">
                <a16:creationId xmlns:a16="http://schemas.microsoft.com/office/drawing/2014/main" id="{AAE5AD34-55F6-4C6A-A9D4-787B5252DA69}"/>
              </a:ext>
            </a:extLst>
          </p:cNvPr>
          <p:cNvSpPr/>
          <p:nvPr/>
        </p:nvSpPr>
        <p:spPr>
          <a:xfrm>
            <a:off x="5287511" y="363070"/>
            <a:ext cx="2160000" cy="2160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62" dirty="0">
              <a:solidFill>
                <a:schemeClr val="tx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4797E4E-7B68-4560-AD96-D2D3DFEDA7A1}"/>
              </a:ext>
            </a:extLst>
          </p:cNvPr>
          <p:cNvSpPr txBox="1"/>
          <p:nvPr/>
        </p:nvSpPr>
        <p:spPr>
          <a:xfrm>
            <a:off x="5798637" y="429010"/>
            <a:ext cx="1144172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2" b="1" dirty="0"/>
              <a:t>Group A</a:t>
            </a:r>
          </a:p>
        </p:txBody>
      </p:sp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7BC64874-BFCB-4220-99DC-2C5390F4E098}"/>
              </a:ext>
            </a:extLst>
          </p:cNvPr>
          <p:cNvSpPr/>
          <p:nvPr/>
        </p:nvSpPr>
        <p:spPr>
          <a:xfrm>
            <a:off x="5479399" y="812815"/>
            <a:ext cx="872197" cy="555790"/>
          </a:xfrm>
          <a:prstGeom prst="triangl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62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A1</a:t>
            </a:r>
          </a:p>
        </p:txBody>
      </p:sp>
      <p:sp>
        <p:nvSpPr>
          <p:cNvPr id="58" name="Isosceles Triangle 57">
            <a:extLst>
              <a:ext uri="{FF2B5EF4-FFF2-40B4-BE49-F238E27FC236}">
                <a16:creationId xmlns:a16="http://schemas.microsoft.com/office/drawing/2014/main" id="{4AD57F8C-6A77-4553-AC37-FB7E5BA0F20E}"/>
              </a:ext>
            </a:extLst>
          </p:cNvPr>
          <p:cNvSpPr/>
          <p:nvPr/>
        </p:nvSpPr>
        <p:spPr>
          <a:xfrm>
            <a:off x="5479399" y="1425968"/>
            <a:ext cx="872197" cy="555790"/>
          </a:xfrm>
          <a:prstGeom prst="triangl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62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A3</a:t>
            </a:r>
          </a:p>
        </p:txBody>
      </p:sp>
      <p:sp>
        <p:nvSpPr>
          <p:cNvPr id="59" name="Isosceles Triangle 58">
            <a:extLst>
              <a:ext uri="{FF2B5EF4-FFF2-40B4-BE49-F238E27FC236}">
                <a16:creationId xmlns:a16="http://schemas.microsoft.com/office/drawing/2014/main" id="{C51D9607-2B74-4673-9BF4-8D9F64A9416C}"/>
              </a:ext>
            </a:extLst>
          </p:cNvPr>
          <p:cNvSpPr/>
          <p:nvPr/>
        </p:nvSpPr>
        <p:spPr>
          <a:xfrm>
            <a:off x="6467076" y="806996"/>
            <a:ext cx="872197" cy="555790"/>
          </a:xfrm>
          <a:prstGeom prst="triangl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62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CAB1EB54-A002-448A-B1F6-1DC1F2CE600D}"/>
              </a:ext>
            </a:extLst>
          </p:cNvPr>
          <p:cNvSpPr/>
          <p:nvPr/>
        </p:nvSpPr>
        <p:spPr>
          <a:xfrm>
            <a:off x="5067936" y="3140311"/>
            <a:ext cx="2160000" cy="2160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62" dirty="0">
              <a:solidFill>
                <a:schemeClr val="tx1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7DF382F-DA4E-45BB-8E71-FB2815F337A9}"/>
              </a:ext>
            </a:extLst>
          </p:cNvPr>
          <p:cNvSpPr txBox="1"/>
          <p:nvPr/>
        </p:nvSpPr>
        <p:spPr>
          <a:xfrm>
            <a:off x="5522792" y="3247845"/>
            <a:ext cx="1144172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2" b="1" dirty="0"/>
              <a:t>Group C</a:t>
            </a:r>
          </a:p>
        </p:txBody>
      </p:sp>
      <p:sp>
        <p:nvSpPr>
          <p:cNvPr id="67" name="Isosceles Triangle 66">
            <a:extLst>
              <a:ext uri="{FF2B5EF4-FFF2-40B4-BE49-F238E27FC236}">
                <a16:creationId xmlns:a16="http://schemas.microsoft.com/office/drawing/2014/main" id="{2CA298D4-E1FE-470C-9CF7-66ED70D2DAEC}"/>
              </a:ext>
            </a:extLst>
          </p:cNvPr>
          <p:cNvSpPr/>
          <p:nvPr/>
        </p:nvSpPr>
        <p:spPr>
          <a:xfrm>
            <a:off x="5134966" y="3577006"/>
            <a:ext cx="944368" cy="555790"/>
          </a:xfrm>
          <a:prstGeom prst="triangl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62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C1</a:t>
            </a:r>
          </a:p>
        </p:txBody>
      </p: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id="{42A9664F-0FD9-43DF-A742-4C53D6136E39}"/>
              </a:ext>
            </a:extLst>
          </p:cNvPr>
          <p:cNvSpPr/>
          <p:nvPr/>
        </p:nvSpPr>
        <p:spPr>
          <a:xfrm>
            <a:off x="5175490" y="4291596"/>
            <a:ext cx="944367" cy="555790"/>
          </a:xfrm>
          <a:prstGeom prst="triangl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62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</a:p>
        </p:txBody>
      </p:sp>
      <p:sp>
        <p:nvSpPr>
          <p:cNvPr id="69" name="Isosceles Triangle 68">
            <a:extLst>
              <a:ext uri="{FF2B5EF4-FFF2-40B4-BE49-F238E27FC236}">
                <a16:creationId xmlns:a16="http://schemas.microsoft.com/office/drawing/2014/main" id="{02B81004-330B-4833-B841-8F7E5BCECD5D}"/>
              </a:ext>
            </a:extLst>
          </p:cNvPr>
          <p:cNvSpPr/>
          <p:nvPr/>
        </p:nvSpPr>
        <p:spPr>
          <a:xfrm>
            <a:off x="6200493" y="3578126"/>
            <a:ext cx="944367" cy="555790"/>
          </a:xfrm>
          <a:prstGeom prst="triangl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62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C2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512FA05-FDB8-4CF9-A37A-701A81CA00B3}"/>
              </a:ext>
            </a:extLst>
          </p:cNvPr>
          <p:cNvSpPr txBox="1"/>
          <p:nvPr/>
        </p:nvSpPr>
        <p:spPr>
          <a:xfrm>
            <a:off x="7195888" y="167786"/>
            <a:ext cx="2087832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2" b="1" dirty="0">
                <a:latin typeface="Arial" panose="020B0604020202020204" pitchFamily="34" charset="0"/>
                <a:cs typeface="Arial" panose="020B0604020202020204" pitchFamily="34" charset="0"/>
              </a:rPr>
              <a:t>Home groups</a:t>
            </a:r>
          </a:p>
        </p:txBody>
      </p:sp>
      <p:sp>
        <p:nvSpPr>
          <p:cNvPr id="87" name="Isosceles Triangle 86">
            <a:extLst>
              <a:ext uri="{FF2B5EF4-FFF2-40B4-BE49-F238E27FC236}">
                <a16:creationId xmlns:a16="http://schemas.microsoft.com/office/drawing/2014/main" id="{59618684-3A41-4A6A-A5EC-32C72866F1DE}"/>
              </a:ext>
            </a:extLst>
          </p:cNvPr>
          <p:cNvSpPr/>
          <p:nvPr/>
        </p:nvSpPr>
        <p:spPr>
          <a:xfrm>
            <a:off x="6423782" y="1403487"/>
            <a:ext cx="872197" cy="555790"/>
          </a:xfrm>
          <a:prstGeom prst="triangl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62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A4</a:t>
            </a: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6B6CA996-7416-4895-BFC3-C255D9E952E1}"/>
              </a:ext>
            </a:extLst>
          </p:cNvPr>
          <p:cNvSpPr/>
          <p:nvPr/>
        </p:nvSpPr>
        <p:spPr>
          <a:xfrm>
            <a:off x="6965394" y="1886996"/>
            <a:ext cx="2160000" cy="2160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62" dirty="0">
              <a:solidFill>
                <a:schemeClr val="tx1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2C090CA5-B29D-4668-8EF5-92121627794D}"/>
              </a:ext>
            </a:extLst>
          </p:cNvPr>
          <p:cNvSpPr txBox="1"/>
          <p:nvPr/>
        </p:nvSpPr>
        <p:spPr>
          <a:xfrm>
            <a:off x="7476521" y="1952936"/>
            <a:ext cx="1144172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2" b="1" dirty="0"/>
              <a:t>Group B</a:t>
            </a:r>
          </a:p>
        </p:txBody>
      </p:sp>
      <p:sp>
        <p:nvSpPr>
          <p:cNvPr id="90" name="Isosceles Triangle 89">
            <a:extLst>
              <a:ext uri="{FF2B5EF4-FFF2-40B4-BE49-F238E27FC236}">
                <a16:creationId xmlns:a16="http://schemas.microsoft.com/office/drawing/2014/main" id="{F8C0C2D5-DA07-4E5C-A632-BA3213757994}"/>
              </a:ext>
            </a:extLst>
          </p:cNvPr>
          <p:cNvSpPr/>
          <p:nvPr/>
        </p:nvSpPr>
        <p:spPr>
          <a:xfrm>
            <a:off x="7044756" y="2318386"/>
            <a:ext cx="944368" cy="555790"/>
          </a:xfrm>
          <a:prstGeom prst="triangl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62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B1</a:t>
            </a:r>
          </a:p>
        </p:txBody>
      </p:sp>
      <p:sp>
        <p:nvSpPr>
          <p:cNvPr id="91" name="Isosceles Triangle 90">
            <a:extLst>
              <a:ext uri="{FF2B5EF4-FFF2-40B4-BE49-F238E27FC236}">
                <a16:creationId xmlns:a16="http://schemas.microsoft.com/office/drawing/2014/main" id="{B801E4A0-C74A-465B-A02F-B3B8B1322367}"/>
              </a:ext>
            </a:extLst>
          </p:cNvPr>
          <p:cNvSpPr/>
          <p:nvPr/>
        </p:nvSpPr>
        <p:spPr>
          <a:xfrm>
            <a:off x="7112345" y="3019823"/>
            <a:ext cx="944367" cy="555790"/>
          </a:xfrm>
          <a:prstGeom prst="triangl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62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B3</a:t>
            </a:r>
          </a:p>
        </p:txBody>
      </p:sp>
      <p:sp>
        <p:nvSpPr>
          <p:cNvPr id="92" name="Isosceles Triangle 91">
            <a:extLst>
              <a:ext uri="{FF2B5EF4-FFF2-40B4-BE49-F238E27FC236}">
                <a16:creationId xmlns:a16="http://schemas.microsoft.com/office/drawing/2014/main" id="{FB2AFE6A-23F6-4E6B-93FB-1F23F3B3B9F6}"/>
              </a:ext>
            </a:extLst>
          </p:cNvPr>
          <p:cNvSpPr/>
          <p:nvPr/>
        </p:nvSpPr>
        <p:spPr>
          <a:xfrm>
            <a:off x="8101665" y="2310803"/>
            <a:ext cx="944367" cy="555790"/>
          </a:xfrm>
          <a:prstGeom prst="triangl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62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B2</a:t>
            </a: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519124F3-371A-494E-9A4E-0A0D22ED4388}"/>
              </a:ext>
            </a:extLst>
          </p:cNvPr>
          <p:cNvSpPr/>
          <p:nvPr/>
        </p:nvSpPr>
        <p:spPr>
          <a:xfrm>
            <a:off x="6951658" y="4393626"/>
            <a:ext cx="2160000" cy="2160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62" dirty="0">
              <a:solidFill>
                <a:schemeClr val="tx1"/>
              </a:solidFill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050776E-1209-43D7-AA17-20CF1D2106B8}"/>
              </a:ext>
            </a:extLst>
          </p:cNvPr>
          <p:cNvSpPr txBox="1"/>
          <p:nvPr/>
        </p:nvSpPr>
        <p:spPr>
          <a:xfrm>
            <a:off x="7462784" y="4459565"/>
            <a:ext cx="1144172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2" b="1" dirty="0"/>
              <a:t>Group D</a:t>
            </a:r>
          </a:p>
        </p:txBody>
      </p:sp>
      <p:sp>
        <p:nvSpPr>
          <p:cNvPr id="95" name="Isosceles Triangle 94">
            <a:extLst>
              <a:ext uri="{FF2B5EF4-FFF2-40B4-BE49-F238E27FC236}">
                <a16:creationId xmlns:a16="http://schemas.microsoft.com/office/drawing/2014/main" id="{3F791BB3-4BBD-4F28-8758-A5B31920E8F0}"/>
              </a:ext>
            </a:extLst>
          </p:cNvPr>
          <p:cNvSpPr/>
          <p:nvPr/>
        </p:nvSpPr>
        <p:spPr>
          <a:xfrm>
            <a:off x="7064200" y="4939805"/>
            <a:ext cx="944368" cy="555790"/>
          </a:xfrm>
          <a:prstGeom prst="triangl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62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D1</a:t>
            </a:r>
          </a:p>
        </p:txBody>
      </p:sp>
      <p:sp>
        <p:nvSpPr>
          <p:cNvPr id="96" name="Isosceles Triangle 95">
            <a:extLst>
              <a:ext uri="{FF2B5EF4-FFF2-40B4-BE49-F238E27FC236}">
                <a16:creationId xmlns:a16="http://schemas.microsoft.com/office/drawing/2014/main" id="{FCD950CD-983A-4F12-A19E-4908B720E1BC}"/>
              </a:ext>
            </a:extLst>
          </p:cNvPr>
          <p:cNvSpPr/>
          <p:nvPr/>
        </p:nvSpPr>
        <p:spPr>
          <a:xfrm>
            <a:off x="7101028" y="5557407"/>
            <a:ext cx="944367" cy="555790"/>
          </a:xfrm>
          <a:prstGeom prst="triangl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62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D3</a:t>
            </a:r>
          </a:p>
        </p:txBody>
      </p:sp>
      <p:sp>
        <p:nvSpPr>
          <p:cNvPr id="97" name="Isosceles Triangle 96">
            <a:extLst>
              <a:ext uri="{FF2B5EF4-FFF2-40B4-BE49-F238E27FC236}">
                <a16:creationId xmlns:a16="http://schemas.microsoft.com/office/drawing/2014/main" id="{CFDD8896-433A-46B8-AF07-1FD742370DA6}"/>
              </a:ext>
            </a:extLst>
          </p:cNvPr>
          <p:cNvSpPr/>
          <p:nvPr/>
        </p:nvSpPr>
        <p:spPr>
          <a:xfrm>
            <a:off x="8087929" y="4939805"/>
            <a:ext cx="944367" cy="555790"/>
          </a:xfrm>
          <a:prstGeom prst="triangl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62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D2</a:t>
            </a:r>
          </a:p>
        </p:txBody>
      </p:sp>
      <p:sp>
        <p:nvSpPr>
          <p:cNvPr id="98" name="Isosceles Triangle 97">
            <a:extLst>
              <a:ext uri="{FF2B5EF4-FFF2-40B4-BE49-F238E27FC236}">
                <a16:creationId xmlns:a16="http://schemas.microsoft.com/office/drawing/2014/main" id="{068DFA81-C6B2-46E6-8385-BED0A3147EAF}"/>
              </a:ext>
            </a:extLst>
          </p:cNvPr>
          <p:cNvSpPr/>
          <p:nvPr/>
        </p:nvSpPr>
        <p:spPr>
          <a:xfrm>
            <a:off x="8134427" y="3055026"/>
            <a:ext cx="872197" cy="555790"/>
          </a:xfrm>
          <a:prstGeom prst="triangl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62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B4</a:t>
            </a:r>
          </a:p>
        </p:txBody>
      </p:sp>
      <p:sp>
        <p:nvSpPr>
          <p:cNvPr id="99" name="Isosceles Triangle 98">
            <a:extLst>
              <a:ext uri="{FF2B5EF4-FFF2-40B4-BE49-F238E27FC236}">
                <a16:creationId xmlns:a16="http://schemas.microsoft.com/office/drawing/2014/main" id="{9AFB6B2D-9374-484E-9174-DAD63A03F30A}"/>
              </a:ext>
            </a:extLst>
          </p:cNvPr>
          <p:cNvSpPr/>
          <p:nvPr/>
        </p:nvSpPr>
        <p:spPr>
          <a:xfrm>
            <a:off x="6219583" y="4298117"/>
            <a:ext cx="892762" cy="555790"/>
          </a:xfrm>
          <a:prstGeom prst="triangl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62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C4</a:t>
            </a:r>
          </a:p>
        </p:txBody>
      </p:sp>
      <p:sp>
        <p:nvSpPr>
          <p:cNvPr id="100" name="Isosceles Triangle 99">
            <a:extLst>
              <a:ext uri="{FF2B5EF4-FFF2-40B4-BE49-F238E27FC236}">
                <a16:creationId xmlns:a16="http://schemas.microsoft.com/office/drawing/2014/main" id="{44A3D1BA-641A-4078-B0E8-F59FB809901E}"/>
              </a:ext>
            </a:extLst>
          </p:cNvPr>
          <p:cNvSpPr/>
          <p:nvPr/>
        </p:nvSpPr>
        <p:spPr>
          <a:xfrm>
            <a:off x="8108897" y="5557407"/>
            <a:ext cx="902430" cy="555790"/>
          </a:xfrm>
          <a:prstGeom prst="triangl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62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D4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8DE70D6C-84D3-4097-AF23-C1B9D6547ACB}"/>
              </a:ext>
            </a:extLst>
          </p:cNvPr>
          <p:cNvSpPr/>
          <p:nvPr/>
        </p:nvSpPr>
        <p:spPr>
          <a:xfrm>
            <a:off x="4204250" y="3724073"/>
            <a:ext cx="660374" cy="538725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617600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CA01E-3064-43D0-9AE2-52D50A476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03119-2DC8-4E19-B6B6-47730B111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Where were the Portuguese forts and spice trading factories in the East Indies? </a:t>
            </a:r>
            <a:endParaRPr lang="en-DE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Which parts of Southeast Asia had trade links with the Portuguese? Are you able to locate them on the map too? </a:t>
            </a:r>
            <a:endParaRPr lang="en-DE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did the Dutch do to limit the supply of spices? Why was there a need to limit the supply? </a:t>
            </a:r>
            <a:endParaRPr lang="en-DE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How was the Dutch monopoly broken by the British? </a:t>
            </a:r>
            <a:endParaRPr lang="en-DE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In which parts of Southeast Asia did the Portuguese meet resistance from the locals? </a:t>
            </a:r>
            <a:endParaRPr lang="en-DE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did the Muslims ports of Banten, Makassar and Brunei do in response to Dutch control? </a:t>
            </a:r>
            <a:endParaRPr lang="en-DE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How did the kingdom of Aceh respond to Portuguese control? </a:t>
            </a:r>
            <a:endParaRPr lang="en-DE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How did the sultanate of Makassar respond to Dutch control? </a:t>
            </a:r>
            <a:endParaRPr lang="en-DE" dirty="0"/>
          </a:p>
          <a:p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792781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415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Unit 3: Rice and Spice  Lesson 6: The spice trade, European domination and regional response </vt:lpstr>
      <vt:lpstr> A note to users of this presentation</vt:lpstr>
      <vt:lpstr>PowerPoint Presentation</vt:lpstr>
      <vt:lpstr>PowerPoint Presentation</vt:lpstr>
      <vt:lpstr>Discussion</vt:lpstr>
      <vt:lpstr>Jigsaw activity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3: Rice and Spice Lesson 3: Spice, Rice and the Economic Histories of South-East Asia</dc:title>
  <dc:creator>Vanessa Achilles</dc:creator>
  <cp:lastModifiedBy>Vanessa Achilles</cp:lastModifiedBy>
  <cp:revision>47</cp:revision>
  <dcterms:created xsi:type="dcterms:W3CDTF">2018-05-09T11:25:24Z</dcterms:created>
  <dcterms:modified xsi:type="dcterms:W3CDTF">2020-02-17T20:41:59Z</dcterms:modified>
</cp:coreProperties>
</file>