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7" r:id="rId4"/>
    <p:sldId id="278" r:id="rId5"/>
    <p:sldId id="257" r:id="rId6"/>
    <p:sldId id="259" r:id="rId7"/>
    <p:sldId id="260" r:id="rId8"/>
    <p:sldId id="261" r:id="rId9"/>
    <p:sldId id="279" r:id="rId10"/>
    <p:sldId id="262" r:id="rId11"/>
    <p:sldId id="280" r:id="rId12"/>
    <p:sldId id="263" r:id="rId13"/>
    <p:sldId id="264" r:id="rId14"/>
    <p:sldId id="265" r:id="rId15"/>
    <p:sldId id="266" r:id="rId16"/>
    <p:sldId id="267" r:id="rId17"/>
    <p:sldId id="268" r:id="rId18"/>
    <p:sldId id="269" r:id="rId19"/>
    <p:sldId id="272" r:id="rId20"/>
    <p:sldId id="270" r:id="rId21"/>
    <p:sldId id="271" r:id="rId22"/>
    <p:sldId id="275" r:id="rId23"/>
    <p:sldId id="276" r:id="rId24"/>
    <p:sldId id="274"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AB7E45-0259-4BE1-A515-A6744957A83C}"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22649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AB7E45-0259-4BE1-A515-A6744957A83C}"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24706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AB7E45-0259-4BE1-A515-A6744957A83C}"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288863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AB7E45-0259-4BE1-A515-A6744957A83C}"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236235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B7E45-0259-4BE1-A515-A6744957A83C}"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312455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AB7E45-0259-4BE1-A515-A6744957A83C}"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71814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AB7E45-0259-4BE1-A515-A6744957A83C}"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1667923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AB7E45-0259-4BE1-A515-A6744957A83C}"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190915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B7E45-0259-4BE1-A515-A6744957A83C}"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330742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B7E45-0259-4BE1-A515-A6744957A83C}"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257135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B7E45-0259-4BE1-A515-A6744957A83C}"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072EE-8997-4812-8B21-1465AD96DD00}" type="slidenum">
              <a:rPr lang="en-US" smtClean="0"/>
              <a:t>‹#›</a:t>
            </a:fld>
            <a:endParaRPr lang="en-US"/>
          </a:p>
        </p:txBody>
      </p:sp>
    </p:spTree>
    <p:extLst>
      <p:ext uri="{BB962C8B-B14F-4D97-AF65-F5344CB8AC3E}">
        <p14:creationId xmlns:p14="http://schemas.microsoft.com/office/powerpoint/2010/main" val="346705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B7E45-0259-4BE1-A515-A6744957A83C}"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072EE-8997-4812-8B21-1465AD96DD00}" type="slidenum">
              <a:rPr lang="en-US" smtClean="0"/>
              <a:t>‹#›</a:t>
            </a:fld>
            <a:endParaRPr lang="en-US"/>
          </a:p>
        </p:txBody>
      </p:sp>
    </p:spTree>
    <p:extLst>
      <p:ext uri="{BB962C8B-B14F-4D97-AF65-F5344CB8AC3E}">
        <p14:creationId xmlns:p14="http://schemas.microsoft.com/office/powerpoint/2010/main" val="242434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Merchant#/media/File:16th_century_costumes_of_merchants_from_Brabant_and_Antwerp.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ilubintang.com/all-project-list/history-of-the-spice-trad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mmons.wikimedia.org/wiki/File:Malacca_in_1511.p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ommons.wikimedia.org/wiki/File:St._Paul%27s_Church_Malacca_2012.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772400" cy="1470025"/>
          </a:xfrm>
        </p:spPr>
        <p:txBody>
          <a:bodyPr>
            <a:noAutofit/>
          </a:bodyPr>
          <a:lstStyle/>
          <a:p>
            <a:r>
              <a:rPr lang="en-US" b="1" dirty="0"/>
              <a:t>Unit 3: Rice and Spice</a:t>
            </a:r>
            <a:br>
              <a:rPr lang="en-US" sz="3600" dirty="0"/>
            </a:br>
            <a:br>
              <a:rPr lang="en-US" sz="3600" dirty="0"/>
            </a:br>
            <a:r>
              <a:rPr lang="en-US" sz="4000" dirty="0"/>
              <a:t>Lesson 5: Spice, rice and the economic histories of Southeast Asia </a:t>
            </a:r>
          </a:p>
        </p:txBody>
      </p:sp>
      <p:pic>
        <p:nvPicPr>
          <p:cNvPr id="4" name="Picture 3">
            <a:extLst>
              <a:ext uri="{FF2B5EF4-FFF2-40B4-BE49-F238E27FC236}">
                <a16:creationId xmlns:a16="http://schemas.microsoft.com/office/drawing/2014/main" id="{A725DFDF-5A5A-453C-AC62-F277970FD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0" y="89452"/>
            <a:ext cx="1993507" cy="1035292"/>
          </a:xfrm>
          <a:prstGeom prst="rect">
            <a:avLst/>
          </a:prstGeom>
        </p:spPr>
      </p:pic>
      <p:pic>
        <p:nvPicPr>
          <p:cNvPr id="5" name="Picture 4">
            <a:extLst>
              <a:ext uri="{FF2B5EF4-FFF2-40B4-BE49-F238E27FC236}">
                <a16:creationId xmlns:a16="http://schemas.microsoft.com/office/drawing/2014/main" id="{4463E38D-E35C-4124-915A-0BF18DC19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838" y="89453"/>
            <a:ext cx="5529242" cy="963283"/>
          </a:xfrm>
          <a:prstGeom prst="rect">
            <a:avLst/>
          </a:prstGeom>
        </p:spPr>
      </p:pic>
    </p:spTree>
    <p:extLst>
      <p:ext uri="{BB962C8B-B14F-4D97-AF65-F5344CB8AC3E}">
        <p14:creationId xmlns:p14="http://schemas.microsoft.com/office/powerpoint/2010/main" val="97469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work</a:t>
            </a:r>
          </a:p>
        </p:txBody>
      </p:sp>
      <p:sp>
        <p:nvSpPr>
          <p:cNvPr id="3" name="Content Placeholder 2"/>
          <p:cNvSpPr>
            <a:spLocks noGrp="1"/>
          </p:cNvSpPr>
          <p:nvPr>
            <p:ph idx="1"/>
          </p:nvPr>
        </p:nvSpPr>
        <p:spPr>
          <a:xfrm>
            <a:off x="457200" y="2060848"/>
            <a:ext cx="8229600" cy="4065315"/>
          </a:xfrm>
        </p:spPr>
        <p:txBody>
          <a:bodyPr/>
          <a:lstStyle/>
          <a:p>
            <a:r>
              <a:rPr lang="en-US" sz="2800" dirty="0"/>
              <a:t>Each group read 2 sources. </a:t>
            </a:r>
          </a:p>
          <a:p>
            <a:r>
              <a:rPr lang="en-US" sz="2800" dirty="0"/>
              <a:t>Based on the sources, explain how the spices were used by different groups of people in the sources.</a:t>
            </a:r>
          </a:p>
          <a:p>
            <a:r>
              <a:rPr lang="en-US" sz="2800" dirty="0"/>
              <a:t>Shares your findings with the class.</a:t>
            </a:r>
          </a:p>
          <a:p>
            <a:endParaRPr lang="en-US" dirty="0"/>
          </a:p>
        </p:txBody>
      </p:sp>
    </p:spTree>
    <p:extLst>
      <p:ext uri="{BB962C8B-B14F-4D97-AF65-F5344CB8AC3E}">
        <p14:creationId xmlns:p14="http://schemas.microsoft.com/office/powerpoint/2010/main" val="118290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D50F-B67B-4F12-BF90-CBEC9541497A}"/>
              </a:ext>
            </a:extLst>
          </p:cNvPr>
          <p:cNvSpPr>
            <a:spLocks noGrp="1"/>
          </p:cNvSpPr>
          <p:nvPr>
            <p:ph type="title"/>
          </p:nvPr>
        </p:nvSpPr>
        <p:spPr/>
        <p:txBody>
          <a:bodyPr/>
          <a:lstStyle/>
          <a:p>
            <a:r>
              <a:rPr lang="en-US" dirty="0"/>
              <a:t>Conclusion</a:t>
            </a:r>
            <a:endParaRPr lang="en-DE" dirty="0"/>
          </a:p>
        </p:txBody>
      </p:sp>
      <p:sp>
        <p:nvSpPr>
          <p:cNvPr id="3" name="Content Placeholder 2">
            <a:extLst>
              <a:ext uri="{FF2B5EF4-FFF2-40B4-BE49-F238E27FC236}">
                <a16:creationId xmlns:a16="http://schemas.microsoft.com/office/drawing/2014/main" id="{23849C28-9E06-4339-BDB8-7F2C336A25D0}"/>
              </a:ext>
            </a:extLst>
          </p:cNvPr>
          <p:cNvSpPr>
            <a:spLocks noGrp="1"/>
          </p:cNvSpPr>
          <p:nvPr>
            <p:ph idx="1"/>
          </p:nvPr>
        </p:nvSpPr>
        <p:spPr/>
        <p:txBody>
          <a:bodyPr/>
          <a:lstStyle/>
          <a:p>
            <a:pPr marL="0" indent="0">
              <a:buNone/>
            </a:pPr>
            <a:r>
              <a:rPr lang="en-US" dirty="0"/>
              <a:t>Spices were desired:</a:t>
            </a:r>
          </a:p>
          <a:p>
            <a:r>
              <a:rPr lang="en-US" dirty="0"/>
              <a:t>for their aromatic properties</a:t>
            </a:r>
          </a:p>
          <a:p>
            <a:r>
              <a:rPr lang="en-US" dirty="0"/>
              <a:t>in cooking </a:t>
            </a:r>
          </a:p>
          <a:p>
            <a:r>
              <a:rPr lang="en-US" dirty="0"/>
              <a:t>in medical treatments. </a:t>
            </a:r>
          </a:p>
          <a:p>
            <a:pPr marL="0" indent="0">
              <a:buNone/>
            </a:pPr>
            <a:r>
              <a:rPr lang="en-US" dirty="0"/>
              <a:t>This desire for spices prompted exploration and trade between other parts of the world and Southeast Asia. </a:t>
            </a:r>
            <a:endParaRPr lang="en-DE" dirty="0"/>
          </a:p>
          <a:p>
            <a:endParaRPr lang="en-DE" dirty="0"/>
          </a:p>
        </p:txBody>
      </p:sp>
    </p:spTree>
    <p:extLst>
      <p:ext uri="{BB962C8B-B14F-4D97-AF65-F5344CB8AC3E}">
        <p14:creationId xmlns:p14="http://schemas.microsoft.com/office/powerpoint/2010/main" val="224438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0"/>
            <a:ext cx="6851104" cy="4525963"/>
          </a:xfrm>
        </p:spPr>
        <p:txBody>
          <a:bodyPr>
            <a:normAutofit/>
          </a:bodyPr>
          <a:lstStyle/>
          <a:p>
            <a:pPr marL="0" lvl="1" indent="0" algn="ctr">
              <a:buNone/>
            </a:pPr>
            <a:r>
              <a:rPr lang="en-US" sz="3200" dirty="0"/>
              <a:t>Why do you think maritime routes were used instead of overland routes? </a:t>
            </a:r>
          </a:p>
        </p:txBody>
      </p:sp>
      <p:sp>
        <p:nvSpPr>
          <p:cNvPr id="4" name="Rectangle 3">
            <a:extLst>
              <a:ext uri="{FF2B5EF4-FFF2-40B4-BE49-F238E27FC236}">
                <a16:creationId xmlns:a16="http://schemas.microsoft.com/office/drawing/2014/main" id="{CFF09F4F-BE9A-47FE-BD82-6BBD94B00669}"/>
              </a:ext>
            </a:extLst>
          </p:cNvPr>
          <p:cNvSpPr/>
          <p:nvPr/>
        </p:nvSpPr>
        <p:spPr>
          <a:xfrm>
            <a:off x="6300192" y="620688"/>
            <a:ext cx="4139952" cy="8633133"/>
          </a:xfrm>
          <a:prstGeom prst="rect">
            <a:avLst/>
          </a:prstGeom>
        </p:spPr>
        <p:txBody>
          <a:bodyPr wrap="square">
            <a:spAutoFit/>
          </a:bodyPr>
          <a:lstStyle/>
          <a:p>
            <a:r>
              <a:rPr lang="en-US" sz="55500" dirty="0"/>
              <a:t>?</a:t>
            </a:r>
          </a:p>
        </p:txBody>
      </p:sp>
    </p:spTree>
    <p:extLst>
      <p:ext uri="{BB962C8B-B14F-4D97-AF65-F5344CB8AC3E}">
        <p14:creationId xmlns:p14="http://schemas.microsoft.com/office/powerpoint/2010/main" val="24600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1" indent="0">
              <a:buNone/>
            </a:pPr>
            <a:r>
              <a:rPr lang="en-US" dirty="0"/>
              <a:t>For example</a:t>
            </a:r>
          </a:p>
          <a:p>
            <a:pPr marL="342900" lvl="1" indent="-342900">
              <a:buFont typeface="Arial" pitchFamily="34" charset="0"/>
              <a:buChar char="•"/>
            </a:pPr>
            <a:r>
              <a:rPr lang="en-US" sz="2400" dirty="0"/>
              <a:t>Maritime travel can be better planned because of the regular patterns of winds and monsoons.</a:t>
            </a:r>
          </a:p>
          <a:p>
            <a:pPr marL="342900" lvl="1" indent="-342900">
              <a:buFont typeface="Arial" pitchFamily="34" charset="0"/>
              <a:buChar char="•"/>
            </a:pPr>
            <a:r>
              <a:rPr lang="en-US" sz="2400" dirty="0"/>
              <a:t>Forested hinterlands are little populated and not suitable to host travellers. </a:t>
            </a:r>
          </a:p>
          <a:p>
            <a:pPr marL="342900" lvl="1" indent="-342900">
              <a:buFont typeface="Arial" pitchFamily="34" charset="0"/>
              <a:buChar char="•"/>
            </a:pPr>
            <a:r>
              <a:rPr lang="en-US" sz="2400" dirty="0"/>
              <a:t>Few roads are available.</a:t>
            </a:r>
          </a:p>
          <a:p>
            <a:pPr marL="342900" lvl="1" indent="-342900">
              <a:buFont typeface="Arial" pitchFamily="34" charset="0"/>
              <a:buChar char="•"/>
            </a:pPr>
            <a:r>
              <a:rPr lang="en-US" sz="2400" dirty="0"/>
              <a:t>High mountains may be difficult to cross, especially in winter season.</a:t>
            </a:r>
          </a:p>
          <a:p>
            <a:endParaRPr lang="en-US" dirty="0"/>
          </a:p>
        </p:txBody>
      </p:sp>
    </p:spTree>
    <p:extLst>
      <p:ext uri="{BB962C8B-B14F-4D97-AF65-F5344CB8AC3E}">
        <p14:creationId xmlns:p14="http://schemas.microsoft.com/office/powerpoint/2010/main" val="191704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Trader with other countries</a:t>
            </a:r>
          </a:p>
        </p:txBody>
      </p:sp>
      <p:sp>
        <p:nvSpPr>
          <p:cNvPr id="3" name="Content Placeholder 2"/>
          <p:cNvSpPr>
            <a:spLocks noGrp="1"/>
          </p:cNvSpPr>
          <p:nvPr>
            <p:ph idx="1"/>
          </p:nvPr>
        </p:nvSpPr>
        <p:spPr>
          <a:xfrm>
            <a:off x="428000" y="2043599"/>
            <a:ext cx="8229600" cy="4525963"/>
          </a:xfrm>
        </p:spPr>
        <p:txBody>
          <a:bodyPr>
            <a:normAutofit/>
          </a:bodyPr>
          <a:lstStyle/>
          <a:p>
            <a:pPr marL="457200" lvl="1" indent="0">
              <a:buNone/>
            </a:pPr>
            <a:r>
              <a:rPr lang="en-US" sz="2400" dirty="0"/>
              <a:t>European merchants -- initially the Portuguese, followed by the Dutch and English – acted as middlemen to bring the spices to their home markets. </a:t>
            </a:r>
            <a:endParaRPr lang="en-US" dirty="0"/>
          </a:p>
        </p:txBody>
      </p:sp>
      <p:pic>
        <p:nvPicPr>
          <p:cNvPr id="1026" name="Picture 2">
            <a:extLst>
              <a:ext uri="{FF2B5EF4-FFF2-40B4-BE49-F238E27FC236}">
                <a16:creationId xmlns:a16="http://schemas.microsoft.com/office/drawing/2014/main" id="{713A9930-0922-4367-8D8B-23E668A9B8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2" t="6000" b="11780"/>
          <a:stretch/>
        </p:blipFill>
        <p:spPr bwMode="auto">
          <a:xfrm>
            <a:off x="969690" y="3746341"/>
            <a:ext cx="4332734" cy="2823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DE8222-4E90-4159-86DD-596917625970}"/>
              </a:ext>
            </a:extLst>
          </p:cNvPr>
          <p:cNvSpPr/>
          <p:nvPr/>
        </p:nvSpPr>
        <p:spPr>
          <a:xfrm>
            <a:off x="5436096" y="5733256"/>
            <a:ext cx="3384376" cy="707886"/>
          </a:xfrm>
          <a:prstGeom prst="rect">
            <a:avLst/>
          </a:prstGeom>
        </p:spPr>
        <p:txBody>
          <a:bodyPr wrap="square">
            <a:spAutoFit/>
          </a:bodyPr>
          <a:lstStyle/>
          <a:p>
            <a:r>
              <a:rPr lang="en-US" sz="1000" dirty="0">
                <a:solidFill>
                  <a:srgbClr val="222222"/>
                </a:solidFill>
              </a:rPr>
              <a:t>Source: Merchants from Brabant and Antwerp</a:t>
            </a:r>
          </a:p>
          <a:p>
            <a:r>
              <a:rPr lang="fr-FR" sz="1000" dirty="0">
                <a:hlinkClick r:id="rId3"/>
              </a:rPr>
              <a:t>https://en.wikipedia.org/wiki/Merchant#/media/File:16th_century_costumes_of_merchants_from_Brabant_and_Antwerp.jpg</a:t>
            </a:r>
            <a:endParaRPr lang="en-DE" sz="1000" dirty="0"/>
          </a:p>
        </p:txBody>
      </p:sp>
    </p:spTree>
    <p:extLst>
      <p:ext uri="{BB962C8B-B14F-4D97-AF65-F5344CB8AC3E}">
        <p14:creationId xmlns:p14="http://schemas.microsoft.com/office/powerpoint/2010/main" val="188590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706090"/>
          </a:xfrm>
        </p:spPr>
        <p:txBody>
          <a:bodyPr>
            <a:noAutofit/>
          </a:bodyPr>
          <a:lstStyle/>
          <a:p>
            <a:r>
              <a:rPr lang="en-US" sz="3200" b="1" dirty="0"/>
              <a:t>The Ming Voyages of Cheng Ho (</a:t>
            </a:r>
            <a:r>
              <a:rPr lang="en-US" sz="3200" b="1" dirty="0" err="1"/>
              <a:t>Zheng</a:t>
            </a:r>
            <a:r>
              <a:rPr lang="en-US" sz="3200" b="1" dirty="0"/>
              <a:t> He), 1371 – 1433</a:t>
            </a:r>
            <a:br>
              <a:rPr lang="en-US" sz="2400" dirty="0"/>
            </a:br>
            <a:endParaRPr lang="en-US" sz="2400" dirty="0"/>
          </a:p>
        </p:txBody>
      </p:sp>
      <p:sp>
        <p:nvSpPr>
          <p:cNvPr id="3" name="Content Placeholder 2"/>
          <p:cNvSpPr>
            <a:spLocks noGrp="1"/>
          </p:cNvSpPr>
          <p:nvPr>
            <p:ph idx="1"/>
          </p:nvPr>
        </p:nvSpPr>
        <p:spPr>
          <a:xfrm>
            <a:off x="411276" y="1052736"/>
            <a:ext cx="8229600" cy="1828800"/>
          </a:xfrm>
        </p:spPr>
        <p:txBody>
          <a:bodyPr>
            <a:normAutofit/>
          </a:bodyPr>
          <a:lstStyle/>
          <a:p>
            <a:pPr marL="0" indent="0">
              <a:buNone/>
            </a:pPr>
            <a:r>
              <a:rPr lang="en-US" sz="2200" dirty="0"/>
              <a:t>In the early 15</a:t>
            </a:r>
            <a:r>
              <a:rPr lang="en-US" sz="2200" baseline="30000" dirty="0"/>
              <a:t>th</a:t>
            </a:r>
            <a:r>
              <a:rPr lang="en-US" sz="2200" dirty="0"/>
              <a:t> century, the Ming court dispatched seven major sea voyages under Admiral Cheng Ho. The voyages not only brought back spices from South-East Asia, but also gave rise to large-scale pepper cultivation in Sumatra for the China market</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03259" y="1017221"/>
            <a:ext cx="4445635" cy="7252970"/>
          </a:xfrm>
          <a:prstGeom prst="rect">
            <a:avLst/>
          </a:prstGeom>
          <a:noFill/>
          <a:ln>
            <a:noFill/>
          </a:ln>
        </p:spPr>
      </p:pic>
    </p:spTree>
    <p:extLst>
      <p:ext uri="{BB962C8B-B14F-4D97-AF65-F5344CB8AC3E}">
        <p14:creationId xmlns:p14="http://schemas.microsoft.com/office/powerpoint/2010/main" val="181660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32656"/>
            <a:ext cx="8229600" cy="4525963"/>
          </a:xfrm>
        </p:spPr>
        <p:txBody>
          <a:bodyPr>
            <a:normAutofit/>
          </a:bodyPr>
          <a:lstStyle/>
          <a:p>
            <a:pPr marL="0" indent="0">
              <a:buNone/>
            </a:pPr>
            <a:r>
              <a:rPr lang="en-US" sz="2400" dirty="0"/>
              <a:t>There were also numerous Arab merchants from the Middle East and Indian and traders from India and China. </a:t>
            </a:r>
          </a:p>
          <a:p>
            <a:pPr marL="0" indent="0">
              <a:buNone/>
            </a:pPr>
            <a:r>
              <a:rPr lang="en-US" sz="2400" dirty="0"/>
              <a:t>Arab and Persian merchants bought Moluccan products in western Indonesia on their way to China.</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31402" y="1145049"/>
            <a:ext cx="4481195" cy="6600825"/>
          </a:xfrm>
          <a:prstGeom prst="rect">
            <a:avLst/>
          </a:prstGeom>
          <a:noFill/>
          <a:ln>
            <a:noFill/>
          </a:ln>
        </p:spPr>
      </p:pic>
    </p:spTree>
    <p:extLst>
      <p:ext uri="{BB962C8B-B14F-4D97-AF65-F5344CB8AC3E}">
        <p14:creationId xmlns:p14="http://schemas.microsoft.com/office/powerpoint/2010/main" val="234208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8640"/>
            <a:ext cx="8229600" cy="4525963"/>
          </a:xfrm>
        </p:spPr>
        <p:txBody>
          <a:bodyPr/>
          <a:lstStyle/>
          <a:p>
            <a:pPr marL="0" lvl="1" indent="0">
              <a:buNone/>
            </a:pPr>
            <a:r>
              <a:rPr lang="en-US" sz="2400" dirty="0"/>
              <a:t>The Southeast Asians also participated actively in the spice trade, both as cultivators, growing spice trees as cash crops, and as merchants, shipping the harvests to regional ports.</a:t>
            </a:r>
          </a:p>
          <a:p>
            <a:endParaRPr lang="en-US" dirty="0"/>
          </a:p>
        </p:txBody>
      </p:sp>
      <p:pic>
        <p:nvPicPr>
          <p:cNvPr id="3074" name="Picture 2">
            <a:extLst>
              <a:ext uri="{FF2B5EF4-FFF2-40B4-BE49-F238E27FC236}">
                <a16:creationId xmlns:a16="http://schemas.microsoft.com/office/drawing/2014/main" id="{D64BBC92-9B53-47FA-BC19-F56C204B2D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1" t="6458" r="3537" b="11639"/>
          <a:stretch/>
        </p:blipFill>
        <p:spPr bwMode="auto">
          <a:xfrm>
            <a:off x="472716" y="1484784"/>
            <a:ext cx="8363272" cy="50734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8B6095-BD99-4C41-AA0F-6516A6B55A1C}"/>
              </a:ext>
            </a:extLst>
          </p:cNvPr>
          <p:cNvSpPr txBox="1"/>
          <p:nvPr/>
        </p:nvSpPr>
        <p:spPr>
          <a:xfrm>
            <a:off x="899592" y="6484694"/>
            <a:ext cx="7121117" cy="369332"/>
          </a:xfrm>
          <a:prstGeom prst="rect">
            <a:avLst/>
          </a:prstGeom>
          <a:noFill/>
        </p:spPr>
        <p:txBody>
          <a:bodyPr wrap="none" rtlCol="0">
            <a:spAutoFit/>
          </a:bodyPr>
          <a:lstStyle/>
          <a:p>
            <a:r>
              <a:rPr lang="en-US" dirty="0"/>
              <a:t>Source: </a:t>
            </a:r>
            <a:r>
              <a:rPr lang="fr-FR" dirty="0">
                <a:hlinkClick r:id="rId3"/>
              </a:rPr>
              <a:t>https://cilubintang.com/all-project-list/history-of-the-spice-trade/</a:t>
            </a:r>
            <a:endParaRPr lang="en-DE" dirty="0"/>
          </a:p>
        </p:txBody>
      </p:sp>
    </p:spTree>
    <p:extLst>
      <p:ext uri="{BB962C8B-B14F-4D97-AF65-F5344CB8AC3E}">
        <p14:creationId xmlns:p14="http://schemas.microsoft.com/office/powerpoint/2010/main" val="108521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 Pair - Share</a:t>
            </a:r>
          </a:p>
        </p:txBody>
      </p:sp>
      <p:sp>
        <p:nvSpPr>
          <p:cNvPr id="3" name="Content Placeholder 2"/>
          <p:cNvSpPr>
            <a:spLocks noGrp="1"/>
          </p:cNvSpPr>
          <p:nvPr>
            <p:ph idx="1"/>
          </p:nvPr>
        </p:nvSpPr>
        <p:spPr>
          <a:xfrm>
            <a:off x="457200" y="2674272"/>
            <a:ext cx="5915000" cy="4525963"/>
          </a:xfrm>
        </p:spPr>
        <p:txBody>
          <a:bodyPr>
            <a:normAutofit/>
          </a:bodyPr>
          <a:lstStyle/>
          <a:p>
            <a:pPr marL="0" indent="0" algn="ctr">
              <a:buNone/>
            </a:pPr>
            <a:r>
              <a:rPr lang="en-US" sz="2400" dirty="0"/>
              <a:t>How do you think the spice trade transformed South-East Asia?</a:t>
            </a:r>
          </a:p>
          <a:p>
            <a:pPr marL="0" indent="0" algn="ctr">
              <a:buNone/>
            </a:pPr>
            <a:endParaRPr lang="en-US" sz="2400" dirty="0"/>
          </a:p>
          <a:p>
            <a:pPr marL="0" indent="0" algn="ctr">
              <a:buNone/>
            </a:pPr>
            <a:r>
              <a:rPr lang="en-US" sz="2400" dirty="0"/>
              <a:t>What were some of the possible political, economic, social, cultural changes that occurred in South-East Asia due to the movement of people and goods?</a:t>
            </a:r>
          </a:p>
        </p:txBody>
      </p:sp>
      <p:sp>
        <p:nvSpPr>
          <p:cNvPr id="4" name="Rectangle 3">
            <a:extLst>
              <a:ext uri="{FF2B5EF4-FFF2-40B4-BE49-F238E27FC236}">
                <a16:creationId xmlns:a16="http://schemas.microsoft.com/office/drawing/2014/main" id="{AE45261C-F326-4575-8924-A5E679D43B8C}"/>
              </a:ext>
            </a:extLst>
          </p:cNvPr>
          <p:cNvSpPr/>
          <p:nvPr/>
        </p:nvSpPr>
        <p:spPr>
          <a:xfrm>
            <a:off x="6516216" y="620688"/>
            <a:ext cx="4139952" cy="86331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500" dirty="0"/>
              <a:t>?</a:t>
            </a:r>
          </a:p>
        </p:txBody>
      </p:sp>
    </p:spTree>
    <p:extLst>
      <p:ext uri="{BB962C8B-B14F-4D97-AF65-F5344CB8AC3E}">
        <p14:creationId xmlns:p14="http://schemas.microsoft.com/office/powerpoint/2010/main" val="316251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Interconnections</a:t>
            </a:r>
          </a:p>
        </p:txBody>
      </p:sp>
      <p:sp>
        <p:nvSpPr>
          <p:cNvPr id="3" name="Content Placeholder 2"/>
          <p:cNvSpPr>
            <a:spLocks noGrp="1"/>
          </p:cNvSpPr>
          <p:nvPr>
            <p:ph idx="1"/>
          </p:nvPr>
        </p:nvSpPr>
        <p:spPr>
          <a:xfrm>
            <a:off x="457200" y="2204864"/>
            <a:ext cx="8229600" cy="3921299"/>
          </a:xfrm>
        </p:spPr>
        <p:txBody>
          <a:bodyPr>
            <a:normAutofit/>
          </a:bodyPr>
          <a:lstStyle/>
          <a:p>
            <a:pPr>
              <a:buFont typeface="Wingdings" pitchFamily="2" charset="2"/>
              <a:buChar char="Ø"/>
            </a:pPr>
            <a:r>
              <a:rPr lang="en-US" sz="2400" dirty="0"/>
              <a:t>Parts of Southeast Asia interacting with each other as a result of trade expansion</a:t>
            </a:r>
          </a:p>
          <a:p>
            <a:pPr>
              <a:buFont typeface="Wingdings" pitchFamily="2" charset="2"/>
              <a:buChar char="Ø"/>
            </a:pPr>
            <a:r>
              <a:rPr lang="en-US" sz="2400" dirty="0"/>
              <a:t>The region became increasingly connected to other parts of the world as well. </a:t>
            </a:r>
          </a:p>
          <a:p>
            <a:pPr marL="0" indent="0">
              <a:buNone/>
            </a:pPr>
            <a:r>
              <a:rPr lang="en-US" sz="2400" dirty="0"/>
              <a:t>This inter-connectedness also transformed Southeast Asian societies. </a:t>
            </a:r>
          </a:p>
          <a:p>
            <a:endParaRPr lang="en-US" dirty="0"/>
          </a:p>
        </p:txBody>
      </p:sp>
    </p:spTree>
    <p:extLst>
      <p:ext uri="{BB962C8B-B14F-4D97-AF65-F5344CB8AC3E}">
        <p14:creationId xmlns:p14="http://schemas.microsoft.com/office/powerpoint/2010/main" val="248871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Gallery Walk</a:t>
            </a:r>
          </a:p>
        </p:txBody>
      </p:sp>
      <p:sp>
        <p:nvSpPr>
          <p:cNvPr id="3" name="Content Placeholder 2"/>
          <p:cNvSpPr>
            <a:spLocks noGrp="1"/>
          </p:cNvSpPr>
          <p:nvPr>
            <p:ph idx="1"/>
          </p:nvPr>
        </p:nvSpPr>
        <p:spPr/>
        <p:txBody>
          <a:bodyPr/>
          <a:lstStyle/>
          <a:p>
            <a:r>
              <a:rPr lang="en-US" sz="2400" dirty="0"/>
              <a:t>Several sources are displayed throughout the classroom.</a:t>
            </a:r>
          </a:p>
          <a:p>
            <a:r>
              <a:rPr lang="en-US" sz="2400" dirty="0"/>
              <a:t>In groups of 4, move around the room to read or observe each source.</a:t>
            </a:r>
          </a:p>
          <a:p>
            <a:pPr lvl="0"/>
            <a:r>
              <a:rPr lang="en-US" sz="2400" dirty="0"/>
              <a:t>Identify </a:t>
            </a:r>
            <a:r>
              <a:rPr lang="en-GB" sz="2400" dirty="0">
                <a:cs typeface="Arial" pitchFamily="34" charset="0"/>
              </a:rPr>
              <a:t>h</a:t>
            </a:r>
            <a:r>
              <a:rPr lang="en-GB" altLang="zh-CN" sz="2400" dirty="0">
                <a:ea typeface="DengXian"/>
                <a:cs typeface="Arial" pitchFamily="34" charset="0"/>
              </a:rPr>
              <a:t>ow were Southeast Asia societies transformed by the spice trade: politically, economically, socially and culturally.</a:t>
            </a:r>
          </a:p>
          <a:p>
            <a:pPr lvl="0"/>
            <a:r>
              <a:rPr lang="en-GB" altLang="zh-CN" sz="2400" dirty="0">
                <a:ea typeface="DengXian"/>
                <a:cs typeface="Arial" pitchFamily="34" charset="0"/>
              </a:rPr>
              <a:t>Fill in your </a:t>
            </a:r>
            <a:r>
              <a:rPr lang="en-GB" altLang="zh-CN" sz="2400" dirty="0" err="1">
                <a:ea typeface="DengXian"/>
                <a:cs typeface="Arial" pitchFamily="34" charset="0"/>
              </a:rPr>
              <a:t>handout</a:t>
            </a:r>
            <a:r>
              <a:rPr lang="en-GB" altLang="zh-CN" sz="2400" dirty="0">
                <a:ea typeface="DengXian"/>
                <a:cs typeface="Arial" pitchFamily="34" charset="0"/>
              </a:rPr>
              <a:t> with your finding and the evidence you found in the source.</a:t>
            </a:r>
            <a:endParaRPr lang="en-GB" altLang="zh-CN" sz="2400" dirty="0">
              <a:cs typeface="Arial" pitchFamily="34" charset="0"/>
            </a:endParaRPr>
          </a:p>
          <a:p>
            <a:endParaRPr lang="en-US" dirty="0"/>
          </a:p>
          <a:p>
            <a:endParaRPr lang="en-US" dirty="0"/>
          </a:p>
          <a:p>
            <a:endParaRPr lang="en-US" dirty="0"/>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66969872"/>
              </p:ext>
            </p:extLst>
          </p:nvPr>
        </p:nvGraphicFramePr>
        <p:xfrm>
          <a:off x="395536" y="4653136"/>
          <a:ext cx="8352929" cy="2016223"/>
        </p:xfrm>
        <a:graphic>
          <a:graphicData uri="http://schemas.openxmlformats.org/drawingml/2006/table">
            <a:tbl>
              <a:tblPr firstRow="1" firstCol="1" bandRow="1">
                <a:tableStyleId>{912C8C85-51F0-491E-9774-3900AFEF0FD7}</a:tableStyleId>
              </a:tblPr>
              <a:tblGrid>
                <a:gridCol w="2784048">
                  <a:extLst>
                    <a:ext uri="{9D8B030D-6E8A-4147-A177-3AD203B41FA5}">
                      <a16:colId xmlns:a16="http://schemas.microsoft.com/office/drawing/2014/main" val="20000"/>
                    </a:ext>
                  </a:extLst>
                </a:gridCol>
                <a:gridCol w="2784048">
                  <a:extLst>
                    <a:ext uri="{9D8B030D-6E8A-4147-A177-3AD203B41FA5}">
                      <a16:colId xmlns:a16="http://schemas.microsoft.com/office/drawing/2014/main" val="20001"/>
                    </a:ext>
                  </a:extLst>
                </a:gridCol>
                <a:gridCol w="2784833">
                  <a:extLst>
                    <a:ext uri="{9D8B030D-6E8A-4147-A177-3AD203B41FA5}">
                      <a16:colId xmlns:a16="http://schemas.microsoft.com/office/drawing/2014/main" val="20002"/>
                    </a:ext>
                  </a:extLst>
                </a:gridCol>
              </a:tblGrid>
              <a:tr h="215535">
                <a:tc>
                  <a:txBody>
                    <a:bodyPr/>
                    <a:lstStyle/>
                    <a:p>
                      <a:pPr algn="ctr">
                        <a:lnSpc>
                          <a:spcPct val="107000"/>
                        </a:lnSpc>
                        <a:spcAft>
                          <a:spcPts val="800"/>
                        </a:spcAft>
                      </a:pPr>
                      <a:r>
                        <a:rPr lang="en-GB" sz="1000">
                          <a:effectLst/>
                        </a:rPr>
                        <a:t>Politically</a:t>
                      </a:r>
                      <a:endParaRPr lang="en-US" sz="1100">
                        <a:effectLst/>
                        <a:latin typeface="Calibri"/>
                        <a:ea typeface="DengXian"/>
                        <a:cs typeface="Cordia New"/>
                      </a:endParaRPr>
                    </a:p>
                  </a:txBody>
                  <a:tcPr marL="62706" marR="62706" marT="0" marB="0"/>
                </a:tc>
                <a:tc>
                  <a:txBody>
                    <a:bodyPr/>
                    <a:lstStyle/>
                    <a:p>
                      <a:pPr algn="ctr">
                        <a:lnSpc>
                          <a:spcPct val="107000"/>
                        </a:lnSpc>
                        <a:spcAft>
                          <a:spcPts val="800"/>
                        </a:spcAft>
                      </a:pPr>
                      <a:r>
                        <a:rPr lang="en-GB" sz="1000">
                          <a:effectLst/>
                        </a:rPr>
                        <a:t>Economically</a:t>
                      </a:r>
                      <a:endParaRPr lang="en-US" sz="1100">
                        <a:effectLst/>
                        <a:latin typeface="Calibri"/>
                        <a:ea typeface="DengXian"/>
                        <a:cs typeface="Cordia New"/>
                      </a:endParaRPr>
                    </a:p>
                  </a:txBody>
                  <a:tcPr marL="62706" marR="62706" marT="0" marB="0"/>
                </a:tc>
                <a:tc>
                  <a:txBody>
                    <a:bodyPr/>
                    <a:lstStyle/>
                    <a:p>
                      <a:pPr algn="ctr">
                        <a:lnSpc>
                          <a:spcPct val="107000"/>
                        </a:lnSpc>
                        <a:spcAft>
                          <a:spcPts val="800"/>
                        </a:spcAft>
                      </a:pPr>
                      <a:r>
                        <a:rPr lang="en-GB" sz="1000" dirty="0">
                          <a:effectLst/>
                        </a:rPr>
                        <a:t>Socially and culturally</a:t>
                      </a:r>
                      <a:endParaRPr lang="en-US" sz="1100" dirty="0">
                        <a:effectLst/>
                        <a:latin typeface="Calibri"/>
                        <a:ea typeface="DengXian"/>
                        <a:cs typeface="Cordia New"/>
                      </a:endParaRPr>
                    </a:p>
                  </a:txBody>
                  <a:tcPr marL="62706" marR="62706" marT="0" marB="0"/>
                </a:tc>
                <a:extLst>
                  <a:ext uri="{0D108BD9-81ED-4DB2-BD59-A6C34878D82A}">
                    <a16:rowId xmlns:a16="http://schemas.microsoft.com/office/drawing/2014/main" val="10000"/>
                  </a:ext>
                </a:extLst>
              </a:tr>
              <a:tr h="900344">
                <a:tc>
                  <a:txBody>
                    <a:bodyPr/>
                    <a:lstStyle/>
                    <a:p>
                      <a:pPr>
                        <a:lnSpc>
                          <a:spcPct val="107000"/>
                        </a:lnSpc>
                        <a:spcAft>
                          <a:spcPts val="800"/>
                        </a:spcAft>
                      </a:pPr>
                      <a:r>
                        <a:rPr lang="en-GB" sz="1000">
                          <a:effectLst/>
                        </a:rPr>
                        <a:t>Point: </a:t>
                      </a:r>
                      <a:endParaRPr lang="en-US" sz="1100">
                        <a:effectLst/>
                      </a:endParaRPr>
                    </a:p>
                    <a:p>
                      <a:pPr>
                        <a:lnSpc>
                          <a:spcPct val="107000"/>
                        </a:lnSpc>
                        <a:spcAft>
                          <a:spcPts val="800"/>
                        </a:spcAft>
                      </a:pPr>
                      <a:r>
                        <a:rPr lang="en-GB" sz="1000">
                          <a:effectLst/>
                        </a:rPr>
                        <a:t> </a:t>
                      </a:r>
                      <a:endParaRPr lang="en-US" sz="1100">
                        <a:effectLst/>
                      </a:endParaRPr>
                    </a:p>
                    <a:p>
                      <a:pPr>
                        <a:lnSpc>
                          <a:spcPct val="107000"/>
                        </a:lnSpc>
                        <a:spcAft>
                          <a:spcPts val="800"/>
                        </a:spcAft>
                      </a:pPr>
                      <a:r>
                        <a:rPr lang="en-GB" sz="1000">
                          <a:effectLst/>
                        </a:rPr>
                        <a:t> </a:t>
                      </a:r>
                      <a:endParaRPr lang="en-US" sz="1100">
                        <a:effectLst/>
                        <a:latin typeface="Calibri"/>
                        <a:ea typeface="DengXian"/>
                        <a:cs typeface="Cordia New"/>
                      </a:endParaRPr>
                    </a:p>
                  </a:txBody>
                  <a:tcPr marL="62706" marR="62706" marT="0" marB="0"/>
                </a:tc>
                <a:tc>
                  <a:txBody>
                    <a:bodyPr/>
                    <a:lstStyle/>
                    <a:p>
                      <a:pPr>
                        <a:lnSpc>
                          <a:spcPct val="107000"/>
                        </a:lnSpc>
                        <a:spcAft>
                          <a:spcPts val="800"/>
                        </a:spcAft>
                      </a:pPr>
                      <a:r>
                        <a:rPr lang="en-GB" sz="1000">
                          <a:effectLst/>
                        </a:rPr>
                        <a:t>Point: </a:t>
                      </a:r>
                      <a:endParaRPr lang="en-US" sz="1100">
                        <a:effectLst/>
                        <a:latin typeface="Calibri"/>
                        <a:ea typeface="DengXian"/>
                        <a:cs typeface="Cordia New"/>
                      </a:endParaRPr>
                    </a:p>
                  </a:txBody>
                  <a:tcPr marL="62706" marR="62706" marT="0" marB="0"/>
                </a:tc>
                <a:tc>
                  <a:txBody>
                    <a:bodyPr/>
                    <a:lstStyle/>
                    <a:p>
                      <a:pPr>
                        <a:lnSpc>
                          <a:spcPct val="107000"/>
                        </a:lnSpc>
                        <a:spcAft>
                          <a:spcPts val="800"/>
                        </a:spcAft>
                      </a:pPr>
                      <a:r>
                        <a:rPr lang="en-GB" sz="1000" dirty="0">
                          <a:effectLst/>
                        </a:rPr>
                        <a:t>Point: </a:t>
                      </a:r>
                      <a:endParaRPr lang="en-US" sz="1100" dirty="0">
                        <a:effectLst/>
                        <a:latin typeface="Calibri"/>
                        <a:ea typeface="DengXian"/>
                        <a:cs typeface="Cordia New"/>
                      </a:endParaRPr>
                    </a:p>
                  </a:txBody>
                  <a:tcPr marL="62706" marR="62706" marT="0" marB="0"/>
                </a:tc>
                <a:extLst>
                  <a:ext uri="{0D108BD9-81ED-4DB2-BD59-A6C34878D82A}">
                    <a16:rowId xmlns:a16="http://schemas.microsoft.com/office/drawing/2014/main" val="10001"/>
                  </a:ext>
                </a:extLst>
              </a:tr>
              <a:tr h="900344">
                <a:tc>
                  <a:txBody>
                    <a:bodyPr/>
                    <a:lstStyle/>
                    <a:p>
                      <a:pPr>
                        <a:lnSpc>
                          <a:spcPct val="107000"/>
                        </a:lnSpc>
                        <a:spcAft>
                          <a:spcPts val="800"/>
                        </a:spcAft>
                      </a:pPr>
                      <a:r>
                        <a:rPr lang="en-GB" sz="1000">
                          <a:effectLst/>
                        </a:rPr>
                        <a:t>Evidence: </a:t>
                      </a:r>
                      <a:endParaRPr lang="en-US" sz="1100">
                        <a:effectLst/>
                      </a:endParaRPr>
                    </a:p>
                    <a:p>
                      <a:pPr>
                        <a:lnSpc>
                          <a:spcPct val="107000"/>
                        </a:lnSpc>
                        <a:spcAft>
                          <a:spcPts val="800"/>
                        </a:spcAft>
                      </a:pPr>
                      <a:r>
                        <a:rPr lang="en-GB" sz="1000">
                          <a:effectLst/>
                        </a:rPr>
                        <a:t> </a:t>
                      </a:r>
                      <a:endParaRPr lang="en-US" sz="1100">
                        <a:effectLst/>
                      </a:endParaRPr>
                    </a:p>
                    <a:p>
                      <a:pPr>
                        <a:lnSpc>
                          <a:spcPct val="107000"/>
                        </a:lnSpc>
                        <a:spcAft>
                          <a:spcPts val="800"/>
                        </a:spcAft>
                      </a:pPr>
                      <a:r>
                        <a:rPr lang="en-GB" sz="1000">
                          <a:effectLst/>
                        </a:rPr>
                        <a:t> </a:t>
                      </a:r>
                      <a:endParaRPr lang="en-US" sz="1100">
                        <a:effectLst/>
                        <a:latin typeface="Calibri"/>
                        <a:ea typeface="DengXian"/>
                        <a:cs typeface="Cordia New"/>
                      </a:endParaRPr>
                    </a:p>
                  </a:txBody>
                  <a:tcPr marL="62706" marR="62706" marT="0" marB="0"/>
                </a:tc>
                <a:tc>
                  <a:txBody>
                    <a:bodyPr/>
                    <a:lstStyle/>
                    <a:p>
                      <a:pPr>
                        <a:lnSpc>
                          <a:spcPct val="107000"/>
                        </a:lnSpc>
                        <a:spcAft>
                          <a:spcPts val="800"/>
                        </a:spcAft>
                      </a:pPr>
                      <a:r>
                        <a:rPr lang="en-GB" sz="1000">
                          <a:effectLst/>
                        </a:rPr>
                        <a:t>Evidence: </a:t>
                      </a:r>
                      <a:endParaRPr lang="en-US" sz="1100">
                        <a:effectLst/>
                        <a:latin typeface="Calibri"/>
                        <a:ea typeface="DengXian"/>
                        <a:cs typeface="Cordia New"/>
                      </a:endParaRPr>
                    </a:p>
                  </a:txBody>
                  <a:tcPr marL="62706" marR="62706" marT="0" marB="0"/>
                </a:tc>
                <a:tc>
                  <a:txBody>
                    <a:bodyPr/>
                    <a:lstStyle/>
                    <a:p>
                      <a:pPr>
                        <a:lnSpc>
                          <a:spcPct val="107000"/>
                        </a:lnSpc>
                        <a:spcAft>
                          <a:spcPts val="800"/>
                        </a:spcAft>
                      </a:pPr>
                      <a:r>
                        <a:rPr lang="en-GB" sz="1000" dirty="0">
                          <a:effectLst/>
                        </a:rPr>
                        <a:t>Evidence: </a:t>
                      </a:r>
                      <a:endParaRPr lang="en-US" sz="1100" dirty="0">
                        <a:effectLst/>
                        <a:latin typeface="Calibri"/>
                        <a:ea typeface="DengXian"/>
                        <a:cs typeface="Cordia New"/>
                      </a:endParaRPr>
                    </a:p>
                  </a:txBody>
                  <a:tcPr marL="62706" marR="62706"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12210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lvl="1" indent="0">
              <a:buNone/>
            </a:pPr>
            <a:r>
              <a:rPr lang="en-US" dirty="0"/>
              <a:t>The spice trade give rise to a ‘Malay world’ of commerce in islands in South-East Asia. </a:t>
            </a:r>
          </a:p>
          <a:p>
            <a:pPr marL="457200" lvl="1" indent="0">
              <a:buNone/>
            </a:pPr>
            <a:r>
              <a:rPr lang="en-US" dirty="0"/>
              <a:t>The trade encompassed the Malay-Indonesian archipelago, with large maritime trading zones in the Straits of Malacca, Java Sea and Sulu Sea. </a:t>
            </a:r>
            <a:endParaRPr lang="en-US" sz="3200" dirty="0"/>
          </a:p>
          <a:p>
            <a:pPr marL="0" indent="0">
              <a:buNone/>
            </a:pPr>
            <a:endParaRPr lang="en-US" sz="3600" dirty="0"/>
          </a:p>
        </p:txBody>
      </p:sp>
    </p:spTree>
    <p:extLst>
      <p:ext uri="{BB962C8B-B14F-4D97-AF65-F5344CB8AC3E}">
        <p14:creationId xmlns:p14="http://schemas.microsoft.com/office/powerpoint/2010/main" val="367722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98" y="20608"/>
            <a:ext cx="8229600" cy="1143000"/>
          </a:xfrm>
        </p:spPr>
        <p:txBody>
          <a:bodyPr>
            <a:normAutofit/>
          </a:bodyPr>
          <a:lstStyle/>
          <a:p>
            <a:r>
              <a:rPr lang="en-US" sz="3600" dirty="0"/>
              <a:t>Spice trade and urbanization</a:t>
            </a:r>
          </a:p>
        </p:txBody>
      </p:sp>
      <p:sp>
        <p:nvSpPr>
          <p:cNvPr id="3" name="Content Placeholder 2"/>
          <p:cNvSpPr>
            <a:spLocks noGrp="1"/>
          </p:cNvSpPr>
          <p:nvPr>
            <p:ph idx="1"/>
          </p:nvPr>
        </p:nvSpPr>
        <p:spPr>
          <a:xfrm>
            <a:off x="485598" y="1052736"/>
            <a:ext cx="8229600" cy="4525963"/>
          </a:xfrm>
        </p:spPr>
        <p:txBody>
          <a:bodyPr>
            <a:normAutofit/>
          </a:bodyPr>
          <a:lstStyle/>
          <a:p>
            <a:pPr marL="0" indent="0">
              <a:buNone/>
            </a:pPr>
            <a:r>
              <a:rPr lang="en-US" sz="2400" dirty="0"/>
              <a:t> The spice trade stimulated urbanization as well. </a:t>
            </a:r>
          </a:p>
          <a:p>
            <a:pPr marL="0" lvl="1" indent="0">
              <a:buNone/>
              <a:tabLst>
                <a:tab pos="0" algn="l"/>
              </a:tabLst>
            </a:pPr>
            <a:r>
              <a:rPr lang="en-US" sz="2400" dirty="0"/>
              <a:t>Chinese, Indian, Arab and European traders, as well as those from different parts of Southeast Asia, gathered at ports in island Southeast Asia to conduct their businesses. </a:t>
            </a:r>
          </a:p>
        </p:txBody>
      </p:sp>
      <p:pic>
        <p:nvPicPr>
          <p:cNvPr id="9" name="Picture 8">
            <a:extLst>
              <a:ext uri="{FF2B5EF4-FFF2-40B4-BE49-F238E27FC236}">
                <a16:creationId xmlns:a16="http://schemas.microsoft.com/office/drawing/2014/main" id="{CBD333AA-2553-4B21-B7F4-56F2D6FA9B66}"/>
              </a:ext>
            </a:extLst>
          </p:cNvPr>
          <p:cNvPicPr>
            <a:picLocks noChangeAspect="1"/>
          </p:cNvPicPr>
          <p:nvPr/>
        </p:nvPicPr>
        <p:blipFill rotWithShape="1">
          <a:blip r:embed="rId2"/>
          <a:srcRect l="16926" t="30399" r="62600" b="25156"/>
          <a:stretch/>
        </p:blipFill>
        <p:spPr>
          <a:xfrm>
            <a:off x="1187624" y="2794403"/>
            <a:ext cx="6251216" cy="3816424"/>
          </a:xfrm>
          <a:prstGeom prst="rect">
            <a:avLst/>
          </a:prstGeom>
        </p:spPr>
      </p:pic>
    </p:spTree>
    <p:extLst>
      <p:ext uri="{BB962C8B-B14F-4D97-AF65-F5344CB8AC3E}">
        <p14:creationId xmlns:p14="http://schemas.microsoft.com/office/powerpoint/2010/main" val="149997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sz="3600" dirty="0"/>
              <a:t>Spice trade and urbanization</a:t>
            </a:r>
          </a:p>
        </p:txBody>
      </p:sp>
      <p:sp>
        <p:nvSpPr>
          <p:cNvPr id="3" name="Content Placeholder 2"/>
          <p:cNvSpPr>
            <a:spLocks noGrp="1"/>
          </p:cNvSpPr>
          <p:nvPr>
            <p:ph idx="1"/>
          </p:nvPr>
        </p:nvSpPr>
        <p:spPr>
          <a:xfrm>
            <a:off x="17264" y="1700808"/>
            <a:ext cx="4752528" cy="4525963"/>
          </a:xfrm>
        </p:spPr>
        <p:txBody>
          <a:bodyPr>
            <a:normAutofit lnSpcReduction="10000"/>
          </a:bodyPr>
          <a:lstStyle/>
          <a:p>
            <a:pPr marL="342900" lvl="1" indent="-342900">
              <a:buFont typeface="Arial" pitchFamily="34" charset="0"/>
              <a:buChar char="•"/>
              <a:tabLst>
                <a:tab pos="0" algn="l"/>
              </a:tabLst>
            </a:pPr>
            <a:r>
              <a:rPr lang="en-US" sz="2400" dirty="0"/>
              <a:t>Cities such as Melaka (Malacca), Makassar (Sulawesi) and </a:t>
            </a:r>
            <a:r>
              <a:rPr lang="en-US" sz="2400" dirty="0" err="1"/>
              <a:t>Banten</a:t>
            </a:r>
            <a:r>
              <a:rPr lang="en-US" sz="2400" dirty="0"/>
              <a:t> (Java) were large cosmopolitan centers with multicultural populations. </a:t>
            </a:r>
          </a:p>
          <a:p>
            <a:pPr marL="342900" lvl="1" indent="-342900">
              <a:buFont typeface="Arial" pitchFamily="34" charset="0"/>
              <a:buChar char="•"/>
              <a:tabLst>
                <a:tab pos="0" algn="l"/>
              </a:tabLst>
            </a:pPr>
            <a:r>
              <a:rPr lang="en-US" sz="2400" dirty="0"/>
              <a:t>Although the different traders often used Malay as a </a:t>
            </a:r>
            <a:r>
              <a:rPr lang="en-US" sz="2400" i="1" dirty="0"/>
              <a:t>lingua franca</a:t>
            </a:r>
            <a:r>
              <a:rPr lang="en-US" sz="2400" dirty="0"/>
              <a:t>, but numerous languages were spoken in the port cities. </a:t>
            </a:r>
          </a:p>
          <a:p>
            <a:pPr marL="342900" lvl="1" indent="-342900">
              <a:buFont typeface="Arial" pitchFamily="34" charset="0"/>
              <a:buChar char="•"/>
              <a:tabLst>
                <a:tab pos="0" algn="l"/>
              </a:tabLst>
            </a:pPr>
            <a:r>
              <a:rPr lang="en-US" sz="2400" dirty="0"/>
              <a:t>The Portuguese traveler Tomé </a:t>
            </a:r>
            <a:r>
              <a:rPr lang="en-US" sz="2400" dirty="0" err="1"/>
              <a:t>Pires</a:t>
            </a:r>
            <a:r>
              <a:rPr lang="en-US" sz="2400" dirty="0"/>
              <a:t> claimed that Melaka had 84 languages.</a:t>
            </a:r>
          </a:p>
          <a:p>
            <a:pPr marL="0" indent="0">
              <a:buNone/>
            </a:pPr>
            <a:endParaRPr lang="en-US" sz="2400" dirty="0"/>
          </a:p>
        </p:txBody>
      </p:sp>
      <p:graphicFrame>
        <p:nvGraphicFramePr>
          <p:cNvPr id="6" name="Table 5">
            <a:extLst>
              <a:ext uri="{FF2B5EF4-FFF2-40B4-BE49-F238E27FC236}">
                <a16:creationId xmlns:a16="http://schemas.microsoft.com/office/drawing/2014/main" id="{52B2D5D5-1684-4B77-ADFB-9D5E9C42B06E}"/>
              </a:ext>
            </a:extLst>
          </p:cNvPr>
          <p:cNvGraphicFramePr>
            <a:graphicFrameLocks noGrp="1"/>
          </p:cNvGraphicFramePr>
          <p:nvPr>
            <p:extLst>
              <p:ext uri="{D42A27DB-BD31-4B8C-83A1-F6EECF244321}">
                <p14:modId xmlns:p14="http://schemas.microsoft.com/office/powerpoint/2010/main" val="3220858540"/>
              </p:ext>
            </p:extLst>
          </p:nvPr>
        </p:nvGraphicFramePr>
        <p:xfrm>
          <a:off x="5148064" y="6029734"/>
          <a:ext cx="3819355" cy="673100"/>
        </p:xfrm>
        <a:graphic>
          <a:graphicData uri="http://schemas.openxmlformats.org/drawingml/2006/table">
            <a:tbl>
              <a:tblPr/>
              <a:tblGrid>
                <a:gridCol w="3819355">
                  <a:extLst>
                    <a:ext uri="{9D8B030D-6E8A-4147-A177-3AD203B41FA5}">
                      <a16:colId xmlns:a16="http://schemas.microsoft.com/office/drawing/2014/main" val="4291024875"/>
                    </a:ext>
                  </a:extLst>
                </a:gridCol>
              </a:tblGrid>
              <a:tr h="0">
                <a:tc>
                  <a:txBody>
                    <a:bodyPr/>
                    <a:lstStyle/>
                    <a:p>
                      <a:br>
                        <a:rPr lang="fr-FR" sz="1000" dirty="0"/>
                      </a:br>
                      <a:r>
                        <a:rPr lang="fr-FR" sz="1000" dirty="0"/>
                        <a:t>Source: Gaspar Correia, Malacca in 16th century</a:t>
                      </a:r>
                    </a:p>
                    <a:p>
                      <a:r>
                        <a:rPr lang="fr-FR" sz="1000" dirty="0">
                          <a:hlinkClick r:id="rId2"/>
                        </a:rPr>
                        <a:t>https://commons.wikimedia.org/wiki/File:Malacca_in_1511.png</a:t>
                      </a:r>
                      <a:endParaRPr lang="fr-FR" sz="1000" dirty="0"/>
                    </a:p>
                    <a:p>
                      <a:endParaRPr lang="fr-FR" sz="1000" dirty="0"/>
                    </a:p>
                  </a:txBody>
                  <a:tcPr marL="31750" marR="31750" marT="31750" marB="31750">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83330519"/>
                  </a:ext>
                </a:extLst>
              </a:tr>
            </a:tbl>
          </a:graphicData>
        </a:graphic>
      </p:graphicFrame>
      <p:pic>
        <p:nvPicPr>
          <p:cNvPr id="3074" name="Picture 2">
            <a:extLst>
              <a:ext uri="{FF2B5EF4-FFF2-40B4-BE49-F238E27FC236}">
                <a16:creationId xmlns:a16="http://schemas.microsoft.com/office/drawing/2014/main" id="{ACBD6BEC-3676-47AA-A7B1-19AB4D619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149983"/>
            <a:ext cx="3920357" cy="255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67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Spice trade and religion expansion</a:t>
            </a:r>
          </a:p>
        </p:txBody>
      </p:sp>
      <p:sp>
        <p:nvSpPr>
          <p:cNvPr id="3" name="Content Placeholder 2"/>
          <p:cNvSpPr>
            <a:spLocks noGrp="1"/>
          </p:cNvSpPr>
          <p:nvPr>
            <p:ph idx="1"/>
          </p:nvPr>
        </p:nvSpPr>
        <p:spPr>
          <a:xfrm>
            <a:off x="-180528" y="1692533"/>
            <a:ext cx="5256584" cy="4976827"/>
          </a:xfrm>
        </p:spPr>
        <p:txBody>
          <a:bodyPr>
            <a:normAutofit fontScale="92500" lnSpcReduction="10000"/>
          </a:bodyPr>
          <a:lstStyle/>
          <a:p>
            <a:pPr marL="457200" lvl="1" indent="0">
              <a:buNone/>
            </a:pPr>
            <a:r>
              <a:rPr lang="en-US" sz="2400" dirty="0"/>
              <a:t>The spice trade introduced to Southeast Asia the world religions of </a:t>
            </a:r>
            <a:r>
              <a:rPr lang="en-US" sz="2400" b="1" dirty="0"/>
              <a:t>Islam</a:t>
            </a:r>
            <a:r>
              <a:rPr lang="en-US" sz="2400" dirty="0"/>
              <a:t> (in the archipelago) and Theravada </a:t>
            </a:r>
            <a:r>
              <a:rPr lang="en-US" sz="2400" b="1" dirty="0"/>
              <a:t>Buddhism</a:t>
            </a:r>
            <a:r>
              <a:rPr lang="en-US" sz="2400" dirty="0"/>
              <a:t> (on the mainland). </a:t>
            </a:r>
            <a:br>
              <a:rPr lang="en-US" sz="2400" dirty="0"/>
            </a:br>
            <a:endParaRPr lang="en-US" sz="2400" dirty="0"/>
          </a:p>
          <a:p>
            <a:pPr marL="457200" lvl="1" indent="0">
              <a:buNone/>
            </a:pPr>
            <a:r>
              <a:rPr lang="en-US" sz="2400" dirty="0"/>
              <a:t>As part of a worldwide expansion of Islam in the Middle East and India, Arab and Indian traders brought the religion to Southeast Asia. </a:t>
            </a:r>
          </a:p>
          <a:p>
            <a:pPr marL="457200" lvl="1" indent="0">
              <a:buNone/>
            </a:pPr>
            <a:endParaRPr lang="en-US" sz="2400" dirty="0"/>
          </a:p>
          <a:p>
            <a:pPr marL="457200" lvl="1" indent="0">
              <a:buNone/>
            </a:pPr>
            <a:r>
              <a:rPr lang="en-US" sz="2400" dirty="0"/>
              <a:t>Being large urban centers, the port cities facilitated the conversion of their populations to the new religions. In turn, their rulers used Islam and Buddhism as the basis of their power.</a:t>
            </a:r>
          </a:p>
          <a:p>
            <a:endParaRPr lang="en-US" dirty="0"/>
          </a:p>
        </p:txBody>
      </p:sp>
      <p:sp>
        <p:nvSpPr>
          <p:cNvPr id="4" name="Rectangle 3">
            <a:extLst>
              <a:ext uri="{FF2B5EF4-FFF2-40B4-BE49-F238E27FC236}">
                <a16:creationId xmlns:a16="http://schemas.microsoft.com/office/drawing/2014/main" id="{5DBCA139-F7C7-4C90-A89F-04914C8B0A2E}"/>
              </a:ext>
            </a:extLst>
          </p:cNvPr>
          <p:cNvSpPr/>
          <p:nvPr/>
        </p:nvSpPr>
        <p:spPr>
          <a:xfrm>
            <a:off x="5076056" y="5497468"/>
            <a:ext cx="3910486" cy="707886"/>
          </a:xfrm>
          <a:prstGeom prst="rect">
            <a:avLst/>
          </a:prstGeom>
        </p:spPr>
        <p:txBody>
          <a:bodyPr wrap="square">
            <a:spAutoFit/>
          </a:bodyPr>
          <a:lstStyle/>
          <a:p>
            <a:r>
              <a:rPr lang="en-US" sz="1000" dirty="0">
                <a:solidFill>
                  <a:srgbClr val="222222"/>
                </a:solidFill>
              </a:rPr>
              <a:t>St. Paul's Church in Malacca</a:t>
            </a:r>
          </a:p>
          <a:p>
            <a:r>
              <a:rPr lang="en-US" sz="1000" dirty="0">
                <a:solidFill>
                  <a:srgbClr val="222222"/>
                </a:solidFill>
              </a:rPr>
              <a:t>Source: </a:t>
            </a:r>
            <a:r>
              <a:rPr lang="fr-FR" sz="1000" dirty="0" err="1"/>
              <a:t>Bjørn</a:t>
            </a:r>
            <a:r>
              <a:rPr lang="fr-FR" sz="1000" dirty="0"/>
              <a:t> Christian </a:t>
            </a:r>
            <a:r>
              <a:rPr lang="fr-FR" sz="1000" dirty="0" err="1"/>
              <a:t>Tørrissen</a:t>
            </a:r>
            <a:endParaRPr lang="fr-FR" sz="1000" dirty="0"/>
          </a:p>
          <a:p>
            <a:r>
              <a:rPr lang="fr-FR" sz="1000" dirty="0">
                <a:hlinkClick r:id="rId2"/>
              </a:rPr>
              <a:t>https://commons.wikimedia.org/wiki/File:St._Paul%27s_Church_Malacca_2012.JPG</a:t>
            </a:r>
            <a:endParaRPr lang="en-DE" sz="1000" dirty="0"/>
          </a:p>
        </p:txBody>
      </p:sp>
      <p:pic>
        <p:nvPicPr>
          <p:cNvPr id="2050" name="Picture 2">
            <a:extLst>
              <a:ext uri="{FF2B5EF4-FFF2-40B4-BE49-F238E27FC236}">
                <a16:creationId xmlns:a16="http://schemas.microsoft.com/office/drawing/2014/main" id="{BDC469D1-0424-4A72-97C3-BB0CDBD28F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30"/>
          <a:stretch/>
        </p:blipFill>
        <p:spPr bwMode="auto">
          <a:xfrm>
            <a:off x="5076056" y="1756698"/>
            <a:ext cx="3910486" cy="357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8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marL="0" lvl="1" indent="0">
              <a:buNone/>
            </a:pPr>
            <a:r>
              <a:rPr lang="en-US" sz="2400" dirty="0"/>
              <a:t>The spice trade illustrated different types of connections: between countries</a:t>
            </a:r>
          </a:p>
          <a:p>
            <a:pPr marL="342900" lvl="1" indent="-342900">
              <a:buFont typeface="Arial" pitchFamily="34" charset="0"/>
              <a:buChar char="•"/>
            </a:pPr>
            <a:r>
              <a:rPr lang="en-US" sz="2400" dirty="0"/>
              <a:t>between trade and politics, society and religion</a:t>
            </a:r>
          </a:p>
          <a:p>
            <a:pPr marL="342900" lvl="1" indent="-342900">
              <a:buFont typeface="Arial" pitchFamily="34" charset="0"/>
              <a:buChar char="•"/>
            </a:pPr>
            <a:r>
              <a:rPr lang="en-US" sz="2400" dirty="0"/>
              <a:t>between island and mainland Southeast Asia</a:t>
            </a:r>
          </a:p>
          <a:p>
            <a:pPr marL="342900" lvl="1" indent="-342900">
              <a:buFont typeface="Arial" pitchFamily="34" charset="0"/>
              <a:buChar char="•"/>
            </a:pPr>
            <a:r>
              <a:rPr lang="en-US" sz="2400" dirty="0"/>
              <a:t>between Southeast Asia and the world</a:t>
            </a:r>
          </a:p>
          <a:p>
            <a:pPr marL="0" indent="0">
              <a:buNone/>
            </a:pPr>
            <a:endParaRPr lang="en-US" sz="2400" dirty="0"/>
          </a:p>
          <a:p>
            <a:pPr marL="0" indent="0">
              <a:buNone/>
            </a:pPr>
            <a:r>
              <a:rPr lang="en-US" sz="2400" dirty="0"/>
              <a:t>The spice trade in Southeast Asia is not merely a story of regional history, but a showcase of global history due to the extent of connections cities of Southeast Asia had with each other and with other parts of the world.</a:t>
            </a:r>
          </a:p>
          <a:p>
            <a:endParaRPr lang="en-US" dirty="0"/>
          </a:p>
        </p:txBody>
      </p:sp>
    </p:spTree>
    <p:extLst>
      <p:ext uri="{BB962C8B-B14F-4D97-AF65-F5344CB8AC3E}">
        <p14:creationId xmlns:p14="http://schemas.microsoft.com/office/powerpoint/2010/main" val="338298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A6CB-00C3-45C9-BF62-31AF39B3986E}"/>
              </a:ext>
            </a:extLst>
          </p:cNvPr>
          <p:cNvSpPr>
            <a:spLocks noGrp="1"/>
          </p:cNvSpPr>
          <p:nvPr>
            <p:ph type="title"/>
          </p:nvPr>
        </p:nvSpPr>
        <p:spPr/>
        <p:txBody>
          <a:bodyPr/>
          <a:lstStyle/>
          <a:p>
            <a:r>
              <a:rPr lang="en-US" dirty="0"/>
              <a:t>What are these spices?</a:t>
            </a:r>
            <a:endParaRPr lang="en-DE" dirty="0"/>
          </a:p>
        </p:txBody>
      </p:sp>
      <p:pic>
        <p:nvPicPr>
          <p:cNvPr id="6" name="Picture 5" descr="Image result for cloves">
            <a:extLst>
              <a:ext uri="{FF2B5EF4-FFF2-40B4-BE49-F238E27FC236}">
                <a16:creationId xmlns:a16="http://schemas.microsoft.com/office/drawing/2014/main" id="{0CD7AAE9-3343-4D9D-939C-C026051AB4E8}"/>
              </a:ext>
            </a:extLst>
          </p:cNvPr>
          <p:cNvPicPr>
            <a:picLocks noChangeAspect="1" noChangeArrowheads="1"/>
          </p:cNvPicPr>
          <p:nvPr/>
        </p:nvPicPr>
        <p:blipFill>
          <a:blip r:embed="rId2" cstate="print">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1547664" y="1897574"/>
            <a:ext cx="2437787" cy="2003152"/>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pic>
        <p:nvPicPr>
          <p:cNvPr id="11" name="Picture 10" descr="Image result for black pepper">
            <a:extLst>
              <a:ext uri="{FF2B5EF4-FFF2-40B4-BE49-F238E27FC236}">
                <a16:creationId xmlns:a16="http://schemas.microsoft.com/office/drawing/2014/main" id="{464C1F09-58DF-46F0-8528-D6F227F73FF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636" t="32298" r="10770" b="21739"/>
          <a:stretch/>
        </p:blipFill>
        <p:spPr bwMode="auto">
          <a:xfrm rot="19746355">
            <a:off x="5691822" y="4769754"/>
            <a:ext cx="1933914" cy="1076650"/>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pic>
        <p:nvPicPr>
          <p:cNvPr id="14" name="Picture 13" descr="Image result for nutmeg">
            <a:extLst>
              <a:ext uri="{FF2B5EF4-FFF2-40B4-BE49-F238E27FC236}">
                <a16:creationId xmlns:a16="http://schemas.microsoft.com/office/drawing/2014/main" id="{2B6090AA-83E7-4135-9B63-34153E11AD8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047" t="11371" r="5276" b="19533"/>
          <a:stretch/>
        </p:blipFill>
        <p:spPr bwMode="auto">
          <a:xfrm>
            <a:off x="5698137" y="2069989"/>
            <a:ext cx="1921287" cy="1658321"/>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pic>
        <p:nvPicPr>
          <p:cNvPr id="18" name="Picture 17" descr="Image result for mace">
            <a:extLst>
              <a:ext uri="{FF2B5EF4-FFF2-40B4-BE49-F238E27FC236}">
                <a16:creationId xmlns:a16="http://schemas.microsoft.com/office/drawing/2014/main" id="{10EFD015-2EA0-4723-9719-DF962E951974}"/>
              </a:ext>
            </a:extLst>
          </p:cNvPr>
          <p:cNvPicPr>
            <a:picLocks noChangeAspect="1" noChangeArrowheads="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547664" y="4349646"/>
            <a:ext cx="1904490" cy="1722995"/>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sp>
        <p:nvSpPr>
          <p:cNvPr id="20" name="Rectangle 17">
            <a:extLst>
              <a:ext uri="{FF2B5EF4-FFF2-40B4-BE49-F238E27FC236}">
                <a16:creationId xmlns:a16="http://schemas.microsoft.com/office/drawing/2014/main" id="{F87D4C1B-D44D-4054-BE10-C2885F30264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21" name="Rectangle 26">
            <a:extLst>
              <a:ext uri="{FF2B5EF4-FFF2-40B4-BE49-F238E27FC236}">
                <a16:creationId xmlns:a16="http://schemas.microsoft.com/office/drawing/2014/main" id="{6A009AE1-F590-4312-BC00-A7052F55EE39}"/>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DE" sz="1200" b="0" i="0" u="none" strike="noStrike" cap="none" normalizeH="0" baseline="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DE" sz="1200" b="0" i="0" u="none" strike="noStrike" cap="none" normalizeH="0" baseline="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br>
            <a:endParaRPr kumimoji="0" lang="en-GB" altLang="en-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531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cloves">
            <a:extLst>
              <a:ext uri="{FF2B5EF4-FFF2-40B4-BE49-F238E27FC236}">
                <a16:creationId xmlns:a16="http://schemas.microsoft.com/office/drawing/2014/main" id="{0CD7AAE9-3343-4D9D-939C-C026051AB4E8}"/>
              </a:ext>
            </a:extLst>
          </p:cNvPr>
          <p:cNvPicPr>
            <a:picLocks noChangeAspect="1" noChangeArrowheads="1"/>
          </p:cNvPicPr>
          <p:nvPr/>
        </p:nvPicPr>
        <p:blipFill>
          <a:blip r:embed="rId2" cstate="print">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514504" y="2303063"/>
            <a:ext cx="2113279" cy="1736501"/>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pic>
        <p:nvPicPr>
          <p:cNvPr id="11" name="Picture 10" descr="Image result for black pepper">
            <a:extLst>
              <a:ext uri="{FF2B5EF4-FFF2-40B4-BE49-F238E27FC236}">
                <a16:creationId xmlns:a16="http://schemas.microsoft.com/office/drawing/2014/main" id="{464C1F09-58DF-46F0-8528-D6F227F73FF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636" t="32298" r="10770" b="21739"/>
          <a:stretch/>
        </p:blipFill>
        <p:spPr bwMode="auto">
          <a:xfrm rot="19746355">
            <a:off x="7070875" y="2723171"/>
            <a:ext cx="1933914" cy="1076650"/>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pic>
        <p:nvPicPr>
          <p:cNvPr id="14" name="Picture 13" descr="Image result for nutmeg">
            <a:extLst>
              <a:ext uri="{FF2B5EF4-FFF2-40B4-BE49-F238E27FC236}">
                <a16:creationId xmlns:a16="http://schemas.microsoft.com/office/drawing/2014/main" id="{2B6090AA-83E7-4135-9B63-34153E11AD8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047" t="11371" r="5276" b="19533"/>
          <a:stretch/>
        </p:blipFill>
        <p:spPr bwMode="auto">
          <a:xfrm>
            <a:off x="4913784" y="2371595"/>
            <a:ext cx="1921287" cy="1658321"/>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pic>
        <p:nvPicPr>
          <p:cNvPr id="18" name="Picture 17" descr="Image result for mace">
            <a:extLst>
              <a:ext uri="{FF2B5EF4-FFF2-40B4-BE49-F238E27FC236}">
                <a16:creationId xmlns:a16="http://schemas.microsoft.com/office/drawing/2014/main" id="{10EFD015-2EA0-4723-9719-DF962E951974}"/>
              </a:ext>
            </a:extLst>
          </p:cNvPr>
          <p:cNvPicPr>
            <a:picLocks noChangeAspect="1" noChangeArrowheads="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752984" y="2339259"/>
            <a:ext cx="1904490" cy="1722995"/>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sp>
        <p:nvSpPr>
          <p:cNvPr id="20" name="Rectangle 17">
            <a:extLst>
              <a:ext uri="{FF2B5EF4-FFF2-40B4-BE49-F238E27FC236}">
                <a16:creationId xmlns:a16="http://schemas.microsoft.com/office/drawing/2014/main" id="{F87D4C1B-D44D-4054-BE10-C2885F30264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21" name="Rectangle 26">
            <a:extLst>
              <a:ext uri="{FF2B5EF4-FFF2-40B4-BE49-F238E27FC236}">
                <a16:creationId xmlns:a16="http://schemas.microsoft.com/office/drawing/2014/main" id="{6A009AE1-F590-4312-BC00-A7052F55EE39}"/>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DE" sz="1200" b="0" i="0" u="none" strike="noStrike" cap="none" normalizeH="0" baseline="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DE" sz="1200" b="0" i="0" u="none" strike="noStrike" cap="none" normalizeH="0" baseline="0">
                <a:ln>
                  <a:noFill/>
                </a:ln>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br>
            <a:endParaRPr kumimoji="0" lang="en-GB" altLang="en-DE"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F4B06E57-CBE9-4916-BCDC-EB24DB987FD4}"/>
              </a:ext>
            </a:extLst>
          </p:cNvPr>
          <p:cNvSpPr/>
          <p:nvPr/>
        </p:nvSpPr>
        <p:spPr>
          <a:xfrm>
            <a:off x="1627966" y="4676943"/>
            <a:ext cx="6059016" cy="1200329"/>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a typeface="DengXian" panose="02010600030101010101" pitchFamily="2" charset="-122"/>
                <a:cs typeface="Cordia New" panose="020B0304020202020204" pitchFamily="34" charset="-34"/>
              </a:rPr>
              <a:t>What spices do you use at home?</a:t>
            </a:r>
            <a:endParaRPr lang="en-DE" sz="2400" dirty="0">
              <a:ea typeface="DengXian" panose="02010600030101010101" pitchFamily="2" charset="-122"/>
              <a:cs typeface="Cordia New" panose="020B0304020202020204" pitchFamily="34" charset="-34"/>
            </a:endParaRPr>
          </a:p>
          <a:p>
            <a:pPr marL="342900" marR="0" lvl="0" indent="-342900">
              <a:spcBef>
                <a:spcPts val="0"/>
              </a:spcBef>
              <a:spcAft>
                <a:spcPts val="0"/>
              </a:spcAft>
              <a:buFont typeface="Symbol" panose="05050102010706020507" pitchFamily="18" charset="2"/>
              <a:buChar char=""/>
            </a:pPr>
            <a:r>
              <a:rPr lang="en-US" sz="2400" dirty="0">
                <a:ea typeface="DengXian" panose="02010600030101010101" pitchFamily="2" charset="-122"/>
                <a:cs typeface="Cordia New" panose="020B0304020202020204" pitchFamily="34" charset="-34"/>
              </a:rPr>
              <a:t>What do you use them for? </a:t>
            </a:r>
            <a:endParaRPr lang="en-DE" sz="2400" dirty="0">
              <a:ea typeface="DengXian" panose="02010600030101010101" pitchFamily="2" charset="-122"/>
              <a:cs typeface="Cordia New" panose="020B0304020202020204" pitchFamily="34" charset="-34"/>
            </a:endParaRPr>
          </a:p>
          <a:p>
            <a:pPr marL="342900" marR="0" lvl="0" indent="-342900">
              <a:spcBef>
                <a:spcPts val="0"/>
              </a:spcBef>
              <a:spcAft>
                <a:spcPts val="0"/>
              </a:spcAft>
              <a:buFont typeface="Symbol" panose="05050102010706020507" pitchFamily="18" charset="2"/>
              <a:buChar char=""/>
            </a:pPr>
            <a:r>
              <a:rPr lang="en-US" sz="2400" dirty="0">
                <a:ea typeface="DengXian" panose="02010600030101010101" pitchFamily="2" charset="-122"/>
                <a:cs typeface="Cordia New" panose="020B0304020202020204" pitchFamily="34" charset="-34"/>
              </a:rPr>
              <a:t>How important are spices in your lives? </a:t>
            </a:r>
            <a:endParaRPr lang="en-DE" sz="2400" dirty="0">
              <a:effectLst/>
              <a:ea typeface="DengXian" panose="02010600030101010101" pitchFamily="2" charset="-122"/>
              <a:cs typeface="Cordia New" panose="020B0304020202020204" pitchFamily="34" charset="-34"/>
            </a:endParaRPr>
          </a:p>
        </p:txBody>
      </p:sp>
      <p:sp>
        <p:nvSpPr>
          <p:cNvPr id="5" name="Title 4">
            <a:extLst>
              <a:ext uri="{FF2B5EF4-FFF2-40B4-BE49-F238E27FC236}">
                <a16:creationId xmlns:a16="http://schemas.microsoft.com/office/drawing/2014/main" id="{FB24578A-F420-4F2A-9D7A-C20144CB450C}"/>
              </a:ext>
            </a:extLst>
          </p:cNvPr>
          <p:cNvSpPr>
            <a:spLocks noGrp="1"/>
          </p:cNvSpPr>
          <p:nvPr>
            <p:ph type="title"/>
          </p:nvPr>
        </p:nvSpPr>
        <p:spPr/>
        <p:txBody>
          <a:bodyPr/>
          <a:lstStyle/>
          <a:p>
            <a:r>
              <a:rPr lang="en-US" dirty="0"/>
              <a:t>Discussion</a:t>
            </a:r>
            <a:endParaRPr lang="en-DE" dirty="0"/>
          </a:p>
        </p:txBody>
      </p:sp>
    </p:spTree>
    <p:extLst>
      <p:ext uri="{BB962C8B-B14F-4D97-AF65-F5344CB8AC3E}">
        <p14:creationId xmlns:p14="http://schemas.microsoft.com/office/powerpoint/2010/main" val="382811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754760" cy="4525963"/>
          </a:xfrm>
        </p:spPr>
        <p:txBody>
          <a:bodyPr>
            <a:normAutofit/>
          </a:bodyPr>
          <a:lstStyle/>
          <a:p>
            <a:pPr marL="0" indent="0">
              <a:buNone/>
            </a:pPr>
            <a:r>
              <a:rPr lang="en-US" sz="2400" dirty="0"/>
              <a:t>Spices are important in world history: they were highly sought after commodities.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05300" y="836712"/>
            <a:ext cx="4838700" cy="5608320"/>
          </a:xfrm>
          <a:prstGeom prst="rect">
            <a:avLst/>
          </a:prstGeom>
          <a:noFill/>
        </p:spPr>
      </p:pic>
    </p:spTree>
    <p:extLst>
      <p:ext uri="{BB962C8B-B14F-4D97-AF65-F5344CB8AC3E}">
        <p14:creationId xmlns:p14="http://schemas.microsoft.com/office/powerpoint/2010/main" val="365893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2400" dirty="0"/>
              <a:t>“God made Timor for sandalwood and Banda for mace and the Moluccas for cloves, and that this merchandise is not known anywhere else in the world except in these places. Tomé </a:t>
            </a:r>
            <a:r>
              <a:rPr lang="en-US" sz="2400" dirty="0" err="1"/>
              <a:t>Pires</a:t>
            </a:r>
            <a:r>
              <a:rPr lang="en-US" sz="2400" dirty="0"/>
              <a:t>* asked and enquired very diligently whether they had this merchandise anywhere else and everyone said not.” </a:t>
            </a:r>
          </a:p>
          <a:p>
            <a:pPr marL="0" indent="0">
              <a:buNone/>
            </a:pPr>
            <a:r>
              <a:rPr lang="en-US" sz="2400" dirty="0"/>
              <a:t> </a:t>
            </a:r>
          </a:p>
          <a:p>
            <a:pPr marL="0" indent="0">
              <a:buNone/>
            </a:pPr>
            <a:r>
              <a:rPr lang="en-US" sz="2400" i="1" dirty="0"/>
              <a:t>* Tomé </a:t>
            </a:r>
            <a:r>
              <a:rPr lang="en-US" sz="2400" i="1" dirty="0" err="1"/>
              <a:t>Pires</a:t>
            </a:r>
            <a:r>
              <a:rPr lang="en-US" sz="2400" i="1" dirty="0"/>
              <a:t> was a Portuguese apothecary from Lisbon who avidly collected and documented information on the Malay-Indonesia area, and personally visited Java, Sumatra and Maluku.</a:t>
            </a:r>
            <a:endParaRPr lang="en-US" sz="2400" dirty="0"/>
          </a:p>
        </p:txBody>
      </p:sp>
    </p:spTree>
    <p:extLst>
      <p:ext uri="{BB962C8B-B14F-4D97-AF65-F5344CB8AC3E}">
        <p14:creationId xmlns:p14="http://schemas.microsoft.com/office/powerpoint/2010/main" val="303577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Southeast Asian Archipelago - 15</a:t>
            </a:r>
            <a:r>
              <a:rPr lang="en-US" sz="3200" b="1" baseline="30000" dirty="0"/>
              <a:t>th</a:t>
            </a:r>
            <a:r>
              <a:rPr lang="en-US" sz="3200" b="1" dirty="0"/>
              <a:t> and 16</a:t>
            </a:r>
            <a:r>
              <a:rPr lang="en-US" sz="3200" b="1" baseline="30000" dirty="0"/>
              <a:t>th</a:t>
            </a:r>
            <a:r>
              <a:rPr lang="en-US" sz="3200" b="1" dirty="0"/>
              <a:t> century - one of the principal sources of spices</a:t>
            </a:r>
            <a:r>
              <a:rPr lang="en-US" sz="3200" dirty="0"/>
              <a:t>.</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979712" y="300792"/>
            <a:ext cx="5184576" cy="7920880"/>
          </a:xfrm>
          <a:prstGeom prst="rect">
            <a:avLst/>
          </a:prstGeom>
          <a:noFill/>
          <a:ln>
            <a:noFill/>
          </a:ln>
        </p:spPr>
      </p:pic>
    </p:spTree>
    <p:extLst>
      <p:ext uri="{BB962C8B-B14F-4D97-AF65-F5344CB8AC3E}">
        <p14:creationId xmlns:p14="http://schemas.microsoft.com/office/powerpoint/2010/main" val="1581626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n-US" dirty="0"/>
              <a:t>World trade</a:t>
            </a:r>
          </a:p>
        </p:txBody>
      </p:sp>
      <p:pic>
        <p:nvPicPr>
          <p:cNvPr id="5" name="Picture 4">
            <a:extLst>
              <a:ext uri="{FF2B5EF4-FFF2-40B4-BE49-F238E27FC236}">
                <a16:creationId xmlns:a16="http://schemas.microsoft.com/office/drawing/2014/main" id="{CAD1F3A5-1219-49BC-BB75-E40078844866}"/>
              </a:ext>
            </a:extLst>
          </p:cNvPr>
          <p:cNvPicPr>
            <a:picLocks noChangeAspect="1"/>
          </p:cNvPicPr>
          <p:nvPr/>
        </p:nvPicPr>
        <p:blipFill rotWithShape="1">
          <a:blip r:embed="rId2"/>
          <a:srcRect l="18902" t="29714" r="63258" b="13600"/>
          <a:stretch/>
        </p:blipFill>
        <p:spPr>
          <a:xfrm>
            <a:off x="395536" y="1196752"/>
            <a:ext cx="6264696" cy="5598520"/>
          </a:xfrm>
          <a:prstGeom prst="rect">
            <a:avLst/>
          </a:prstGeom>
        </p:spPr>
      </p:pic>
      <p:sp>
        <p:nvSpPr>
          <p:cNvPr id="3" name="Content Placeholder 2"/>
          <p:cNvSpPr>
            <a:spLocks noGrp="1"/>
          </p:cNvSpPr>
          <p:nvPr>
            <p:ph idx="1"/>
          </p:nvPr>
        </p:nvSpPr>
        <p:spPr>
          <a:xfrm>
            <a:off x="5364088" y="4725144"/>
            <a:ext cx="3672408" cy="2016224"/>
          </a:xfrm>
        </p:spPr>
        <p:txBody>
          <a:bodyPr>
            <a:normAutofit/>
          </a:bodyPr>
          <a:lstStyle/>
          <a:p>
            <a:pPr marL="3175" lvl="1" indent="0">
              <a:buNone/>
            </a:pPr>
            <a:r>
              <a:rPr lang="en-US" sz="2000" dirty="0"/>
              <a:t>Spices led to trade, exploration and linkages between South-East Asia and the wider world (Europe, China, India, the Middle East and the Middle East).</a:t>
            </a:r>
            <a:endParaRPr lang="en-US" sz="2400" dirty="0"/>
          </a:p>
        </p:txBody>
      </p:sp>
    </p:spTree>
    <p:extLst>
      <p:ext uri="{BB962C8B-B14F-4D97-AF65-F5344CB8AC3E}">
        <p14:creationId xmlns:p14="http://schemas.microsoft.com/office/powerpoint/2010/main" val="349536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C490-62A4-4DB3-8A6F-733479FC6C77}"/>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ED843FBA-DAF1-4498-807B-3251A35F259E}"/>
              </a:ext>
            </a:extLst>
          </p:cNvPr>
          <p:cNvSpPr>
            <a:spLocks noGrp="1"/>
          </p:cNvSpPr>
          <p:nvPr>
            <p:ph idx="1"/>
          </p:nvPr>
        </p:nvSpPr>
        <p:spPr/>
        <p:txBody>
          <a:bodyPr/>
          <a:lstStyle/>
          <a:p>
            <a:pPr marL="0" indent="0">
              <a:buNone/>
            </a:pPr>
            <a:r>
              <a:rPr lang="en-US" sz="2800" dirty="0"/>
              <a:t>The spice trade illustrates different types of connections: </a:t>
            </a:r>
          </a:p>
          <a:p>
            <a:r>
              <a:rPr lang="en-US" sz="2800" dirty="0"/>
              <a:t>between countries</a:t>
            </a:r>
          </a:p>
          <a:p>
            <a:r>
              <a:rPr lang="en-US" sz="2800" dirty="0"/>
              <a:t>between trade and politics, society and religion</a:t>
            </a:r>
          </a:p>
          <a:p>
            <a:r>
              <a:rPr lang="en-US" sz="2800" dirty="0"/>
              <a:t>between island and mainland Southeast Asia</a:t>
            </a:r>
          </a:p>
          <a:p>
            <a:r>
              <a:rPr lang="en-US" sz="2800" dirty="0"/>
              <a:t>between Southeast Asia and the world. </a:t>
            </a:r>
          </a:p>
          <a:p>
            <a:endParaRPr lang="en-DE" dirty="0"/>
          </a:p>
        </p:txBody>
      </p:sp>
    </p:spTree>
    <p:extLst>
      <p:ext uri="{BB962C8B-B14F-4D97-AF65-F5344CB8AC3E}">
        <p14:creationId xmlns:p14="http://schemas.microsoft.com/office/powerpoint/2010/main" val="3464711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1257</Words>
  <Application>Microsoft Office PowerPoint</Application>
  <PresentationFormat>On-screen Show (4:3)</PresentationFormat>
  <Paragraphs>112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Symbol</vt:lpstr>
      <vt:lpstr>Times New Roman</vt:lpstr>
      <vt:lpstr>Wingdings</vt:lpstr>
      <vt:lpstr>Office Theme</vt:lpstr>
      <vt:lpstr>Unit 3: Rice and Spice  Lesson 5: Spice, rice and the economic histories of Southeast Asia </vt:lpstr>
      <vt:lpstr> A note to users of this presentation</vt:lpstr>
      <vt:lpstr>What are these spices?</vt:lpstr>
      <vt:lpstr>Discussion</vt:lpstr>
      <vt:lpstr>PowerPoint Presentation</vt:lpstr>
      <vt:lpstr>PowerPoint Presentation</vt:lpstr>
      <vt:lpstr>Southeast Asian Archipelago - 15th and 16th century - one of the principal sources of spices.</vt:lpstr>
      <vt:lpstr>World trade</vt:lpstr>
      <vt:lpstr>PowerPoint Presentation</vt:lpstr>
      <vt:lpstr>Group work</vt:lpstr>
      <vt:lpstr>Conclusion</vt:lpstr>
      <vt:lpstr>Discussion</vt:lpstr>
      <vt:lpstr>PowerPoint Presentation</vt:lpstr>
      <vt:lpstr>Trader with other countries</vt:lpstr>
      <vt:lpstr>The Ming Voyages of Cheng Ho (Zheng He), 1371 – 1433 </vt:lpstr>
      <vt:lpstr>PowerPoint Presentation</vt:lpstr>
      <vt:lpstr>PowerPoint Presentation</vt:lpstr>
      <vt:lpstr>Think – Pair - Share</vt:lpstr>
      <vt:lpstr>Interconnections</vt:lpstr>
      <vt:lpstr>Gallery Walk</vt:lpstr>
      <vt:lpstr>PowerPoint Presentation</vt:lpstr>
      <vt:lpstr>Spice trade and urbanization</vt:lpstr>
      <vt:lpstr>Spice trade and urbanization</vt:lpstr>
      <vt:lpstr>Spice trade and religion expansion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Rice and Spice Lesson 3: Spice, Rice and the Economic Histories of South-East Asia </dc:title>
  <dc:creator>Vanessa Achilles</dc:creator>
  <cp:lastModifiedBy>Vanessa Achilles</cp:lastModifiedBy>
  <cp:revision>45</cp:revision>
  <dcterms:created xsi:type="dcterms:W3CDTF">2018-05-09T11:25:24Z</dcterms:created>
  <dcterms:modified xsi:type="dcterms:W3CDTF">2020-02-17T20:42:07Z</dcterms:modified>
</cp:coreProperties>
</file>