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3AFE1-7AD7-43BA-892A-83379C8FC66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DE"/>
        </a:p>
      </dgm:t>
    </dgm:pt>
    <dgm:pt modelId="{5F91543E-C6F3-42AC-90F7-B27C0FEE6980}">
      <dgm:prSet phldrT="[Text]"/>
      <dgm:spPr/>
      <dgm:t>
        <a:bodyPr/>
        <a:lstStyle/>
        <a:p>
          <a:r>
            <a:rPr lang="en-US" i="1" dirty="0"/>
            <a:t>Group 1</a:t>
          </a:r>
          <a:r>
            <a:rPr lang="en-US" dirty="0"/>
            <a:t>: Sources 2, 3</a:t>
          </a:r>
        </a:p>
        <a:p>
          <a:r>
            <a:rPr lang="en-US" dirty="0"/>
            <a:t>Masks dance in Kalimantan Timur. </a:t>
          </a:r>
          <a:endParaRPr lang="en-DE" dirty="0"/>
        </a:p>
      </dgm:t>
    </dgm:pt>
    <dgm:pt modelId="{E62D4DD9-0F96-4C5B-976D-CB9C4332EDC7}" type="parTrans" cxnId="{87961DEB-06ED-403A-9770-E1F189831195}">
      <dgm:prSet/>
      <dgm:spPr/>
      <dgm:t>
        <a:bodyPr/>
        <a:lstStyle/>
        <a:p>
          <a:endParaRPr lang="en-DE"/>
        </a:p>
      </dgm:t>
    </dgm:pt>
    <dgm:pt modelId="{04AE9BB8-643F-4B69-B3C0-C5DBBB82651B}" type="sibTrans" cxnId="{87961DEB-06ED-403A-9770-E1F189831195}">
      <dgm:prSet/>
      <dgm:spPr/>
      <dgm:t>
        <a:bodyPr/>
        <a:lstStyle/>
        <a:p>
          <a:endParaRPr lang="en-DE"/>
        </a:p>
      </dgm:t>
    </dgm:pt>
    <dgm:pt modelId="{DA1EBC91-3EF4-4B78-BD2B-394CBB4CF5E6}">
      <dgm:prSet/>
      <dgm:spPr/>
      <dgm:t>
        <a:bodyPr/>
        <a:lstStyle/>
        <a:p>
          <a:r>
            <a:rPr lang="en-US" i="1" dirty="0"/>
            <a:t>Group 2</a:t>
          </a:r>
          <a:r>
            <a:rPr lang="en-US" dirty="0"/>
            <a:t>: Sources 4, 5, 6 </a:t>
          </a:r>
        </a:p>
        <a:p>
          <a:r>
            <a:rPr lang="en-US" dirty="0" err="1"/>
            <a:t>Rungus</a:t>
          </a:r>
          <a:r>
            <a:rPr lang="en-US" dirty="0"/>
            <a:t> myth about </a:t>
          </a:r>
          <a:r>
            <a:rPr lang="en-US" dirty="0" err="1"/>
            <a:t>Bambarazon</a:t>
          </a:r>
          <a:r>
            <a:rPr lang="en-US" dirty="0"/>
            <a:t> (spirits associated with rice cultivation).</a:t>
          </a:r>
          <a:endParaRPr lang="en-DE" dirty="0"/>
        </a:p>
      </dgm:t>
    </dgm:pt>
    <dgm:pt modelId="{15F13DC8-D534-4CEB-BA78-4F80A05A6D2B}" type="parTrans" cxnId="{EBCB1E4A-5D01-4632-8820-E76545F5824F}">
      <dgm:prSet/>
      <dgm:spPr/>
      <dgm:t>
        <a:bodyPr/>
        <a:lstStyle/>
        <a:p>
          <a:endParaRPr lang="en-DE"/>
        </a:p>
      </dgm:t>
    </dgm:pt>
    <dgm:pt modelId="{CD348177-C4B1-4CFC-85F0-8EDCFD176619}" type="sibTrans" cxnId="{EBCB1E4A-5D01-4632-8820-E76545F5824F}">
      <dgm:prSet/>
      <dgm:spPr/>
      <dgm:t>
        <a:bodyPr/>
        <a:lstStyle/>
        <a:p>
          <a:endParaRPr lang="en-DE"/>
        </a:p>
      </dgm:t>
    </dgm:pt>
    <dgm:pt modelId="{C29FFFEB-5315-45DC-8D9D-AEB09559D860}">
      <dgm:prSet/>
      <dgm:spPr/>
      <dgm:t>
        <a:bodyPr/>
        <a:lstStyle/>
        <a:p>
          <a:r>
            <a:rPr lang="en-US" i="1" dirty="0"/>
            <a:t>Group 3</a:t>
          </a:r>
          <a:r>
            <a:rPr lang="en-US" dirty="0"/>
            <a:t>: Sources 7, 8</a:t>
          </a:r>
        </a:p>
        <a:p>
          <a:r>
            <a:rPr lang="en-US" dirty="0"/>
            <a:t> Rice cultivation rituals in the East Visayan islands in the Philippines).</a:t>
          </a:r>
          <a:endParaRPr lang="en-DE" dirty="0"/>
        </a:p>
      </dgm:t>
    </dgm:pt>
    <dgm:pt modelId="{D71B7CCD-D461-444F-92B9-4BCCFA5047B1}" type="parTrans" cxnId="{283C0A6C-CAF4-43C8-A7E5-F4DD32579EE2}">
      <dgm:prSet/>
      <dgm:spPr/>
      <dgm:t>
        <a:bodyPr/>
        <a:lstStyle/>
        <a:p>
          <a:endParaRPr lang="en-DE"/>
        </a:p>
      </dgm:t>
    </dgm:pt>
    <dgm:pt modelId="{C663FF83-ED2B-493C-BED4-B30A4A4C6D77}" type="sibTrans" cxnId="{283C0A6C-CAF4-43C8-A7E5-F4DD32579EE2}">
      <dgm:prSet/>
      <dgm:spPr/>
      <dgm:t>
        <a:bodyPr/>
        <a:lstStyle/>
        <a:p>
          <a:endParaRPr lang="en-DE"/>
        </a:p>
      </dgm:t>
    </dgm:pt>
    <dgm:pt modelId="{95D2CD34-1C2F-4955-82C8-2B7EC79B2EC5}">
      <dgm:prSet/>
      <dgm:spPr/>
      <dgm:t>
        <a:bodyPr/>
        <a:lstStyle/>
        <a:p>
          <a:r>
            <a:rPr lang="en-US" i="1" dirty="0"/>
            <a:t>Group 4</a:t>
          </a:r>
          <a:r>
            <a:rPr lang="en-US" dirty="0"/>
            <a:t>: Source 9 </a:t>
          </a:r>
        </a:p>
        <a:p>
          <a:r>
            <a:rPr lang="en-US" dirty="0" err="1"/>
            <a:t>Toraja</a:t>
          </a:r>
          <a:r>
            <a:rPr lang="en-US" dirty="0"/>
            <a:t> people </a:t>
          </a:r>
          <a:endParaRPr lang="en-DE" dirty="0"/>
        </a:p>
      </dgm:t>
    </dgm:pt>
    <dgm:pt modelId="{9EBBAFF7-D1C4-4A52-91E8-B26FA6939901}" type="parTrans" cxnId="{8F9BB5C4-AAEE-4CC1-A4B4-475F2A67A721}">
      <dgm:prSet/>
      <dgm:spPr/>
      <dgm:t>
        <a:bodyPr/>
        <a:lstStyle/>
        <a:p>
          <a:endParaRPr lang="en-DE"/>
        </a:p>
      </dgm:t>
    </dgm:pt>
    <dgm:pt modelId="{6FD30E46-3A11-4F44-9301-0CEF806695DE}" type="sibTrans" cxnId="{8F9BB5C4-AAEE-4CC1-A4B4-475F2A67A721}">
      <dgm:prSet/>
      <dgm:spPr/>
      <dgm:t>
        <a:bodyPr/>
        <a:lstStyle/>
        <a:p>
          <a:endParaRPr lang="en-DE"/>
        </a:p>
      </dgm:t>
    </dgm:pt>
    <dgm:pt modelId="{692612BF-79AA-4F87-B56B-E9EA5ADC5BF8}">
      <dgm:prSet/>
      <dgm:spPr/>
      <dgm:t>
        <a:bodyPr/>
        <a:lstStyle/>
        <a:p>
          <a:r>
            <a:rPr lang="en-US" i="1" dirty="0"/>
            <a:t>Group 5</a:t>
          </a:r>
          <a:r>
            <a:rPr lang="en-US" dirty="0"/>
            <a:t>: Sources 10, 11 </a:t>
          </a:r>
        </a:p>
        <a:p>
          <a:r>
            <a:rPr lang="en-US" dirty="0"/>
            <a:t>Roles of glutinous rice play in the rights of passage of the Tai people in Vietnam). </a:t>
          </a:r>
          <a:endParaRPr lang="en-DE" dirty="0"/>
        </a:p>
      </dgm:t>
    </dgm:pt>
    <dgm:pt modelId="{07CD4582-C9FF-4137-9CDC-ABC56E591AAE}" type="parTrans" cxnId="{2DCF2DF2-EFD7-4F28-B839-ECB01C37281E}">
      <dgm:prSet/>
      <dgm:spPr/>
      <dgm:t>
        <a:bodyPr/>
        <a:lstStyle/>
        <a:p>
          <a:endParaRPr lang="en-DE"/>
        </a:p>
      </dgm:t>
    </dgm:pt>
    <dgm:pt modelId="{C50202AA-EA6F-40D8-8F88-A7422213B4F4}" type="sibTrans" cxnId="{2DCF2DF2-EFD7-4F28-B839-ECB01C37281E}">
      <dgm:prSet/>
      <dgm:spPr/>
      <dgm:t>
        <a:bodyPr/>
        <a:lstStyle/>
        <a:p>
          <a:endParaRPr lang="en-DE"/>
        </a:p>
      </dgm:t>
    </dgm:pt>
    <dgm:pt modelId="{C560E431-2F75-4623-AFE0-BA4F5A33E5CF}">
      <dgm:prSet/>
      <dgm:spPr/>
      <dgm:t>
        <a:bodyPr/>
        <a:lstStyle/>
        <a:p>
          <a:r>
            <a:rPr lang="en-US" i="1" dirty="0"/>
            <a:t>Group 6</a:t>
          </a:r>
          <a:r>
            <a:rPr lang="en-US" dirty="0"/>
            <a:t>: Sources 12, 13 Symbolic significance of rice in Thai Buddhism). </a:t>
          </a:r>
          <a:endParaRPr lang="en-DE" dirty="0"/>
        </a:p>
      </dgm:t>
    </dgm:pt>
    <dgm:pt modelId="{4E7AA43A-C77D-4B4F-A1DB-0821EE43DC45}" type="parTrans" cxnId="{FB2BC1AA-E791-4684-B201-F6B143F79887}">
      <dgm:prSet/>
      <dgm:spPr/>
      <dgm:t>
        <a:bodyPr/>
        <a:lstStyle/>
        <a:p>
          <a:endParaRPr lang="en-DE"/>
        </a:p>
      </dgm:t>
    </dgm:pt>
    <dgm:pt modelId="{FDBB8E26-A8D1-436D-838B-5D22EBD161B9}" type="sibTrans" cxnId="{FB2BC1AA-E791-4684-B201-F6B143F79887}">
      <dgm:prSet/>
      <dgm:spPr/>
      <dgm:t>
        <a:bodyPr/>
        <a:lstStyle/>
        <a:p>
          <a:endParaRPr lang="en-DE"/>
        </a:p>
      </dgm:t>
    </dgm:pt>
    <dgm:pt modelId="{DD1AECD7-0B45-4803-B1E7-3114C5B04049}" type="pres">
      <dgm:prSet presAssocID="{F973AFE1-7AD7-43BA-892A-83379C8FC660}" presName="diagram" presStyleCnt="0">
        <dgm:presLayoutVars>
          <dgm:dir/>
          <dgm:resizeHandles val="exact"/>
        </dgm:presLayoutVars>
      </dgm:prSet>
      <dgm:spPr/>
    </dgm:pt>
    <dgm:pt modelId="{E7F22116-A6DF-4E25-8095-C67C4517EA15}" type="pres">
      <dgm:prSet presAssocID="{5F91543E-C6F3-42AC-90F7-B27C0FEE6980}" presName="node" presStyleLbl="node1" presStyleIdx="0" presStyleCnt="6">
        <dgm:presLayoutVars>
          <dgm:bulletEnabled val="1"/>
        </dgm:presLayoutVars>
      </dgm:prSet>
      <dgm:spPr/>
    </dgm:pt>
    <dgm:pt modelId="{270259CB-177D-4063-8EBE-DA24172F36C3}" type="pres">
      <dgm:prSet presAssocID="{04AE9BB8-643F-4B69-B3C0-C5DBBB82651B}" presName="sibTrans" presStyleCnt="0"/>
      <dgm:spPr/>
    </dgm:pt>
    <dgm:pt modelId="{1DC71F76-6202-4137-A7DA-EF8828889E56}" type="pres">
      <dgm:prSet presAssocID="{DA1EBC91-3EF4-4B78-BD2B-394CBB4CF5E6}" presName="node" presStyleLbl="node1" presStyleIdx="1" presStyleCnt="6">
        <dgm:presLayoutVars>
          <dgm:bulletEnabled val="1"/>
        </dgm:presLayoutVars>
      </dgm:prSet>
      <dgm:spPr/>
    </dgm:pt>
    <dgm:pt modelId="{C170156B-902D-4931-A76B-85FDDA593548}" type="pres">
      <dgm:prSet presAssocID="{CD348177-C4B1-4CFC-85F0-8EDCFD176619}" presName="sibTrans" presStyleCnt="0"/>
      <dgm:spPr/>
    </dgm:pt>
    <dgm:pt modelId="{845AC202-39DB-4D65-8398-189A71200BA3}" type="pres">
      <dgm:prSet presAssocID="{C29FFFEB-5315-45DC-8D9D-AEB09559D860}" presName="node" presStyleLbl="node1" presStyleIdx="2" presStyleCnt="6">
        <dgm:presLayoutVars>
          <dgm:bulletEnabled val="1"/>
        </dgm:presLayoutVars>
      </dgm:prSet>
      <dgm:spPr/>
    </dgm:pt>
    <dgm:pt modelId="{2B69642B-38C7-4F48-AC86-6832A9396CBB}" type="pres">
      <dgm:prSet presAssocID="{C663FF83-ED2B-493C-BED4-B30A4A4C6D77}" presName="sibTrans" presStyleCnt="0"/>
      <dgm:spPr/>
    </dgm:pt>
    <dgm:pt modelId="{99B71AD2-C436-45AC-B9A7-927F7BCB4B61}" type="pres">
      <dgm:prSet presAssocID="{95D2CD34-1C2F-4955-82C8-2B7EC79B2EC5}" presName="node" presStyleLbl="node1" presStyleIdx="3" presStyleCnt="6">
        <dgm:presLayoutVars>
          <dgm:bulletEnabled val="1"/>
        </dgm:presLayoutVars>
      </dgm:prSet>
      <dgm:spPr/>
    </dgm:pt>
    <dgm:pt modelId="{D744CCCC-99B6-4F7D-9D24-7B2200A177FF}" type="pres">
      <dgm:prSet presAssocID="{6FD30E46-3A11-4F44-9301-0CEF806695DE}" presName="sibTrans" presStyleCnt="0"/>
      <dgm:spPr/>
    </dgm:pt>
    <dgm:pt modelId="{0D85B1BD-829F-4D99-BC90-53A7FBBD1686}" type="pres">
      <dgm:prSet presAssocID="{692612BF-79AA-4F87-B56B-E9EA5ADC5BF8}" presName="node" presStyleLbl="node1" presStyleIdx="4" presStyleCnt="6">
        <dgm:presLayoutVars>
          <dgm:bulletEnabled val="1"/>
        </dgm:presLayoutVars>
      </dgm:prSet>
      <dgm:spPr/>
    </dgm:pt>
    <dgm:pt modelId="{B83C3D8B-7C3C-4C4A-B9D9-734D2AEC27DF}" type="pres">
      <dgm:prSet presAssocID="{C50202AA-EA6F-40D8-8F88-A7422213B4F4}" presName="sibTrans" presStyleCnt="0"/>
      <dgm:spPr/>
    </dgm:pt>
    <dgm:pt modelId="{98F6E700-7E5C-4152-998D-AC21C7935964}" type="pres">
      <dgm:prSet presAssocID="{C560E431-2F75-4623-AFE0-BA4F5A33E5CF}" presName="node" presStyleLbl="node1" presStyleIdx="5" presStyleCnt="6">
        <dgm:presLayoutVars>
          <dgm:bulletEnabled val="1"/>
        </dgm:presLayoutVars>
      </dgm:prSet>
      <dgm:spPr/>
    </dgm:pt>
  </dgm:ptLst>
  <dgm:cxnLst>
    <dgm:cxn modelId="{85D0B622-B36A-4D05-89D3-CDF4F0FC440D}" type="presOf" srcId="{5F91543E-C6F3-42AC-90F7-B27C0FEE6980}" destId="{E7F22116-A6DF-4E25-8095-C67C4517EA15}" srcOrd="0" destOrd="0" presId="urn:microsoft.com/office/officeart/2005/8/layout/default"/>
    <dgm:cxn modelId="{EBCB1E4A-5D01-4632-8820-E76545F5824F}" srcId="{F973AFE1-7AD7-43BA-892A-83379C8FC660}" destId="{DA1EBC91-3EF4-4B78-BD2B-394CBB4CF5E6}" srcOrd="1" destOrd="0" parTransId="{15F13DC8-D534-4CEB-BA78-4F80A05A6D2B}" sibTransId="{CD348177-C4B1-4CFC-85F0-8EDCFD176619}"/>
    <dgm:cxn modelId="{283C0A6C-CAF4-43C8-A7E5-F4DD32579EE2}" srcId="{F973AFE1-7AD7-43BA-892A-83379C8FC660}" destId="{C29FFFEB-5315-45DC-8D9D-AEB09559D860}" srcOrd="2" destOrd="0" parTransId="{D71B7CCD-D461-444F-92B9-4BCCFA5047B1}" sibTransId="{C663FF83-ED2B-493C-BED4-B30A4A4C6D77}"/>
    <dgm:cxn modelId="{BC2B7851-C2CE-4CAB-B324-B1038BA85C03}" type="presOf" srcId="{DA1EBC91-3EF4-4B78-BD2B-394CBB4CF5E6}" destId="{1DC71F76-6202-4137-A7DA-EF8828889E56}" srcOrd="0" destOrd="0" presId="urn:microsoft.com/office/officeart/2005/8/layout/default"/>
    <dgm:cxn modelId="{E532BC72-25F9-47B4-BFC8-4DE05F703087}" type="presOf" srcId="{F973AFE1-7AD7-43BA-892A-83379C8FC660}" destId="{DD1AECD7-0B45-4803-B1E7-3114C5B04049}" srcOrd="0" destOrd="0" presId="urn:microsoft.com/office/officeart/2005/8/layout/default"/>
    <dgm:cxn modelId="{307AD086-7B1F-45B6-B195-25839B011B89}" type="presOf" srcId="{C560E431-2F75-4623-AFE0-BA4F5A33E5CF}" destId="{98F6E700-7E5C-4152-998D-AC21C7935964}" srcOrd="0" destOrd="0" presId="urn:microsoft.com/office/officeart/2005/8/layout/default"/>
    <dgm:cxn modelId="{61C3D486-2EC8-4426-A4E8-794F4A96AE76}" type="presOf" srcId="{692612BF-79AA-4F87-B56B-E9EA5ADC5BF8}" destId="{0D85B1BD-829F-4D99-BC90-53A7FBBD1686}" srcOrd="0" destOrd="0" presId="urn:microsoft.com/office/officeart/2005/8/layout/default"/>
    <dgm:cxn modelId="{3158509A-F47A-4583-9DDB-F0A2B27CEB8D}" type="presOf" srcId="{C29FFFEB-5315-45DC-8D9D-AEB09559D860}" destId="{845AC202-39DB-4D65-8398-189A71200BA3}" srcOrd="0" destOrd="0" presId="urn:microsoft.com/office/officeart/2005/8/layout/default"/>
    <dgm:cxn modelId="{FB2BC1AA-E791-4684-B201-F6B143F79887}" srcId="{F973AFE1-7AD7-43BA-892A-83379C8FC660}" destId="{C560E431-2F75-4623-AFE0-BA4F5A33E5CF}" srcOrd="5" destOrd="0" parTransId="{4E7AA43A-C77D-4B4F-A1DB-0821EE43DC45}" sibTransId="{FDBB8E26-A8D1-436D-838B-5D22EBD161B9}"/>
    <dgm:cxn modelId="{C36743B4-3FFF-45EE-918E-45B3A3A5158F}" type="presOf" srcId="{95D2CD34-1C2F-4955-82C8-2B7EC79B2EC5}" destId="{99B71AD2-C436-45AC-B9A7-927F7BCB4B61}" srcOrd="0" destOrd="0" presId="urn:microsoft.com/office/officeart/2005/8/layout/default"/>
    <dgm:cxn modelId="{8F9BB5C4-AAEE-4CC1-A4B4-475F2A67A721}" srcId="{F973AFE1-7AD7-43BA-892A-83379C8FC660}" destId="{95D2CD34-1C2F-4955-82C8-2B7EC79B2EC5}" srcOrd="3" destOrd="0" parTransId="{9EBBAFF7-D1C4-4A52-91E8-B26FA6939901}" sibTransId="{6FD30E46-3A11-4F44-9301-0CEF806695DE}"/>
    <dgm:cxn modelId="{87961DEB-06ED-403A-9770-E1F189831195}" srcId="{F973AFE1-7AD7-43BA-892A-83379C8FC660}" destId="{5F91543E-C6F3-42AC-90F7-B27C0FEE6980}" srcOrd="0" destOrd="0" parTransId="{E62D4DD9-0F96-4C5B-976D-CB9C4332EDC7}" sibTransId="{04AE9BB8-643F-4B69-B3C0-C5DBBB82651B}"/>
    <dgm:cxn modelId="{2DCF2DF2-EFD7-4F28-B839-ECB01C37281E}" srcId="{F973AFE1-7AD7-43BA-892A-83379C8FC660}" destId="{692612BF-79AA-4F87-B56B-E9EA5ADC5BF8}" srcOrd="4" destOrd="0" parTransId="{07CD4582-C9FF-4137-9CDC-ABC56E591AAE}" sibTransId="{C50202AA-EA6F-40D8-8F88-A7422213B4F4}"/>
    <dgm:cxn modelId="{8A7699DD-5841-4178-9B09-3D37F2A39074}" type="presParOf" srcId="{DD1AECD7-0B45-4803-B1E7-3114C5B04049}" destId="{E7F22116-A6DF-4E25-8095-C67C4517EA15}" srcOrd="0" destOrd="0" presId="urn:microsoft.com/office/officeart/2005/8/layout/default"/>
    <dgm:cxn modelId="{89754730-FDF9-460E-9640-94A1D3B494DD}" type="presParOf" srcId="{DD1AECD7-0B45-4803-B1E7-3114C5B04049}" destId="{270259CB-177D-4063-8EBE-DA24172F36C3}" srcOrd="1" destOrd="0" presId="urn:microsoft.com/office/officeart/2005/8/layout/default"/>
    <dgm:cxn modelId="{EACDCD6C-27A9-4C49-B914-912E3857C899}" type="presParOf" srcId="{DD1AECD7-0B45-4803-B1E7-3114C5B04049}" destId="{1DC71F76-6202-4137-A7DA-EF8828889E56}" srcOrd="2" destOrd="0" presId="urn:microsoft.com/office/officeart/2005/8/layout/default"/>
    <dgm:cxn modelId="{C9363D92-8987-4E09-873E-E30F7F6128D0}" type="presParOf" srcId="{DD1AECD7-0B45-4803-B1E7-3114C5B04049}" destId="{C170156B-902D-4931-A76B-85FDDA593548}" srcOrd="3" destOrd="0" presId="urn:microsoft.com/office/officeart/2005/8/layout/default"/>
    <dgm:cxn modelId="{7A4A85BC-C28B-4C8D-8BB8-1DC88D41CE49}" type="presParOf" srcId="{DD1AECD7-0B45-4803-B1E7-3114C5B04049}" destId="{845AC202-39DB-4D65-8398-189A71200BA3}" srcOrd="4" destOrd="0" presId="urn:microsoft.com/office/officeart/2005/8/layout/default"/>
    <dgm:cxn modelId="{9DA0BFA1-76A7-4995-9458-2D354B77F0BA}" type="presParOf" srcId="{DD1AECD7-0B45-4803-B1E7-3114C5B04049}" destId="{2B69642B-38C7-4F48-AC86-6832A9396CBB}" srcOrd="5" destOrd="0" presId="urn:microsoft.com/office/officeart/2005/8/layout/default"/>
    <dgm:cxn modelId="{8EE6E25C-6427-4C39-AA43-5C028111B6E2}" type="presParOf" srcId="{DD1AECD7-0B45-4803-B1E7-3114C5B04049}" destId="{99B71AD2-C436-45AC-B9A7-927F7BCB4B61}" srcOrd="6" destOrd="0" presId="urn:microsoft.com/office/officeart/2005/8/layout/default"/>
    <dgm:cxn modelId="{0C54E17D-4EE3-4EB7-9367-BDBEB13287D5}" type="presParOf" srcId="{DD1AECD7-0B45-4803-B1E7-3114C5B04049}" destId="{D744CCCC-99B6-4F7D-9D24-7B2200A177FF}" srcOrd="7" destOrd="0" presId="urn:microsoft.com/office/officeart/2005/8/layout/default"/>
    <dgm:cxn modelId="{9CDEEE3D-1E29-46B0-8E70-FC7510EEB121}" type="presParOf" srcId="{DD1AECD7-0B45-4803-B1E7-3114C5B04049}" destId="{0D85B1BD-829F-4D99-BC90-53A7FBBD1686}" srcOrd="8" destOrd="0" presId="urn:microsoft.com/office/officeart/2005/8/layout/default"/>
    <dgm:cxn modelId="{37A6F4CB-424E-4CA8-8B1E-88A566355A40}" type="presParOf" srcId="{DD1AECD7-0B45-4803-B1E7-3114C5B04049}" destId="{B83C3D8B-7C3C-4C4A-B9D9-734D2AEC27DF}" srcOrd="9" destOrd="0" presId="urn:microsoft.com/office/officeart/2005/8/layout/default"/>
    <dgm:cxn modelId="{FB8A3371-E748-4546-99D1-1B8610D9316F}" type="presParOf" srcId="{DD1AECD7-0B45-4803-B1E7-3114C5B04049}" destId="{98F6E700-7E5C-4152-998D-AC21C793596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22116-A6DF-4E25-8095-C67C4517EA15}">
      <dsp:nvSpPr>
        <dsp:cNvPr id="0" name=""/>
        <dsp:cNvSpPr/>
      </dsp:nvSpPr>
      <dsp:spPr>
        <a:xfrm>
          <a:off x="0" y="900249"/>
          <a:ext cx="2658527" cy="15951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Group 1</a:t>
          </a:r>
          <a:r>
            <a:rPr lang="en-US" sz="1900" kern="1200" dirty="0"/>
            <a:t>: Sources 2, 3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Masks dance in Kalimantan Timur. </a:t>
          </a:r>
          <a:endParaRPr lang="en-DE" sz="1900" kern="1200" dirty="0"/>
        </a:p>
      </dsp:txBody>
      <dsp:txXfrm>
        <a:off x="0" y="900249"/>
        <a:ext cx="2658527" cy="1595116"/>
      </dsp:txXfrm>
    </dsp:sp>
    <dsp:sp modelId="{1DC71F76-6202-4137-A7DA-EF8828889E56}">
      <dsp:nvSpPr>
        <dsp:cNvPr id="0" name=""/>
        <dsp:cNvSpPr/>
      </dsp:nvSpPr>
      <dsp:spPr>
        <a:xfrm>
          <a:off x="2924380" y="900249"/>
          <a:ext cx="2658527" cy="15951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Group 2</a:t>
          </a:r>
          <a:r>
            <a:rPr lang="en-US" sz="1900" kern="1200" dirty="0"/>
            <a:t>: Sources 4, 5, 6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Rungus</a:t>
          </a:r>
          <a:r>
            <a:rPr lang="en-US" sz="1900" kern="1200" dirty="0"/>
            <a:t> myth about </a:t>
          </a:r>
          <a:r>
            <a:rPr lang="en-US" sz="1900" kern="1200" dirty="0" err="1"/>
            <a:t>Bambarazon</a:t>
          </a:r>
          <a:r>
            <a:rPr lang="en-US" sz="1900" kern="1200" dirty="0"/>
            <a:t> (spirits associated with rice cultivation).</a:t>
          </a:r>
          <a:endParaRPr lang="en-DE" sz="1900" kern="1200" dirty="0"/>
        </a:p>
      </dsp:txBody>
      <dsp:txXfrm>
        <a:off x="2924380" y="900249"/>
        <a:ext cx="2658527" cy="1595116"/>
      </dsp:txXfrm>
    </dsp:sp>
    <dsp:sp modelId="{845AC202-39DB-4D65-8398-189A71200BA3}">
      <dsp:nvSpPr>
        <dsp:cNvPr id="0" name=""/>
        <dsp:cNvSpPr/>
      </dsp:nvSpPr>
      <dsp:spPr>
        <a:xfrm>
          <a:off x="5848760" y="900249"/>
          <a:ext cx="2658527" cy="15951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Group 3</a:t>
          </a:r>
          <a:r>
            <a:rPr lang="en-US" sz="1900" kern="1200" dirty="0"/>
            <a:t>: Sources 7, 8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 Rice cultivation rituals in the East Visayan islands in the Philippines).</a:t>
          </a:r>
          <a:endParaRPr lang="en-DE" sz="1900" kern="1200" dirty="0"/>
        </a:p>
      </dsp:txBody>
      <dsp:txXfrm>
        <a:off x="5848760" y="900249"/>
        <a:ext cx="2658527" cy="1595116"/>
      </dsp:txXfrm>
    </dsp:sp>
    <dsp:sp modelId="{99B71AD2-C436-45AC-B9A7-927F7BCB4B61}">
      <dsp:nvSpPr>
        <dsp:cNvPr id="0" name=""/>
        <dsp:cNvSpPr/>
      </dsp:nvSpPr>
      <dsp:spPr>
        <a:xfrm>
          <a:off x="0" y="2761218"/>
          <a:ext cx="2658527" cy="15951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Group 4</a:t>
          </a:r>
          <a:r>
            <a:rPr lang="en-US" sz="1900" kern="1200" dirty="0"/>
            <a:t>: Source 9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Toraja</a:t>
          </a:r>
          <a:r>
            <a:rPr lang="en-US" sz="1900" kern="1200" dirty="0"/>
            <a:t> people </a:t>
          </a:r>
          <a:endParaRPr lang="en-DE" sz="1900" kern="1200" dirty="0"/>
        </a:p>
      </dsp:txBody>
      <dsp:txXfrm>
        <a:off x="0" y="2761218"/>
        <a:ext cx="2658527" cy="1595116"/>
      </dsp:txXfrm>
    </dsp:sp>
    <dsp:sp modelId="{0D85B1BD-829F-4D99-BC90-53A7FBBD1686}">
      <dsp:nvSpPr>
        <dsp:cNvPr id="0" name=""/>
        <dsp:cNvSpPr/>
      </dsp:nvSpPr>
      <dsp:spPr>
        <a:xfrm>
          <a:off x="2924380" y="2761218"/>
          <a:ext cx="2658527" cy="15951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Group 5</a:t>
          </a:r>
          <a:r>
            <a:rPr lang="en-US" sz="1900" kern="1200" dirty="0"/>
            <a:t>: Sources 10, 11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Roles of glutinous rice play in the rights of passage of the Tai people in Vietnam). </a:t>
          </a:r>
          <a:endParaRPr lang="en-DE" sz="1900" kern="1200" dirty="0"/>
        </a:p>
      </dsp:txBody>
      <dsp:txXfrm>
        <a:off x="2924380" y="2761218"/>
        <a:ext cx="2658527" cy="1595116"/>
      </dsp:txXfrm>
    </dsp:sp>
    <dsp:sp modelId="{98F6E700-7E5C-4152-998D-AC21C7935964}">
      <dsp:nvSpPr>
        <dsp:cNvPr id="0" name=""/>
        <dsp:cNvSpPr/>
      </dsp:nvSpPr>
      <dsp:spPr>
        <a:xfrm>
          <a:off x="5848760" y="2761218"/>
          <a:ext cx="2658527" cy="15951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Group 6</a:t>
          </a:r>
          <a:r>
            <a:rPr lang="en-US" sz="1900" kern="1200" dirty="0"/>
            <a:t>: Sources 12, 13 Symbolic significance of rice in Thai Buddhism). </a:t>
          </a:r>
          <a:endParaRPr lang="en-DE" sz="1900" kern="1200" dirty="0"/>
        </a:p>
      </dsp:txBody>
      <dsp:txXfrm>
        <a:off x="5848760" y="2761218"/>
        <a:ext cx="2658527" cy="1595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9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5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4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5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2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5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5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sharedhistories.asia/teach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oschz/4326405986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/>
              <a:t>Unit 3: Rice and Spice</a:t>
            </a:r>
            <a:br>
              <a:rPr lang="en-US" sz="3600" dirty="0"/>
            </a:br>
            <a:br>
              <a:rPr lang="en-US" sz="3600" dirty="0"/>
            </a:br>
            <a:r>
              <a:rPr lang="en-US" sz="4000" dirty="0"/>
              <a:t>Lesson 4: Rice and Spice: Spirituality, Myths and Legends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F53A85-C1B1-47A4-A3E7-D5973FD231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0" y="89452"/>
            <a:ext cx="1993507" cy="1035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9AFA96-0577-4E57-ADB6-F527C9BB0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38" y="89453"/>
            <a:ext cx="5529242" cy="96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9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EF81-5508-4E02-8370-C9E1AE8C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 note to users of this presentation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D7F8-A9F8-4FCD-926F-CAE21E67D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469"/>
            <a:ext cx="8229600" cy="425613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This presentation was developed as complementary materials for teachers  running this lesson. It follows the </a:t>
            </a:r>
            <a:r>
              <a:rPr lang="en-US" sz="2400" b="1" dirty="0"/>
              <a:t>lesson plan</a:t>
            </a:r>
            <a:r>
              <a:rPr lang="en-US" sz="2400" dirty="0"/>
              <a:t>.</a:t>
            </a:r>
          </a:p>
          <a:p>
            <a:r>
              <a:rPr lang="en-US" sz="2400" dirty="0"/>
              <a:t>It includes content from the lesson plans and the introductory essays for teachers’ </a:t>
            </a:r>
            <a:r>
              <a:rPr lang="en-US" sz="2400" b="1" dirty="0"/>
              <a:t>lectures</a:t>
            </a:r>
            <a:r>
              <a:rPr lang="en-US" sz="2400" dirty="0"/>
              <a:t>. It also introduces some of the </a:t>
            </a:r>
            <a:r>
              <a:rPr lang="en-US" sz="2400" b="1" dirty="0"/>
              <a:t>activities</a:t>
            </a:r>
            <a:r>
              <a:rPr lang="en-US" sz="2400" dirty="0"/>
              <a:t> suggested for students.</a:t>
            </a:r>
          </a:p>
          <a:p>
            <a:r>
              <a:rPr lang="en-US" sz="2400" dirty="0"/>
              <a:t>You are welcome to </a:t>
            </a:r>
            <a:r>
              <a:rPr lang="en-US" sz="2400" b="1" dirty="0"/>
              <a:t>customize</a:t>
            </a:r>
            <a:r>
              <a:rPr lang="en-US" sz="2400" dirty="0"/>
              <a:t> this presentation to adjust the lesson to their curriculum and to your students. You can change images, add/remove activities, and of course delete this slide, etc. The </a:t>
            </a:r>
            <a:r>
              <a:rPr lang="en-US" sz="2400" b="1" dirty="0">
                <a:solidFill>
                  <a:schemeClr val="bg1"/>
                </a:solidFill>
              </a:rPr>
              <a:t>Teacher’s Guide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fr-FR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https://sharedhistories.asia/teacher/</a:t>
            </a:r>
            <a:r>
              <a:rPr lang="fr-FR" sz="2400" dirty="0">
                <a:solidFill>
                  <a:schemeClr val="bg1"/>
                </a:solidFill>
              </a:rPr>
              <a:t>) </a:t>
            </a:r>
            <a:r>
              <a:rPr lang="en-US" sz="2400" dirty="0"/>
              <a:t>provides guidance on how to adjust the lessons.</a:t>
            </a:r>
          </a:p>
          <a:p>
            <a:r>
              <a:rPr lang="en-US" sz="2400" dirty="0"/>
              <a:t>We wish you a successful lesson!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9E1823-109F-4ADA-817A-4A620117A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" y="-27384"/>
            <a:ext cx="8992716" cy="1033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2DACD7-D0DA-42D6-BA28-00F9B19AB11A}"/>
              </a:ext>
            </a:extLst>
          </p:cNvPr>
          <p:cNvSpPr txBox="1"/>
          <p:nvPr/>
        </p:nvSpPr>
        <p:spPr>
          <a:xfrm>
            <a:off x="75642" y="6309320"/>
            <a:ext cx="9112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Southeast Asian Shared Histories project was developed by UNESCO Bangkok with funding from the Republic of Korea.</a:t>
            </a:r>
            <a:endParaRPr kumimoji="0" lang="en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77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C631-C05C-458D-A258-83D174F1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CD91D-685E-4654-9491-21FABEFF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28" y="1827272"/>
            <a:ext cx="3521968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Rice is central to Southeast Asia life:</a:t>
            </a:r>
          </a:p>
          <a:p>
            <a:pPr lvl="1">
              <a:buFontTx/>
              <a:buChar char="-"/>
            </a:pPr>
            <a:r>
              <a:rPr lang="en-US" sz="2400" dirty="0"/>
              <a:t>staple food</a:t>
            </a:r>
          </a:p>
          <a:p>
            <a:pPr lvl="1">
              <a:buFontTx/>
              <a:buChar char="-"/>
            </a:pPr>
            <a:r>
              <a:rPr lang="en-US" sz="2400" dirty="0"/>
              <a:t>indicator of wealth and social statues, etc.),</a:t>
            </a:r>
          </a:p>
          <a:p>
            <a:r>
              <a:rPr lang="en-US" sz="2400" dirty="0"/>
              <a:t>Huge cultural and religious significance.</a:t>
            </a:r>
          </a:p>
          <a:p>
            <a:r>
              <a:rPr lang="en-US" sz="2400" dirty="0"/>
              <a:t>Special rites and rituals are performed at different stages of rice production</a:t>
            </a:r>
            <a:endParaRPr lang="en-DE" sz="2400" dirty="0"/>
          </a:p>
          <a:p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ED894E-9CA2-425E-B499-090F52BFA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27272"/>
            <a:ext cx="5250160" cy="39376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A45F0B-0442-4B08-AA4E-2A6330E9AFAE}"/>
              </a:ext>
            </a:extLst>
          </p:cNvPr>
          <p:cNvSpPr/>
          <p:nvPr/>
        </p:nvSpPr>
        <p:spPr>
          <a:xfrm>
            <a:off x="3779912" y="576519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000" dirty="0"/>
              <a:t>Source: </a:t>
            </a:r>
            <a:r>
              <a:rPr lang="fr-FR" sz="1000" b="1" dirty="0" err="1"/>
              <a:t>jo.schz</a:t>
            </a:r>
            <a:endParaRPr lang="fr-FR" sz="1000" dirty="0">
              <a:hlinkClick r:id="rId3"/>
            </a:endParaRPr>
          </a:p>
          <a:p>
            <a:r>
              <a:rPr lang="fr-FR" sz="1000" dirty="0">
                <a:hlinkClick r:id="rId3"/>
              </a:rPr>
              <a:t>https://www.flickr.com/photos/joschz/4326405986/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87319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D241-134C-40B6-94DF-8B204B32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A historian’s account about a rice ceremony he witnessed in </a:t>
            </a:r>
            <a:r>
              <a:rPr lang="en-GB" sz="2400" b="1" dirty="0" err="1"/>
              <a:t>Johol</a:t>
            </a:r>
            <a:r>
              <a:rPr lang="en-GB" sz="2400" b="1" dirty="0"/>
              <a:t>, a small town in </a:t>
            </a:r>
            <a:r>
              <a:rPr lang="en-US" sz="2400" b="1" dirty="0"/>
              <a:t>Negeri Sembilan, Malaysia, in 1915 </a:t>
            </a:r>
            <a:endParaRPr lang="en-D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C6FF7-B4EF-4957-A5F8-4F509DF15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“At planting, there are also ceremonies. Sometimes there is a special service known as </a:t>
            </a:r>
            <a:r>
              <a:rPr lang="en-US" i="1" dirty="0" err="1"/>
              <a:t>bapua</a:t>
            </a:r>
            <a:r>
              <a:rPr lang="en-US" i="1" dirty="0"/>
              <a:t>, </a:t>
            </a:r>
            <a:r>
              <a:rPr lang="en-US" dirty="0"/>
              <a:t>consisting of a sort of mock combat, in which the evil spirits are believed to be expelled from the rice-fields by the villages. </a:t>
            </a:r>
            <a:endParaRPr lang="en-DE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DE" dirty="0"/>
          </a:p>
          <a:p>
            <a:pPr marL="0" indent="0">
              <a:buNone/>
            </a:pPr>
            <a:r>
              <a:rPr lang="en-US" dirty="0"/>
              <a:t>I saw this combat take place at </a:t>
            </a:r>
            <a:r>
              <a:rPr lang="en-US" dirty="0" err="1"/>
              <a:t>Johol</a:t>
            </a:r>
            <a:r>
              <a:rPr lang="en-US" dirty="0"/>
              <a:t>. Two parties assembled one on each side of a gully and hurled rods from the </a:t>
            </a:r>
            <a:r>
              <a:rPr lang="en-US" i="1" dirty="0" err="1"/>
              <a:t>puar</a:t>
            </a:r>
            <a:r>
              <a:rPr lang="en-US" dirty="0"/>
              <a:t> (the cardamom plant) across at one another till a blow in the face gave one of the combatants a bloody mouth and spoilt the fun. It lasted about half an hour. The rods or darts were about feet long, thin green and straight, and the pared root gave them a flat end like that of a stethoscope: it was this flat end which was thrown foremost. It has been suggested to me that they are stems of a ginger-plant. A </a:t>
            </a:r>
            <a:r>
              <a:rPr lang="en-US" i="1" dirty="0" err="1"/>
              <a:t>pawang</a:t>
            </a:r>
            <a:r>
              <a:rPr lang="en-US" dirty="0"/>
              <a:t> (a Malay medicine man or shaman) opened the proceedings with an invocation. The purpose was to expel all evil influences from the fields before planting. I was informed that </a:t>
            </a:r>
            <a:r>
              <a:rPr lang="en-US" i="1" dirty="0" err="1"/>
              <a:t>singketa</a:t>
            </a:r>
            <a:r>
              <a:rPr lang="en-US" dirty="0"/>
              <a:t> is a more serious combat with heavier weapons – </a:t>
            </a:r>
            <a:r>
              <a:rPr lang="en-US" i="1" dirty="0" err="1"/>
              <a:t>batang</a:t>
            </a:r>
            <a:r>
              <a:rPr lang="en-US" i="1" dirty="0"/>
              <a:t> pisang </a:t>
            </a:r>
            <a:r>
              <a:rPr lang="en-US" dirty="0"/>
              <a:t>(banana stem), if I remember rightly.”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5631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F3BA-BFCA-43D4-906A-19B987599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– Pair – Share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37360-DDBF-46AB-8280-536D80FB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03" y="2792685"/>
            <a:ext cx="6419056" cy="4065315"/>
          </a:xfrm>
        </p:spPr>
        <p:txBody>
          <a:bodyPr/>
          <a:lstStyle/>
          <a:p>
            <a:r>
              <a:rPr lang="en-US" dirty="0"/>
              <a:t>Why are these rites and rituals performed?</a:t>
            </a:r>
          </a:p>
          <a:p>
            <a:r>
              <a:rPr lang="en-US" dirty="0"/>
              <a:t>What do the people hope to achieve by performing them? 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45261C-F326-4575-8924-A5E679D43B8C}"/>
              </a:ext>
            </a:extLst>
          </p:cNvPr>
          <p:cNvSpPr/>
          <p:nvPr/>
        </p:nvSpPr>
        <p:spPr>
          <a:xfrm>
            <a:off x="6516216" y="620688"/>
            <a:ext cx="4139952" cy="863313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5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161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2D9BD-8ECD-4034-AB45-818C7D53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  <a:endParaRPr lang="en-D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538404-350B-426C-AA11-7DEFCBBCF7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493286"/>
              </p:ext>
            </p:extLst>
          </p:nvPr>
        </p:nvGraphicFramePr>
        <p:xfrm>
          <a:off x="457200" y="1196752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15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C150-6EC8-4C6E-819D-A7E8BEDC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CE4B-02E6-4FC7-A74C-0EB3538C7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1. Which groups of people are you reading about from the sources and where are they located? </a:t>
            </a:r>
            <a:endParaRPr lang="en-DE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DE" dirty="0"/>
          </a:p>
          <a:p>
            <a:pPr marL="0" indent="0">
              <a:buNone/>
            </a:pPr>
            <a:r>
              <a:rPr lang="en-GB" dirty="0"/>
              <a:t>2. What is the cultural and religious significance of rice for this group of people? Use the following questions to guide your response. 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(a) What rites and rituals do they practise?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(b) When do they practise the rites and rituals? 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(c) Why do they practise the rites and rituals? 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(d) What are the props used?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(e) Who are involved? 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(f) Do you see evidence of the rites and rituals cementing kin and community relations? </a:t>
            </a:r>
            <a:endParaRPr lang="en-DE" dirty="0"/>
          </a:p>
          <a:p>
            <a:pPr marL="400050" lvl="1" indent="0">
              <a:buNone/>
            </a:pPr>
            <a:r>
              <a:rPr lang="en-GB" i="1" dirty="0"/>
              <a:t>(g) Are there particular values that the rites and rituals seek to transmit? Describe the values. </a:t>
            </a:r>
            <a:endParaRPr lang="en-DE" dirty="0"/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2249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1AAB-6E1C-4EFF-AC83-C4B9DBFB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F857C-B89B-4417-9BB9-EC8D7461C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Elderly members in our communities often have important and relevant knowledge to share.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Their stories, accounts and points of view are also important in helping historians understand history. </a:t>
            </a:r>
            <a:endParaRPr lang="en-DE" sz="2400" dirty="0"/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9214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748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Unit 3: Rice and Spice  Lesson 4: Rice and Spice: Spirituality, Myths and Legends</vt:lpstr>
      <vt:lpstr> A note to users of this presentation</vt:lpstr>
      <vt:lpstr>Rice</vt:lpstr>
      <vt:lpstr>A historian’s account about a rice ceremony he witnessed in Johol, a small town in Negeri Sembilan, Malaysia, in 1915 </vt:lpstr>
      <vt:lpstr>Think – Pair – Share</vt:lpstr>
      <vt:lpstr>Group work</vt:lpstr>
      <vt:lpstr>Group work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Rice and Spice Lesson 3: Spice, Rice and the Economic Histories of South-East Asia</dc:title>
  <dc:creator>Vanessa Achilles</dc:creator>
  <cp:lastModifiedBy>Vanessa Achilles</cp:lastModifiedBy>
  <cp:revision>54</cp:revision>
  <dcterms:created xsi:type="dcterms:W3CDTF">2018-05-09T11:25:24Z</dcterms:created>
  <dcterms:modified xsi:type="dcterms:W3CDTF">2020-02-17T20:42:14Z</dcterms:modified>
</cp:coreProperties>
</file>