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E45-0259-4BE1-A515-A6744957A83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72EE-8997-4812-8B21-1465AD96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9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E45-0259-4BE1-A515-A6744957A83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72EE-8997-4812-8B21-1465AD96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E45-0259-4BE1-A515-A6744957A83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72EE-8997-4812-8B21-1465AD96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3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E45-0259-4BE1-A515-A6744957A83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72EE-8997-4812-8B21-1465AD96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5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E45-0259-4BE1-A515-A6744957A83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72EE-8997-4812-8B21-1465AD96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5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E45-0259-4BE1-A515-A6744957A83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72EE-8997-4812-8B21-1465AD96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E45-0259-4BE1-A515-A6744957A83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72EE-8997-4812-8B21-1465AD96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E45-0259-4BE1-A515-A6744957A83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72EE-8997-4812-8B21-1465AD96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E45-0259-4BE1-A515-A6744957A83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72EE-8997-4812-8B21-1465AD96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2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E45-0259-4BE1-A515-A6744957A83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72EE-8997-4812-8B21-1465AD96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E45-0259-4BE1-A515-A6744957A83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72EE-8997-4812-8B21-1465AD96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5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B7E45-0259-4BE1-A515-A6744957A83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072EE-8997-4812-8B21-1465AD96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urcuma_longa_roots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am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sharedhistories.asia/teach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yurvedadosha.org/what-is-ayurveda#axzz4D3MLUPEh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e_four_elements,_four_qualities,_four_humours,_four_season_Wellcome_V0048018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/>
              <a:t>Unit 3: Rice and Spice</a:t>
            </a:r>
            <a:br>
              <a:rPr lang="en-US" sz="3600" dirty="0"/>
            </a:br>
            <a:br>
              <a:rPr lang="en-US" sz="3600" dirty="0"/>
            </a:br>
            <a:r>
              <a:rPr lang="en-US" sz="4000" dirty="0"/>
              <a:t>Lesson 3: Food, health and healing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4C63E-9A35-4B85-BA01-46EA18D64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" y="89452"/>
            <a:ext cx="1993507" cy="1035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DADBB-F348-4F5B-8734-45BA17E07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8" y="89453"/>
            <a:ext cx="5529242" cy="96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9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C27-063C-4BFA-9B3F-4FEE4F22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Turmeric</a:t>
            </a:r>
            <a:endParaRPr lang="en-D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F0843B-F90F-4E2A-9CE8-148699FA8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Food is also used in Southeast Asia for medicinal and ritual purposes. </a:t>
            </a:r>
          </a:p>
          <a:p>
            <a:r>
              <a:rPr lang="en-US" sz="2400" dirty="0"/>
              <a:t>Turmeric has long been used for religious and ceremonial purposes in India and is also widely used in Southeast Asia for medicinal and ritual purposes especially during childbirth and infancy</a:t>
            </a:r>
            <a:endParaRPr lang="en-DE" sz="2400" dirty="0"/>
          </a:p>
        </p:txBody>
      </p:sp>
      <p:pic>
        <p:nvPicPr>
          <p:cNvPr id="4098" name="Picture 2" descr="Image result for turmeric">
            <a:extLst>
              <a:ext uri="{FF2B5EF4-FFF2-40B4-BE49-F238E27FC236}">
                <a16:creationId xmlns:a16="http://schemas.microsoft.com/office/drawing/2014/main" id="{2B60C5BD-5E4E-474B-92A6-0E35AB89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6187"/>
            <a:ext cx="5014785" cy="20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8A59EB-C5DA-4775-AC71-02DCED2771CC}"/>
              </a:ext>
            </a:extLst>
          </p:cNvPr>
          <p:cNvSpPr/>
          <p:nvPr/>
        </p:nvSpPr>
        <p:spPr>
          <a:xfrm>
            <a:off x="683568" y="6558959"/>
            <a:ext cx="7308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3"/>
              </a:rPr>
              <a:t>Source: https://commons.wikimedia.org/wiki/File:Curcuma_longa_roots.jpg</a:t>
            </a:r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373652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544F-A6D4-4E04-8618-68F7D0E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Traditional medicine</a:t>
            </a:r>
            <a:endParaRPr lang="en-D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DCE5F-4319-44D2-AA4D-A24E53A7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18285"/>
          </a:xfrm>
        </p:spPr>
        <p:txBody>
          <a:bodyPr/>
          <a:lstStyle/>
          <a:p>
            <a:r>
              <a:rPr lang="en-GB" sz="2400" dirty="0"/>
              <a:t>People are still using the traditional medicinal knowledge of our forefathers to achieve physical well-being.</a:t>
            </a:r>
            <a:endParaRPr lang="en-DE" sz="2400" dirty="0"/>
          </a:p>
          <a:p>
            <a:r>
              <a:rPr lang="en-GB" sz="2400" dirty="0"/>
              <a:t>Food is used as medicine in Indonesia. </a:t>
            </a:r>
          </a:p>
          <a:p>
            <a:endParaRPr lang="en-DE" sz="2400" dirty="0"/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956DC-9432-44A1-8DF1-45855D3EE2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18485"/>
            <a:ext cx="2133600" cy="319024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69B36-A182-4622-A7A0-57733C7E21CD}"/>
              </a:ext>
            </a:extLst>
          </p:cNvPr>
          <p:cNvSpPr/>
          <p:nvPr/>
        </p:nvSpPr>
        <p:spPr>
          <a:xfrm>
            <a:off x="5781296" y="6351027"/>
            <a:ext cx="24513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ea typeface="DengXian" panose="02010600030101010101" pitchFamily="2" charset="-122"/>
                <a:cs typeface="Cordia New" panose="020B0304020202020204" pitchFamily="34" charset="-34"/>
              </a:rPr>
              <a:t>Source</a:t>
            </a:r>
            <a:r>
              <a:rPr lang="fr-FR" sz="1000" dirty="0">
                <a:ea typeface="DengXian" panose="02010600030101010101" pitchFamily="2" charset="-122"/>
                <a:cs typeface="Cordia New" panose="020B0304020202020204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fr-FR" sz="1000" u="sng" dirty="0">
                <a:solidFill>
                  <a:srgbClr val="0563C1"/>
                </a:solidFill>
                <a:ea typeface="DengXian" panose="02010600030101010101" pitchFamily="2" charset="-122"/>
                <a:cs typeface="Cordia New" panose="020B0304020202020204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https://en.wikipedia.org/wiki/Jamu</a:t>
            </a:r>
            <a:endParaRPr lang="en-DE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949748-184E-48D8-9A92-4CC9B036D9D9}"/>
              </a:ext>
            </a:extLst>
          </p:cNvPr>
          <p:cNvSpPr/>
          <p:nvPr/>
        </p:nvSpPr>
        <p:spPr>
          <a:xfrm>
            <a:off x="451274" y="355944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dirty="0" err="1"/>
              <a:t>J</a:t>
            </a:r>
            <a:r>
              <a:rPr lang="en-GB" sz="2400" i="1" dirty="0" err="1"/>
              <a:t>amu</a:t>
            </a:r>
            <a:r>
              <a:rPr lang="en-GB" sz="2400" i="1" dirty="0"/>
              <a:t>: </a:t>
            </a:r>
            <a:r>
              <a:rPr lang="en-GB" sz="2400" dirty="0"/>
              <a:t>herbal medicine made from natural materials such as plant parts (roots, bark, flowers, seeds, leaves and fruits). Animal products (honey, royal jelly, milk and eggs) are sometimes added. </a:t>
            </a:r>
          </a:p>
        </p:txBody>
      </p:sp>
    </p:spTree>
    <p:extLst>
      <p:ext uri="{BB962C8B-B14F-4D97-AF65-F5344CB8AC3E}">
        <p14:creationId xmlns:p14="http://schemas.microsoft.com/office/powerpoint/2010/main" val="415540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7D41-6D5B-40EF-8ABD-66F16FAC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transmission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A04D3-4B83-4ABF-B214-D18B97F9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Much knowledge of medicinal plants was transmitted inter-generationally </a:t>
            </a:r>
            <a:r>
              <a:rPr lang="en-GB" sz="2400" i="1" dirty="0"/>
              <a:t>in situ</a:t>
            </a:r>
            <a:r>
              <a:rPr lang="en-GB" sz="2400" dirty="0"/>
              <a:t> through walks in nature. </a:t>
            </a:r>
          </a:p>
          <a:p>
            <a:r>
              <a:rPr lang="en-GB" sz="2400" dirty="0"/>
              <a:t>With urbanization, deforestation, access to Western healthcare, and other factors, these natural resources and rich traditional knowledge are rapidly disappearing.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 err="1"/>
              <a:t>J</a:t>
            </a:r>
            <a:r>
              <a:rPr lang="en-GB" sz="2400" i="1" dirty="0" err="1"/>
              <a:t>amu</a:t>
            </a:r>
            <a:r>
              <a:rPr lang="en-GB" sz="2400" dirty="0"/>
              <a:t> still popular as a health supplement for the younger generation, but mostly in pill forms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sz="2400" dirty="0"/>
          </a:p>
          <a:p>
            <a:pPr marL="0" indent="0" algn="ctr">
              <a:buNone/>
            </a:pPr>
            <a:r>
              <a:rPr lang="en-US" sz="2800" dirty="0"/>
              <a:t>Let’s preserve these traditions and knowledge because they are an integral part of our culture and heritage!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51780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EF81-5508-4E02-8370-C9E1AE8C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note to users of this presentation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D7F8-A9F8-4FCD-926F-CAE21E67D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2469"/>
            <a:ext cx="8229600" cy="425613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This presentation was developed as complementary materials for teachers  running this lesson. It follows the </a:t>
            </a:r>
            <a:r>
              <a:rPr lang="en-US" sz="2400" b="1" dirty="0"/>
              <a:t>lesson plan</a:t>
            </a:r>
            <a:r>
              <a:rPr lang="en-US" sz="2400" dirty="0"/>
              <a:t>.</a:t>
            </a:r>
          </a:p>
          <a:p>
            <a:r>
              <a:rPr lang="en-US" sz="2400" dirty="0"/>
              <a:t>It includes content from the lesson plans and the introductory essays for teachers’ </a:t>
            </a:r>
            <a:r>
              <a:rPr lang="en-US" sz="2400" b="1" dirty="0"/>
              <a:t>lectures</a:t>
            </a:r>
            <a:r>
              <a:rPr lang="en-US" sz="2400" dirty="0"/>
              <a:t>. It also introduces some of the </a:t>
            </a:r>
            <a:r>
              <a:rPr lang="en-US" sz="2400" b="1" dirty="0"/>
              <a:t>activities</a:t>
            </a:r>
            <a:r>
              <a:rPr lang="en-US" sz="2400" dirty="0"/>
              <a:t> suggested for students.</a:t>
            </a:r>
          </a:p>
          <a:p>
            <a:r>
              <a:rPr lang="en-US" sz="2400" dirty="0"/>
              <a:t>You are welcome to </a:t>
            </a:r>
            <a:r>
              <a:rPr lang="en-US" sz="2400" b="1" dirty="0"/>
              <a:t>customize</a:t>
            </a:r>
            <a:r>
              <a:rPr lang="en-US" sz="2400" dirty="0"/>
              <a:t> this presentation to adjust the lesson to their curriculum and to your students. You can change images, add/remove activities, and of course delete this slide, etc. The </a:t>
            </a:r>
            <a:r>
              <a:rPr lang="en-US" sz="2400" b="1" dirty="0">
                <a:solidFill>
                  <a:schemeClr val="bg1"/>
                </a:solidFill>
              </a:rPr>
              <a:t>Teacher’s Guide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fr-FR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https://sharedhistories.asia/teacher/</a:t>
            </a:r>
            <a:r>
              <a:rPr lang="fr-FR" sz="2400" dirty="0">
                <a:solidFill>
                  <a:schemeClr val="bg1"/>
                </a:solidFill>
              </a:rPr>
              <a:t>) </a:t>
            </a:r>
            <a:r>
              <a:rPr lang="en-US" sz="2400" dirty="0"/>
              <a:t>provides guidance on how to adjust the lessons.</a:t>
            </a:r>
          </a:p>
          <a:p>
            <a:r>
              <a:rPr lang="en-US" sz="2400" dirty="0"/>
              <a:t>We wish you a successful lesson!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E1823-109F-4ADA-817A-4A620117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" y="-27384"/>
            <a:ext cx="8992716" cy="1033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DACD7-D0DA-42D6-BA28-00F9B19AB11A}"/>
              </a:ext>
            </a:extLst>
          </p:cNvPr>
          <p:cNvSpPr txBox="1"/>
          <p:nvPr/>
        </p:nvSpPr>
        <p:spPr>
          <a:xfrm>
            <a:off x="75642" y="6309320"/>
            <a:ext cx="9112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Southeast Asian Shared Histories project was developed by UNESCO Bangkok with funding from the Republic of Korea.</a:t>
            </a: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7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F0487-D0CC-46FB-9B4E-74CEFFD0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What do you usually do when you suffer from small ailments such as a sore throat, toothache, flatulence, and so on? </a:t>
            </a:r>
            <a:endParaRPr lang="en-DE" sz="2400" dirty="0"/>
          </a:p>
          <a:p>
            <a:pPr lvl="1"/>
            <a:r>
              <a:rPr lang="en-US" sz="2400" dirty="0"/>
              <a:t>Do they you straight to a Western doctor or a pharmacy?</a:t>
            </a:r>
          </a:p>
          <a:p>
            <a:pPr lvl="1"/>
            <a:r>
              <a:rPr lang="en-US" sz="2400" dirty="0"/>
              <a:t>Would your parents/grand-parents recommend natural remedies with herbs, spices and other foodstuff that can be found easily in their kitchens or backyards? </a:t>
            </a:r>
          </a:p>
          <a:p>
            <a:pPr lvl="1"/>
            <a:r>
              <a:rPr lang="en-US" sz="2400" dirty="0"/>
              <a:t>Would you avoid or take more in eating certain foods in order to alleviate the symptoms?</a:t>
            </a:r>
            <a:endParaRPr lang="en-DE" sz="2400" dirty="0"/>
          </a:p>
          <a:p>
            <a:endParaRPr lang="en-DE" dirty="0"/>
          </a:p>
        </p:txBody>
      </p:sp>
      <p:pic>
        <p:nvPicPr>
          <p:cNvPr id="1026" name="Picture 2" descr="Image result for clipart child fever">
            <a:extLst>
              <a:ext uri="{FF2B5EF4-FFF2-40B4-BE49-F238E27FC236}">
                <a16:creationId xmlns:a16="http://schemas.microsoft.com/office/drawing/2014/main" id="{8F5465F3-C2B3-481A-A1EB-7B59D19BD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79" y="4437112"/>
            <a:ext cx="3942754" cy="22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ipart child belly pain">
            <a:extLst>
              <a:ext uri="{FF2B5EF4-FFF2-40B4-BE49-F238E27FC236}">
                <a16:creationId xmlns:a16="http://schemas.microsoft.com/office/drawing/2014/main" id="{A211F893-3F48-4FE8-8B68-52002BA9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437112"/>
            <a:ext cx="2414156" cy="24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3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6662-D4C1-4E69-927B-BDFB3332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Humoral systems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D8AD-8A81-416E-A5D0-CE9295107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Many indigenous health systems based on food and diet can be linked back to humoral systems that travelled from India, Arabia and China. </a:t>
            </a:r>
            <a:endParaRPr lang="en-DE" sz="2400" dirty="0"/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6EE97-DE80-4A55-ACE8-D3F0828014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" y="2864167"/>
            <a:ext cx="6385560" cy="371919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C3DA9B-2657-4E21-9D41-57D8557E24B2}"/>
              </a:ext>
            </a:extLst>
          </p:cNvPr>
          <p:cNvSpPr/>
          <p:nvPr/>
        </p:nvSpPr>
        <p:spPr>
          <a:xfrm>
            <a:off x="1379220" y="6583362"/>
            <a:ext cx="75132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ea typeface="DengXian" panose="02010600030101010101" pitchFamily="2" charset="-122"/>
                <a:cs typeface="Cordia New" panose="020B0304020202020204" pitchFamily="34" charset="-34"/>
              </a:rPr>
              <a:t>Source: </a:t>
            </a:r>
            <a:r>
              <a:rPr lang="fr-FR" sz="1000" i="1" u="sng" dirty="0">
                <a:solidFill>
                  <a:srgbClr val="0563C1"/>
                </a:solidFill>
                <a:ea typeface="DengXian" panose="02010600030101010101" pitchFamily="2" charset="-122"/>
                <a:cs typeface="Cordia New" panose="020B0304020202020204" pitchFamily="34" charset="-34"/>
                <a:hlinkClick r:id="rId3"/>
              </a:rPr>
              <a:t>http://ayurvedadosha.org/what-is-ayurveda#axzz4D3MLUPEh</a:t>
            </a:r>
            <a:endParaRPr lang="en-DE" sz="1000" dirty="0">
              <a:effectLst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699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6662-D4C1-4E69-927B-BDFB3332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Humoral systems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D8AD-8A81-416E-A5D0-CE9295107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66018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Humoral systems view humans as having a unique constitution composed of earth, fire, water and wind.</a:t>
            </a:r>
          </a:p>
          <a:p>
            <a:pPr marL="0" indent="0">
              <a:buNone/>
            </a:pPr>
            <a:endParaRPr lang="en-D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0A34A9-39A5-4EA7-9056-FB0DCAFCB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49" y="2060848"/>
            <a:ext cx="5259005" cy="439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D23184-E39D-4582-AEE4-8C1B9DC2CD2A}"/>
              </a:ext>
            </a:extLst>
          </p:cNvPr>
          <p:cNvSpPr/>
          <p:nvPr/>
        </p:nvSpPr>
        <p:spPr>
          <a:xfrm>
            <a:off x="107504" y="6633735"/>
            <a:ext cx="84432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Source: </a:t>
            </a:r>
            <a:r>
              <a:rPr lang="fr-FR" sz="1000" dirty="0">
                <a:hlinkClick r:id="rId3"/>
              </a:rPr>
              <a:t>https://commons.wikimedia.org/wiki/File:The_four_elements,_four_qualities,_four_humours,_four_season_Wellcome_V0048018.jpg</a:t>
            </a:r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22527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1A98-8808-4538-97A9-5C72364A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quest for a balanced system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CF10-E1C2-453A-83A3-57360C279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Diseases and foodstuffs are either hot or cool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/>
              <a:t>humans’ constitutions can be altered by diet when necessary.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r>
              <a:rPr lang="en-GB" sz="2400" dirty="0"/>
              <a:t>A central view of all humoral systems is the quest for a balanced system – not hot / not cold</a:t>
            </a:r>
          </a:p>
          <a:p>
            <a:pPr lvl="1"/>
            <a:r>
              <a:rPr lang="en-GB" sz="2000" dirty="0"/>
              <a:t>cool diseases should be cured with warm foods or exposure to heat</a:t>
            </a:r>
          </a:p>
          <a:p>
            <a:pPr lvl="1"/>
            <a:r>
              <a:rPr lang="en-GB" sz="2000" dirty="0"/>
              <a:t>hot diseases should cured with cool foods or a reduction in temperature. </a:t>
            </a:r>
            <a:endParaRPr lang="en-DE" sz="2000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5218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AEE4-4830-4388-B0AB-18100F23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 Southeast Asia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81E4D-8962-4642-BE3E-803993762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Wind element (</a:t>
            </a:r>
            <a:r>
              <a:rPr lang="en-GB" sz="2400" i="1" dirty="0" err="1"/>
              <a:t>lom</a:t>
            </a:r>
            <a:r>
              <a:rPr lang="en-GB" sz="2400" i="1" dirty="0"/>
              <a:t> </a:t>
            </a:r>
            <a:r>
              <a:rPr lang="en-GB" sz="2400" dirty="0"/>
              <a:t>in Thailand, </a:t>
            </a:r>
            <a:r>
              <a:rPr lang="en-GB" sz="2400" i="1" dirty="0" err="1"/>
              <a:t>angin</a:t>
            </a:r>
            <a:r>
              <a:rPr lang="en-GB" sz="2400" i="1" dirty="0"/>
              <a:t> </a:t>
            </a:r>
            <a:r>
              <a:rPr lang="en-GB" sz="2400" dirty="0"/>
              <a:t>in Malaysia. </a:t>
            </a:r>
          </a:p>
          <a:p>
            <a:r>
              <a:rPr lang="en-GB" sz="2400" dirty="0"/>
              <a:t>Blood, a hot humour, and phlegm, a cold humour, need to be kept in balance. </a:t>
            </a:r>
          </a:p>
          <a:p>
            <a:r>
              <a:rPr lang="en-GB" sz="2400" dirty="0"/>
              <a:t>Illnesses and reproductive states upset the humoral balance and require special dietary attention.  </a:t>
            </a:r>
            <a:endParaRPr lang="en-DE" sz="2400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4902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7029-1AEA-4BEF-BC6D-A690EA28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A2DE5-B482-4DEE-AF65-6C6E9260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852936"/>
            <a:ext cx="5112568" cy="327322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Are the humoral systems (hot/cold) observed in your families?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5261C-F326-4575-8924-A5E679D43B8C}"/>
              </a:ext>
            </a:extLst>
          </p:cNvPr>
          <p:cNvSpPr/>
          <p:nvPr/>
        </p:nvSpPr>
        <p:spPr>
          <a:xfrm>
            <a:off x="6444208" y="548680"/>
            <a:ext cx="4139952" cy="863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432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0485FFD-B10E-446E-8518-3B9B0A00086D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2866549" y="836712"/>
            <a:ext cx="3489960" cy="3388995"/>
          </a:xfrm>
          <a:prstGeom prst="ellipse">
            <a:avLst/>
          </a:prstGeom>
          <a:solidFill>
            <a:srgbClr val="FF0000">
              <a:alpha val="50000"/>
            </a:srgbClr>
          </a:solidFill>
          <a:ln w="4699">
            <a:solidFill>
              <a:srgbClr val="333399"/>
            </a:solidFill>
            <a:round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en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43C87C-EACF-4A36-945B-83F962B66B3A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3872389" y="2903002"/>
            <a:ext cx="3444240" cy="3345180"/>
          </a:xfrm>
          <a:prstGeom prst="ellipse">
            <a:avLst/>
          </a:prstGeom>
          <a:solidFill>
            <a:srgbClr val="92D050">
              <a:alpha val="50000"/>
            </a:srgbClr>
          </a:solidFill>
          <a:ln w="4699">
            <a:solidFill>
              <a:srgbClr val="009999"/>
            </a:solidFill>
            <a:round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en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F145E3-0169-4364-813B-BA493A63B4DE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2043589" y="2887762"/>
            <a:ext cx="3444240" cy="3345180"/>
          </a:xfrm>
          <a:prstGeom prst="ellipse">
            <a:avLst/>
          </a:prstGeom>
          <a:solidFill>
            <a:srgbClr val="00B0F0">
              <a:alpha val="50000"/>
            </a:srgbClr>
          </a:solidFill>
          <a:ln w="4699">
            <a:solidFill>
              <a:srgbClr val="00B0F0"/>
            </a:solidFill>
            <a:round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en-DE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EECD8BDB-968D-4B1A-82BC-2A6328637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509" y="6232942"/>
            <a:ext cx="847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TW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NEUTRAL</a:t>
            </a:r>
            <a:endParaRPr kumimoji="0" lang="en-GB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65DD255D-FB1C-459B-BF4A-2309353D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832" y="6232942"/>
            <a:ext cx="549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TW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COLD</a:t>
            </a:r>
            <a:endParaRPr kumimoji="0" lang="en-GB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F968351B-257F-4F2B-B12D-35DB54EDF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114" y="-1890295"/>
            <a:ext cx="549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TW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HOT</a:t>
            </a:r>
            <a:endParaRPr kumimoji="0" lang="en-GB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8FDF036-2821-479B-BEB8-EFC573384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9" y="-23554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DE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A5379F8-59C4-42AC-B8E7-A4574D00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9" y="-18982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DE"/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9BD7CB67-ED2A-4C63-B64F-4349A4B1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2" y="690345"/>
            <a:ext cx="549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TW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HOT</a:t>
            </a:r>
            <a:endParaRPr kumimoji="0" lang="en-GB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9CE1890-9C49-48C3-BB88-C2475FCF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046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Exercice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0100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693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Unit 3: Rice and Spice  Lesson 3: Food, health and healing</vt:lpstr>
      <vt:lpstr> A note to users of this presentation</vt:lpstr>
      <vt:lpstr>PowerPoint Presentation</vt:lpstr>
      <vt:lpstr>Humoral systems</vt:lpstr>
      <vt:lpstr>Humoral systems</vt:lpstr>
      <vt:lpstr>A quest for a balanced system</vt:lpstr>
      <vt:lpstr>In Southeast Asia</vt:lpstr>
      <vt:lpstr>Discussion</vt:lpstr>
      <vt:lpstr>Exercice</vt:lpstr>
      <vt:lpstr>Turmeric</vt:lpstr>
      <vt:lpstr>Traditional medicine</vt:lpstr>
      <vt:lpstr>Knowledge transmission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Rice and Spice Lesson 3: Spice, Rice and the Economic Histories of South-East Asia</dc:title>
  <dc:creator>Vanessa Achilles</dc:creator>
  <cp:lastModifiedBy>Vanessa Achilles</cp:lastModifiedBy>
  <cp:revision>65</cp:revision>
  <dcterms:created xsi:type="dcterms:W3CDTF">2018-05-09T11:25:24Z</dcterms:created>
  <dcterms:modified xsi:type="dcterms:W3CDTF">2020-02-17T20:42:21Z</dcterms:modified>
</cp:coreProperties>
</file>