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5" r:id="rId3"/>
    <p:sldId id="265" r:id="rId4"/>
    <p:sldId id="266" r:id="rId5"/>
    <p:sldId id="257" r:id="rId6"/>
    <p:sldId id="267" r:id="rId7"/>
    <p:sldId id="258" r:id="rId8"/>
    <p:sldId id="259" r:id="rId9"/>
    <p:sldId id="264" r:id="rId10"/>
    <p:sldId id="261" r:id="rId11"/>
    <p:sldId id="262" r:id="rId12"/>
    <p:sldId id="268" r:id="rId13"/>
    <p:sldId id="260"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D6ABB-674E-4D9A-9129-3E11D4284E50}" type="datetimeFigureOut">
              <a:rPr lang="en-DE" smtClean="0"/>
              <a:t>17/02/2020</a:t>
            </a:fld>
            <a:endParaRPr lang="en-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EC243-34C7-47D6-AAD1-E64EFD8D09D0}" type="slidenum">
              <a:rPr lang="en-DE" smtClean="0"/>
              <a:t>‹#›</a:t>
            </a:fld>
            <a:endParaRPr lang="en-DE"/>
          </a:p>
        </p:txBody>
      </p:sp>
    </p:spTree>
    <p:extLst>
      <p:ext uri="{BB962C8B-B14F-4D97-AF65-F5344CB8AC3E}">
        <p14:creationId xmlns:p14="http://schemas.microsoft.com/office/powerpoint/2010/main" val="333628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309EC243-34C7-47D6-AAD1-E64EFD8D09D0}" type="slidenum">
              <a:rPr lang="en-DE" smtClean="0"/>
              <a:t>5</a:t>
            </a:fld>
            <a:endParaRPr lang="en-DE"/>
          </a:p>
        </p:txBody>
      </p:sp>
    </p:spTree>
    <p:extLst>
      <p:ext uri="{BB962C8B-B14F-4D97-AF65-F5344CB8AC3E}">
        <p14:creationId xmlns:p14="http://schemas.microsoft.com/office/powerpoint/2010/main" val="56675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72060-CB46-4DBD-89EA-D78A140C3360}"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FE432-4F4D-48DD-8613-C8A2A968312F}" type="slidenum">
              <a:rPr lang="en-US" smtClean="0"/>
              <a:t>‹#›</a:t>
            </a:fld>
            <a:endParaRPr lang="en-US"/>
          </a:p>
        </p:txBody>
      </p:sp>
    </p:spTree>
    <p:extLst>
      <p:ext uri="{BB962C8B-B14F-4D97-AF65-F5344CB8AC3E}">
        <p14:creationId xmlns:p14="http://schemas.microsoft.com/office/powerpoint/2010/main" val="213659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D72060-CB46-4DBD-89EA-D78A140C3360}"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FE432-4F4D-48DD-8613-C8A2A968312F}" type="slidenum">
              <a:rPr lang="en-US" smtClean="0"/>
              <a:t>‹#›</a:t>
            </a:fld>
            <a:endParaRPr lang="en-US"/>
          </a:p>
        </p:txBody>
      </p:sp>
    </p:spTree>
    <p:extLst>
      <p:ext uri="{BB962C8B-B14F-4D97-AF65-F5344CB8AC3E}">
        <p14:creationId xmlns:p14="http://schemas.microsoft.com/office/powerpoint/2010/main" val="20053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D72060-CB46-4DBD-89EA-D78A140C3360}"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FE432-4F4D-48DD-8613-C8A2A968312F}" type="slidenum">
              <a:rPr lang="en-US" smtClean="0"/>
              <a:t>‹#›</a:t>
            </a:fld>
            <a:endParaRPr lang="en-US"/>
          </a:p>
        </p:txBody>
      </p:sp>
    </p:spTree>
    <p:extLst>
      <p:ext uri="{BB962C8B-B14F-4D97-AF65-F5344CB8AC3E}">
        <p14:creationId xmlns:p14="http://schemas.microsoft.com/office/powerpoint/2010/main" val="52013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D72060-CB46-4DBD-89EA-D78A140C3360}"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FE432-4F4D-48DD-8613-C8A2A968312F}" type="slidenum">
              <a:rPr lang="en-US" smtClean="0"/>
              <a:t>‹#›</a:t>
            </a:fld>
            <a:endParaRPr lang="en-US"/>
          </a:p>
        </p:txBody>
      </p:sp>
    </p:spTree>
    <p:extLst>
      <p:ext uri="{BB962C8B-B14F-4D97-AF65-F5344CB8AC3E}">
        <p14:creationId xmlns:p14="http://schemas.microsoft.com/office/powerpoint/2010/main" val="244970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D72060-CB46-4DBD-89EA-D78A140C3360}"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FE432-4F4D-48DD-8613-C8A2A968312F}" type="slidenum">
              <a:rPr lang="en-US" smtClean="0"/>
              <a:t>‹#›</a:t>
            </a:fld>
            <a:endParaRPr lang="en-US"/>
          </a:p>
        </p:txBody>
      </p:sp>
    </p:spTree>
    <p:extLst>
      <p:ext uri="{BB962C8B-B14F-4D97-AF65-F5344CB8AC3E}">
        <p14:creationId xmlns:p14="http://schemas.microsoft.com/office/powerpoint/2010/main" val="208605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D72060-CB46-4DBD-89EA-D78A140C3360}"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FE432-4F4D-48DD-8613-C8A2A968312F}" type="slidenum">
              <a:rPr lang="en-US" smtClean="0"/>
              <a:t>‹#›</a:t>
            </a:fld>
            <a:endParaRPr lang="en-US"/>
          </a:p>
        </p:txBody>
      </p:sp>
    </p:spTree>
    <p:extLst>
      <p:ext uri="{BB962C8B-B14F-4D97-AF65-F5344CB8AC3E}">
        <p14:creationId xmlns:p14="http://schemas.microsoft.com/office/powerpoint/2010/main" val="272221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D72060-CB46-4DBD-89EA-D78A140C3360}"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FE432-4F4D-48DD-8613-C8A2A968312F}" type="slidenum">
              <a:rPr lang="en-US" smtClean="0"/>
              <a:t>‹#›</a:t>
            </a:fld>
            <a:endParaRPr lang="en-US"/>
          </a:p>
        </p:txBody>
      </p:sp>
    </p:spTree>
    <p:extLst>
      <p:ext uri="{BB962C8B-B14F-4D97-AF65-F5344CB8AC3E}">
        <p14:creationId xmlns:p14="http://schemas.microsoft.com/office/powerpoint/2010/main" val="374773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D72060-CB46-4DBD-89EA-D78A140C3360}"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FE432-4F4D-48DD-8613-C8A2A968312F}" type="slidenum">
              <a:rPr lang="en-US" smtClean="0"/>
              <a:t>‹#›</a:t>
            </a:fld>
            <a:endParaRPr lang="en-US"/>
          </a:p>
        </p:txBody>
      </p:sp>
    </p:spTree>
    <p:extLst>
      <p:ext uri="{BB962C8B-B14F-4D97-AF65-F5344CB8AC3E}">
        <p14:creationId xmlns:p14="http://schemas.microsoft.com/office/powerpoint/2010/main" val="381377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72060-CB46-4DBD-89EA-D78A140C3360}"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FE432-4F4D-48DD-8613-C8A2A968312F}" type="slidenum">
              <a:rPr lang="en-US" smtClean="0"/>
              <a:t>‹#›</a:t>
            </a:fld>
            <a:endParaRPr lang="en-US"/>
          </a:p>
        </p:txBody>
      </p:sp>
    </p:spTree>
    <p:extLst>
      <p:ext uri="{BB962C8B-B14F-4D97-AF65-F5344CB8AC3E}">
        <p14:creationId xmlns:p14="http://schemas.microsoft.com/office/powerpoint/2010/main" val="301774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D72060-CB46-4DBD-89EA-D78A140C3360}"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FE432-4F4D-48DD-8613-C8A2A968312F}" type="slidenum">
              <a:rPr lang="en-US" smtClean="0"/>
              <a:t>‹#›</a:t>
            </a:fld>
            <a:endParaRPr lang="en-US"/>
          </a:p>
        </p:txBody>
      </p:sp>
    </p:spTree>
    <p:extLst>
      <p:ext uri="{BB962C8B-B14F-4D97-AF65-F5344CB8AC3E}">
        <p14:creationId xmlns:p14="http://schemas.microsoft.com/office/powerpoint/2010/main" val="223706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D72060-CB46-4DBD-89EA-D78A140C3360}"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FE432-4F4D-48DD-8613-C8A2A968312F}" type="slidenum">
              <a:rPr lang="en-US" smtClean="0"/>
              <a:t>‹#›</a:t>
            </a:fld>
            <a:endParaRPr lang="en-US"/>
          </a:p>
        </p:txBody>
      </p:sp>
    </p:spTree>
    <p:extLst>
      <p:ext uri="{BB962C8B-B14F-4D97-AF65-F5344CB8AC3E}">
        <p14:creationId xmlns:p14="http://schemas.microsoft.com/office/powerpoint/2010/main" val="359076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72060-CB46-4DBD-89EA-D78A140C3360}" type="datetimeFigureOut">
              <a:rPr lang="en-US" smtClean="0"/>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FE432-4F4D-48DD-8613-C8A2A968312F}" type="slidenum">
              <a:rPr lang="en-US" smtClean="0"/>
              <a:t>‹#›</a:t>
            </a:fld>
            <a:endParaRPr lang="en-US"/>
          </a:p>
        </p:txBody>
      </p:sp>
    </p:spTree>
    <p:extLst>
      <p:ext uri="{BB962C8B-B14F-4D97-AF65-F5344CB8AC3E}">
        <p14:creationId xmlns:p14="http://schemas.microsoft.com/office/powerpoint/2010/main" val="1071898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sharedhistories.asia/teach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e.wikipedia.org/wiki/Datei:Garum_Mosaik_Pompeji.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The_Roman_garum_factory_of_Olisipo,_Lisbon_(15610062600).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4944"/>
            <a:ext cx="7772400" cy="1470025"/>
          </a:xfrm>
        </p:spPr>
        <p:txBody>
          <a:bodyPr>
            <a:normAutofit fontScale="90000"/>
          </a:bodyPr>
          <a:lstStyle/>
          <a:p>
            <a:r>
              <a:rPr lang="en-US" sz="4900" b="1" dirty="0"/>
              <a:t>Unit 3: Rice and Spice</a:t>
            </a:r>
            <a:br>
              <a:rPr lang="en-US" dirty="0"/>
            </a:br>
            <a:br>
              <a:rPr lang="en-US" dirty="0"/>
            </a:br>
            <a:r>
              <a:rPr lang="en-US" dirty="0"/>
              <a:t>Lesson 7: Food cultures and the cuisines of Southeast Asia</a:t>
            </a:r>
            <a:br>
              <a:rPr lang="en-US" dirty="0"/>
            </a:br>
            <a:r>
              <a:rPr lang="en-US" sz="3600" dirty="0"/>
              <a:t>What is the significance of spices and fermented fish products in Southeast Asian Cuisines? </a:t>
            </a:r>
          </a:p>
        </p:txBody>
      </p:sp>
      <p:pic>
        <p:nvPicPr>
          <p:cNvPr id="3" name="Picture 2">
            <a:extLst>
              <a:ext uri="{FF2B5EF4-FFF2-40B4-BE49-F238E27FC236}">
                <a16:creationId xmlns:a16="http://schemas.microsoft.com/office/drawing/2014/main" id="{2CADC04D-37AB-46BA-9713-7A0D66774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20" y="89452"/>
            <a:ext cx="1993507" cy="1035292"/>
          </a:xfrm>
          <a:prstGeom prst="rect">
            <a:avLst/>
          </a:prstGeom>
        </p:spPr>
      </p:pic>
      <p:pic>
        <p:nvPicPr>
          <p:cNvPr id="4" name="Picture 3">
            <a:extLst>
              <a:ext uri="{FF2B5EF4-FFF2-40B4-BE49-F238E27FC236}">
                <a16:creationId xmlns:a16="http://schemas.microsoft.com/office/drawing/2014/main" id="{D20462B0-E7AA-4E20-9E9A-96FE6313E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838" y="89453"/>
            <a:ext cx="5529242" cy="963283"/>
          </a:xfrm>
          <a:prstGeom prst="rect">
            <a:avLst/>
          </a:prstGeom>
        </p:spPr>
      </p:pic>
    </p:spTree>
    <p:extLst>
      <p:ext uri="{BB962C8B-B14F-4D97-AF65-F5344CB8AC3E}">
        <p14:creationId xmlns:p14="http://schemas.microsoft.com/office/powerpoint/2010/main" val="4044710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sz="3600" dirty="0"/>
              <a:t>Group activity: Gallery Walk</a:t>
            </a:r>
          </a:p>
        </p:txBody>
      </p:sp>
      <p:sp>
        <p:nvSpPr>
          <p:cNvPr id="3" name="Content Placeholder 2"/>
          <p:cNvSpPr>
            <a:spLocks noGrp="1"/>
          </p:cNvSpPr>
          <p:nvPr>
            <p:ph idx="1"/>
          </p:nvPr>
        </p:nvSpPr>
        <p:spPr/>
        <p:txBody>
          <a:bodyPr>
            <a:normAutofit/>
          </a:bodyPr>
          <a:lstStyle/>
          <a:p>
            <a:pPr marL="0" indent="0">
              <a:buNone/>
            </a:pPr>
            <a:r>
              <a:rPr lang="en-GB" dirty="0"/>
              <a:t>In groups of 4, go through the gallery of sources. </a:t>
            </a:r>
            <a:endParaRPr lang="en-US" dirty="0"/>
          </a:p>
          <a:p>
            <a:pPr marL="0" indent="0">
              <a:buNone/>
            </a:pPr>
            <a:endParaRPr lang="en-GB" dirty="0"/>
          </a:p>
          <a:p>
            <a:r>
              <a:rPr lang="en-GB" sz="2800" dirty="0"/>
              <a:t>What is the fermented fish product called locally? </a:t>
            </a:r>
            <a:endParaRPr lang="en-DE" sz="2800" dirty="0"/>
          </a:p>
          <a:p>
            <a:r>
              <a:rPr lang="en-GB" sz="2800" dirty="0"/>
              <a:t>How is it produced? </a:t>
            </a:r>
            <a:endParaRPr lang="en-DE" sz="2800" dirty="0"/>
          </a:p>
          <a:p>
            <a:r>
              <a:rPr lang="en-GB" sz="2800" dirty="0"/>
              <a:t>How is it used in cooking? </a:t>
            </a:r>
            <a:endParaRPr lang="en-US" sz="2800" dirty="0"/>
          </a:p>
          <a:p>
            <a:r>
              <a:rPr lang="en-GB" sz="2800" dirty="0"/>
              <a:t>How do we know that these products are important? </a:t>
            </a:r>
            <a:endParaRPr lang="en-DE" sz="2800" dirty="0"/>
          </a:p>
        </p:txBody>
      </p:sp>
    </p:spTree>
    <p:extLst>
      <p:ext uri="{BB962C8B-B14F-4D97-AF65-F5344CB8AC3E}">
        <p14:creationId xmlns:p14="http://schemas.microsoft.com/office/powerpoint/2010/main" val="341848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28" t="33928" r="22516" b="10155"/>
          <a:stretch/>
        </p:blipFill>
        <p:spPr bwMode="auto">
          <a:xfrm>
            <a:off x="467544" y="1747157"/>
            <a:ext cx="8676456" cy="494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8229600" cy="706090"/>
          </a:xfrm>
        </p:spPr>
        <p:txBody>
          <a:bodyPr>
            <a:normAutofit/>
          </a:bodyPr>
          <a:lstStyle/>
          <a:p>
            <a:r>
              <a:rPr lang="en-US" sz="3600" dirty="0"/>
              <a:t>Group activity: Gallery Walk </a:t>
            </a:r>
            <a:r>
              <a:rPr lang="en-US" sz="3600" dirty="0">
                <a:solidFill>
                  <a:srgbClr val="FF0000"/>
                </a:solidFill>
              </a:rPr>
              <a:t>(option 1)</a:t>
            </a:r>
            <a:endParaRPr lang="en-US" sz="3600" dirty="0"/>
          </a:p>
        </p:txBody>
      </p:sp>
      <p:sp>
        <p:nvSpPr>
          <p:cNvPr id="4" name="TextBox 3"/>
          <p:cNvSpPr txBox="1"/>
          <p:nvPr/>
        </p:nvSpPr>
        <p:spPr>
          <a:xfrm>
            <a:off x="494521" y="1211781"/>
            <a:ext cx="2806474" cy="369332"/>
          </a:xfrm>
          <a:prstGeom prst="rect">
            <a:avLst/>
          </a:prstGeom>
          <a:noFill/>
        </p:spPr>
        <p:txBody>
          <a:bodyPr wrap="none" rtlCol="0">
            <a:spAutoFit/>
          </a:bodyPr>
          <a:lstStyle/>
          <a:p>
            <a:r>
              <a:rPr lang="en-US" dirty="0"/>
              <a:t>Take note in your document</a:t>
            </a:r>
          </a:p>
        </p:txBody>
      </p:sp>
    </p:spTree>
    <p:extLst>
      <p:ext uri="{BB962C8B-B14F-4D97-AF65-F5344CB8AC3E}">
        <p14:creationId xmlns:p14="http://schemas.microsoft.com/office/powerpoint/2010/main" val="36695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3DC7-2994-4EB8-9F66-BD8B373516CF}"/>
              </a:ext>
            </a:extLst>
          </p:cNvPr>
          <p:cNvSpPr>
            <a:spLocks noGrp="1"/>
          </p:cNvSpPr>
          <p:nvPr>
            <p:ph type="title"/>
          </p:nvPr>
        </p:nvSpPr>
        <p:spPr>
          <a:xfrm>
            <a:off x="457200" y="274638"/>
            <a:ext cx="8229600" cy="778098"/>
          </a:xfrm>
        </p:spPr>
        <p:txBody>
          <a:bodyPr>
            <a:normAutofit fontScale="90000"/>
          </a:bodyPr>
          <a:lstStyle/>
          <a:p>
            <a:r>
              <a:rPr lang="en-US" dirty="0"/>
              <a:t>Group activity: Gallery Walk </a:t>
            </a:r>
            <a:r>
              <a:rPr lang="en-US" dirty="0">
                <a:solidFill>
                  <a:srgbClr val="FF0000"/>
                </a:solidFill>
              </a:rPr>
              <a:t>(option 2)</a:t>
            </a:r>
            <a:endParaRPr lang="en-DE" dirty="0">
              <a:solidFill>
                <a:srgbClr val="FF0000"/>
              </a:solidFill>
            </a:endParaRPr>
          </a:p>
        </p:txBody>
      </p:sp>
      <p:sp>
        <p:nvSpPr>
          <p:cNvPr id="3" name="Content Placeholder 2">
            <a:extLst>
              <a:ext uri="{FF2B5EF4-FFF2-40B4-BE49-F238E27FC236}">
                <a16:creationId xmlns:a16="http://schemas.microsoft.com/office/drawing/2014/main" id="{12CBB405-B790-46E6-AB28-3B77241A82E2}"/>
              </a:ext>
            </a:extLst>
          </p:cNvPr>
          <p:cNvSpPr>
            <a:spLocks noGrp="1"/>
          </p:cNvSpPr>
          <p:nvPr>
            <p:ph idx="1"/>
          </p:nvPr>
        </p:nvSpPr>
        <p:spPr/>
        <p:txBody>
          <a:bodyPr/>
          <a:lstStyle/>
          <a:p>
            <a:endParaRPr lang="en-DE" dirty="0"/>
          </a:p>
        </p:txBody>
      </p:sp>
      <p:pic>
        <p:nvPicPr>
          <p:cNvPr id="4" name="Picture 3">
            <a:extLst>
              <a:ext uri="{FF2B5EF4-FFF2-40B4-BE49-F238E27FC236}">
                <a16:creationId xmlns:a16="http://schemas.microsoft.com/office/drawing/2014/main" id="{7D4B7378-BD12-422B-843F-0305CD1C12A7}"/>
              </a:ext>
            </a:extLst>
          </p:cNvPr>
          <p:cNvPicPr>
            <a:picLocks noChangeAspect="1"/>
          </p:cNvPicPr>
          <p:nvPr/>
        </p:nvPicPr>
        <p:blipFill rotWithShape="1">
          <a:blip r:embed="rId2"/>
          <a:srcRect l="35825" t="8000" r="11413" b="8000"/>
          <a:stretch/>
        </p:blipFill>
        <p:spPr>
          <a:xfrm>
            <a:off x="1331640" y="1124744"/>
            <a:ext cx="6264696" cy="5610176"/>
          </a:xfrm>
          <a:prstGeom prst="rect">
            <a:avLst/>
          </a:prstGeom>
        </p:spPr>
      </p:pic>
    </p:spTree>
    <p:extLst>
      <p:ext uri="{BB962C8B-B14F-4D97-AF65-F5344CB8AC3E}">
        <p14:creationId xmlns:p14="http://schemas.microsoft.com/office/powerpoint/2010/main" val="85300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8109"/>
            <a:ext cx="8229600" cy="850106"/>
          </a:xfrm>
        </p:spPr>
        <p:txBody>
          <a:bodyPr>
            <a:noAutofit/>
          </a:bodyPr>
          <a:lstStyle/>
          <a:p>
            <a:r>
              <a:rPr lang="en-US" sz="2400" dirty="0"/>
              <a:t>Fermented fish products are a shared element in culinary history and culture among all countries in Southeast Asia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7722141"/>
              </p:ext>
            </p:extLst>
          </p:nvPr>
        </p:nvGraphicFramePr>
        <p:xfrm>
          <a:off x="457200" y="1268761"/>
          <a:ext cx="8229600" cy="5328594"/>
        </p:xfrm>
        <a:graphic>
          <a:graphicData uri="http://schemas.openxmlformats.org/drawingml/2006/table">
            <a:tbl>
              <a:tblPr firstRow="1" firstCol="1" bandRow="1">
                <a:tableStyleId>{93296810-A885-4BE3-A3E7-6D5BEEA58F35}</a:tableStyleId>
              </a:tblPr>
              <a:tblGrid>
                <a:gridCol w="1472764">
                  <a:extLst>
                    <a:ext uri="{9D8B030D-6E8A-4147-A177-3AD203B41FA5}">
                      <a16:colId xmlns:a16="http://schemas.microsoft.com/office/drawing/2014/main" val="20000"/>
                    </a:ext>
                  </a:extLst>
                </a:gridCol>
                <a:gridCol w="1689209">
                  <a:extLst>
                    <a:ext uri="{9D8B030D-6E8A-4147-A177-3AD203B41FA5}">
                      <a16:colId xmlns:a16="http://schemas.microsoft.com/office/drawing/2014/main" val="20001"/>
                    </a:ext>
                  </a:extLst>
                </a:gridCol>
                <a:gridCol w="1689209">
                  <a:extLst>
                    <a:ext uri="{9D8B030D-6E8A-4147-A177-3AD203B41FA5}">
                      <a16:colId xmlns:a16="http://schemas.microsoft.com/office/drawing/2014/main" val="20002"/>
                    </a:ext>
                  </a:extLst>
                </a:gridCol>
                <a:gridCol w="1689209">
                  <a:extLst>
                    <a:ext uri="{9D8B030D-6E8A-4147-A177-3AD203B41FA5}">
                      <a16:colId xmlns:a16="http://schemas.microsoft.com/office/drawing/2014/main" val="20003"/>
                    </a:ext>
                  </a:extLst>
                </a:gridCol>
                <a:gridCol w="1689209">
                  <a:extLst>
                    <a:ext uri="{9D8B030D-6E8A-4147-A177-3AD203B41FA5}">
                      <a16:colId xmlns:a16="http://schemas.microsoft.com/office/drawing/2014/main" val="20004"/>
                    </a:ext>
                  </a:extLst>
                </a:gridCol>
              </a:tblGrid>
              <a:tr h="269838">
                <a:tc rowSpan="2">
                  <a:txBody>
                    <a:bodyPr/>
                    <a:lstStyle/>
                    <a:p>
                      <a:pPr algn="ctr">
                        <a:lnSpc>
                          <a:spcPct val="107000"/>
                        </a:lnSpc>
                        <a:spcAft>
                          <a:spcPts val="800"/>
                        </a:spcAft>
                      </a:pPr>
                      <a:r>
                        <a:rPr lang="en-GB" sz="1600" dirty="0">
                          <a:effectLst/>
                        </a:rPr>
                        <a:t>Country</a:t>
                      </a:r>
                      <a:endParaRPr lang="en-US" sz="1600" dirty="0">
                        <a:effectLst/>
                        <a:latin typeface="Calibri"/>
                        <a:ea typeface="DengXian"/>
                        <a:cs typeface="Times New Roman"/>
                      </a:endParaRPr>
                    </a:p>
                  </a:txBody>
                  <a:tcPr marL="61645" marR="61645" marT="0" marB="0"/>
                </a:tc>
                <a:tc gridSpan="4">
                  <a:txBody>
                    <a:bodyPr/>
                    <a:lstStyle/>
                    <a:p>
                      <a:pPr algn="ctr">
                        <a:lnSpc>
                          <a:spcPct val="107000"/>
                        </a:lnSpc>
                        <a:spcAft>
                          <a:spcPts val="800"/>
                        </a:spcAft>
                      </a:pPr>
                      <a:r>
                        <a:rPr lang="en-GB" sz="1600" dirty="0">
                          <a:effectLst/>
                        </a:rPr>
                        <a:t>Fermented Food Product Category</a:t>
                      </a:r>
                      <a:endParaRPr lang="en-US" sz="1600" dirty="0">
                        <a:effectLst/>
                        <a:latin typeface="Calibri"/>
                        <a:ea typeface="DengXian"/>
                        <a:cs typeface="Times New Roman"/>
                      </a:endParaRPr>
                    </a:p>
                  </a:txBody>
                  <a:tcPr marL="61645" marR="6164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9838">
                <a:tc vMerge="1">
                  <a:txBody>
                    <a:bodyPr/>
                    <a:lstStyle/>
                    <a:p>
                      <a:endParaRPr lang="en-US"/>
                    </a:p>
                  </a:txBody>
                  <a:tcPr/>
                </a:tc>
                <a:tc>
                  <a:txBody>
                    <a:bodyPr/>
                    <a:lstStyle/>
                    <a:p>
                      <a:pPr algn="ctr">
                        <a:lnSpc>
                          <a:spcPct val="107000"/>
                        </a:lnSpc>
                        <a:spcAft>
                          <a:spcPts val="800"/>
                        </a:spcAft>
                      </a:pPr>
                      <a:r>
                        <a:rPr lang="en-GB" sz="1600">
                          <a:effectLst/>
                        </a:rPr>
                        <a:t>Shrimp Paste</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Fish Paste</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Fish Sauce</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Shrimp Sauce</a:t>
                      </a:r>
                      <a:endParaRPr lang="en-US" sz="1600">
                        <a:effectLst/>
                        <a:latin typeface="Calibri"/>
                        <a:ea typeface="DengXian"/>
                        <a:cs typeface="Times New Roman"/>
                      </a:endParaRPr>
                    </a:p>
                  </a:txBody>
                  <a:tcPr marL="61645" marR="61645" marT="0" marB="0"/>
                </a:tc>
                <a:extLst>
                  <a:ext uri="{0D108BD9-81ED-4DB2-BD59-A6C34878D82A}">
                    <a16:rowId xmlns:a16="http://schemas.microsoft.com/office/drawing/2014/main" val="10001"/>
                  </a:ext>
                </a:extLst>
              </a:tr>
              <a:tr h="269838">
                <a:tc>
                  <a:txBody>
                    <a:bodyPr/>
                    <a:lstStyle/>
                    <a:p>
                      <a:pPr algn="ctr">
                        <a:lnSpc>
                          <a:spcPct val="107000"/>
                        </a:lnSpc>
                        <a:spcAft>
                          <a:spcPts val="800"/>
                        </a:spcAft>
                      </a:pPr>
                      <a:r>
                        <a:rPr lang="en-GB" sz="1600">
                          <a:effectLst/>
                        </a:rPr>
                        <a:t>Cambodia</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dirty="0" err="1">
                          <a:effectLst/>
                        </a:rPr>
                        <a:t>kapi</a:t>
                      </a:r>
                      <a:endParaRPr lang="en-US" sz="1600" dirty="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prahok</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tuk trey</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nam tom</a:t>
                      </a:r>
                      <a:endParaRPr lang="en-US" sz="1600">
                        <a:effectLst/>
                        <a:latin typeface="Calibri"/>
                        <a:ea typeface="DengXian"/>
                        <a:cs typeface="Times New Roman"/>
                      </a:endParaRPr>
                    </a:p>
                  </a:txBody>
                  <a:tcPr marL="61645" marR="61645" marT="0" marB="0"/>
                </a:tc>
                <a:extLst>
                  <a:ext uri="{0D108BD9-81ED-4DB2-BD59-A6C34878D82A}">
                    <a16:rowId xmlns:a16="http://schemas.microsoft.com/office/drawing/2014/main" val="10002"/>
                  </a:ext>
                </a:extLst>
              </a:tr>
              <a:tr h="269838">
                <a:tc>
                  <a:txBody>
                    <a:bodyPr/>
                    <a:lstStyle/>
                    <a:p>
                      <a:pPr algn="ctr">
                        <a:lnSpc>
                          <a:spcPct val="107000"/>
                        </a:lnSpc>
                        <a:spcAft>
                          <a:spcPts val="800"/>
                        </a:spcAft>
                      </a:pPr>
                      <a:r>
                        <a:rPr lang="en-GB" sz="1600">
                          <a:effectLst/>
                        </a:rPr>
                        <a:t>Indonesia</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dirty="0" err="1">
                          <a:effectLst/>
                        </a:rPr>
                        <a:t>terasi</a:t>
                      </a:r>
                      <a:r>
                        <a:rPr lang="en-GB" sz="1600" dirty="0">
                          <a:effectLst/>
                        </a:rPr>
                        <a:t> </a:t>
                      </a:r>
                      <a:r>
                        <a:rPr lang="en-GB" sz="1600" dirty="0" err="1">
                          <a:effectLst/>
                        </a:rPr>
                        <a:t>udang</a:t>
                      </a:r>
                      <a:endParaRPr lang="en-US" sz="1600" dirty="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terasi ikan</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kecap ikan</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 </a:t>
                      </a:r>
                      <a:endParaRPr lang="en-US" sz="1600">
                        <a:effectLst/>
                        <a:latin typeface="Calibri"/>
                        <a:ea typeface="DengXian"/>
                        <a:cs typeface="Times New Roman"/>
                      </a:endParaRPr>
                    </a:p>
                  </a:txBody>
                  <a:tcPr marL="61645" marR="61645" marT="0" marB="0"/>
                </a:tc>
                <a:extLst>
                  <a:ext uri="{0D108BD9-81ED-4DB2-BD59-A6C34878D82A}">
                    <a16:rowId xmlns:a16="http://schemas.microsoft.com/office/drawing/2014/main" val="10003"/>
                  </a:ext>
                </a:extLst>
              </a:tr>
              <a:tr h="269838">
                <a:tc>
                  <a:txBody>
                    <a:bodyPr/>
                    <a:lstStyle/>
                    <a:p>
                      <a:pPr algn="ctr">
                        <a:lnSpc>
                          <a:spcPct val="107000"/>
                        </a:lnSpc>
                        <a:spcAft>
                          <a:spcPts val="800"/>
                        </a:spcAft>
                      </a:pPr>
                      <a:r>
                        <a:rPr lang="en-GB" sz="1600">
                          <a:effectLst/>
                        </a:rPr>
                        <a:t>Laos</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dirty="0">
                          <a:effectLst/>
                        </a:rPr>
                        <a:t> </a:t>
                      </a:r>
                      <a:endParaRPr lang="en-US" sz="1600" dirty="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dirty="0">
                          <a:effectLst/>
                        </a:rPr>
                        <a:t>pa </a:t>
                      </a:r>
                      <a:r>
                        <a:rPr lang="en-GB" sz="1600" dirty="0" err="1">
                          <a:effectLst/>
                        </a:rPr>
                        <a:t>dek</a:t>
                      </a:r>
                      <a:endParaRPr lang="en-US" sz="1600" dirty="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nam paa</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 </a:t>
                      </a:r>
                      <a:endParaRPr lang="en-US" sz="1600">
                        <a:effectLst/>
                        <a:latin typeface="Calibri"/>
                        <a:ea typeface="DengXian"/>
                        <a:cs typeface="Times New Roman"/>
                      </a:endParaRPr>
                    </a:p>
                  </a:txBody>
                  <a:tcPr marL="61645" marR="61645" marT="0" marB="0"/>
                </a:tc>
                <a:extLst>
                  <a:ext uri="{0D108BD9-81ED-4DB2-BD59-A6C34878D82A}">
                    <a16:rowId xmlns:a16="http://schemas.microsoft.com/office/drawing/2014/main" val="10004"/>
                  </a:ext>
                </a:extLst>
              </a:tr>
              <a:tr h="269838">
                <a:tc>
                  <a:txBody>
                    <a:bodyPr/>
                    <a:lstStyle/>
                    <a:p>
                      <a:pPr algn="ctr">
                        <a:lnSpc>
                          <a:spcPct val="107000"/>
                        </a:lnSpc>
                        <a:spcAft>
                          <a:spcPts val="800"/>
                        </a:spcAft>
                      </a:pPr>
                      <a:r>
                        <a:rPr lang="en-GB" sz="1600">
                          <a:effectLst/>
                        </a:rPr>
                        <a:t>Malaysia</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balacan</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dirty="0">
                          <a:effectLst/>
                        </a:rPr>
                        <a:t> </a:t>
                      </a:r>
                      <a:endParaRPr lang="en-US" sz="1600" dirty="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budu</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 </a:t>
                      </a:r>
                      <a:endParaRPr lang="en-US" sz="1600">
                        <a:effectLst/>
                        <a:latin typeface="Calibri"/>
                        <a:ea typeface="DengXian"/>
                        <a:cs typeface="Times New Roman"/>
                      </a:endParaRPr>
                    </a:p>
                  </a:txBody>
                  <a:tcPr marL="61645" marR="61645" marT="0" marB="0"/>
                </a:tc>
                <a:extLst>
                  <a:ext uri="{0D108BD9-81ED-4DB2-BD59-A6C34878D82A}">
                    <a16:rowId xmlns:a16="http://schemas.microsoft.com/office/drawing/2014/main" val="10005"/>
                  </a:ext>
                </a:extLst>
              </a:tr>
              <a:tr h="269838">
                <a:tc>
                  <a:txBody>
                    <a:bodyPr/>
                    <a:lstStyle/>
                    <a:p>
                      <a:pPr algn="ctr">
                        <a:lnSpc>
                          <a:spcPct val="107000"/>
                        </a:lnSpc>
                        <a:spcAft>
                          <a:spcPts val="800"/>
                        </a:spcAft>
                      </a:pPr>
                      <a:r>
                        <a:rPr lang="en-GB" sz="1600">
                          <a:effectLst/>
                        </a:rPr>
                        <a:t>Myanmar</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ngapi seinsa</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dirty="0" err="1">
                          <a:effectLst/>
                        </a:rPr>
                        <a:t>ngapitaungtha</a:t>
                      </a:r>
                      <a:endParaRPr lang="en-US" sz="1600" dirty="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ngagampyaye</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pazunggampyaye</a:t>
                      </a:r>
                      <a:endParaRPr lang="en-US" sz="1600">
                        <a:effectLst/>
                        <a:latin typeface="Calibri"/>
                        <a:ea typeface="DengXian"/>
                        <a:cs typeface="Times New Roman"/>
                      </a:endParaRPr>
                    </a:p>
                  </a:txBody>
                  <a:tcPr marL="61645" marR="61645" marT="0" marB="0"/>
                </a:tc>
                <a:extLst>
                  <a:ext uri="{0D108BD9-81ED-4DB2-BD59-A6C34878D82A}">
                    <a16:rowId xmlns:a16="http://schemas.microsoft.com/office/drawing/2014/main" val="10006"/>
                  </a:ext>
                </a:extLst>
              </a:tr>
              <a:tr h="1589480">
                <a:tc>
                  <a:txBody>
                    <a:bodyPr/>
                    <a:lstStyle/>
                    <a:p>
                      <a:pPr algn="ctr">
                        <a:lnSpc>
                          <a:spcPct val="107000"/>
                        </a:lnSpc>
                        <a:spcAft>
                          <a:spcPts val="800"/>
                        </a:spcAft>
                      </a:pPr>
                      <a:r>
                        <a:rPr lang="en-GB" sz="1600">
                          <a:effectLst/>
                        </a:rPr>
                        <a:t>Philippines</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bagoong</a:t>
                      </a:r>
                      <a:endParaRPr lang="en-US" sz="1600">
                        <a:effectLst/>
                      </a:endParaRPr>
                    </a:p>
                    <a:p>
                      <a:pPr algn="ctr">
                        <a:lnSpc>
                          <a:spcPct val="107000"/>
                        </a:lnSpc>
                        <a:spcAft>
                          <a:spcPts val="800"/>
                        </a:spcAft>
                      </a:pPr>
                      <a:r>
                        <a:rPr lang="en-GB" sz="1600">
                          <a:effectLst/>
                        </a:rPr>
                        <a:t>alamarang</a:t>
                      </a:r>
                      <a:endParaRPr lang="en-US" sz="1600">
                        <a:effectLst/>
                      </a:endParaRPr>
                    </a:p>
                    <a:p>
                      <a:pPr algn="ctr">
                        <a:lnSpc>
                          <a:spcPct val="107000"/>
                        </a:lnSpc>
                        <a:spcAft>
                          <a:spcPts val="800"/>
                        </a:spcAft>
                      </a:pPr>
                      <a:r>
                        <a:rPr lang="en-GB" sz="1600">
                          <a:effectLst/>
                        </a:rPr>
                        <a:t>dinailan</a:t>
                      </a:r>
                      <a:endParaRPr lang="en-US" sz="1600">
                        <a:effectLst/>
                      </a:endParaRPr>
                    </a:p>
                    <a:p>
                      <a:pPr algn="ctr">
                        <a:lnSpc>
                          <a:spcPct val="107000"/>
                        </a:lnSpc>
                        <a:spcAft>
                          <a:spcPts val="800"/>
                        </a:spcAft>
                      </a:pPr>
                      <a:r>
                        <a:rPr lang="en-GB" sz="1600">
                          <a:effectLst/>
                        </a:rPr>
                        <a:t>guinamos</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dirty="0">
                          <a:effectLst/>
                        </a:rPr>
                        <a:t> </a:t>
                      </a:r>
                      <a:endParaRPr lang="en-US" sz="1600" dirty="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dirty="0" err="1">
                          <a:effectLst/>
                        </a:rPr>
                        <a:t>patis</a:t>
                      </a:r>
                      <a:endParaRPr lang="en-US" sz="1600" dirty="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alamarang patis</a:t>
                      </a:r>
                      <a:endParaRPr lang="en-US" sz="1600">
                        <a:effectLst/>
                        <a:latin typeface="Calibri"/>
                        <a:ea typeface="DengXian"/>
                        <a:cs typeface="Times New Roman"/>
                      </a:endParaRPr>
                    </a:p>
                  </a:txBody>
                  <a:tcPr marL="61645" marR="61645" marT="0" marB="0"/>
                </a:tc>
                <a:extLst>
                  <a:ext uri="{0D108BD9-81ED-4DB2-BD59-A6C34878D82A}">
                    <a16:rowId xmlns:a16="http://schemas.microsoft.com/office/drawing/2014/main" val="10007"/>
                  </a:ext>
                </a:extLst>
              </a:tr>
              <a:tr h="1146576">
                <a:tc>
                  <a:txBody>
                    <a:bodyPr/>
                    <a:lstStyle/>
                    <a:p>
                      <a:pPr algn="ctr">
                        <a:lnSpc>
                          <a:spcPct val="107000"/>
                        </a:lnSpc>
                        <a:spcAft>
                          <a:spcPts val="800"/>
                        </a:spcAft>
                      </a:pPr>
                      <a:r>
                        <a:rPr lang="en-GB" sz="1600">
                          <a:effectLst/>
                        </a:rPr>
                        <a:t>Thailand</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kapi</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 </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dirty="0" err="1">
                          <a:effectLst/>
                        </a:rPr>
                        <a:t>nam</a:t>
                      </a:r>
                      <a:r>
                        <a:rPr lang="en-GB" sz="1600" dirty="0">
                          <a:effectLst/>
                        </a:rPr>
                        <a:t> </a:t>
                      </a:r>
                      <a:r>
                        <a:rPr lang="en-GB" sz="1600" dirty="0" err="1">
                          <a:effectLst/>
                        </a:rPr>
                        <a:t>pla</a:t>
                      </a:r>
                      <a:endParaRPr lang="en-US" sz="1600" dirty="0">
                        <a:effectLst/>
                      </a:endParaRPr>
                    </a:p>
                    <a:p>
                      <a:pPr algn="ctr">
                        <a:lnSpc>
                          <a:spcPct val="107000"/>
                        </a:lnSpc>
                        <a:spcAft>
                          <a:spcPts val="800"/>
                        </a:spcAft>
                      </a:pPr>
                      <a:r>
                        <a:rPr lang="en-GB" sz="1600" dirty="0" err="1">
                          <a:effectLst/>
                        </a:rPr>
                        <a:t>budu</a:t>
                      </a:r>
                      <a:endParaRPr lang="en-US" sz="1600" dirty="0">
                        <a:effectLst/>
                      </a:endParaRPr>
                    </a:p>
                    <a:p>
                      <a:pPr algn="ctr">
                        <a:lnSpc>
                          <a:spcPct val="107000"/>
                        </a:lnSpc>
                        <a:spcAft>
                          <a:spcPts val="800"/>
                        </a:spcAft>
                      </a:pPr>
                      <a:r>
                        <a:rPr lang="en-GB" sz="1600" dirty="0" err="1">
                          <a:effectLst/>
                        </a:rPr>
                        <a:t>thai</a:t>
                      </a:r>
                      <a:r>
                        <a:rPr lang="en-GB" sz="1600" dirty="0">
                          <a:effectLst/>
                        </a:rPr>
                        <a:t> </a:t>
                      </a:r>
                      <a:r>
                        <a:rPr lang="en-GB" sz="1600" dirty="0" err="1">
                          <a:effectLst/>
                        </a:rPr>
                        <a:t>pla</a:t>
                      </a:r>
                      <a:endParaRPr lang="en-US" sz="1600" dirty="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dirty="0" err="1">
                          <a:effectLst/>
                        </a:rPr>
                        <a:t>nam</a:t>
                      </a:r>
                      <a:r>
                        <a:rPr lang="en-GB" sz="1600" dirty="0">
                          <a:effectLst/>
                        </a:rPr>
                        <a:t> </a:t>
                      </a:r>
                      <a:r>
                        <a:rPr lang="en-GB" sz="1600" dirty="0" err="1">
                          <a:effectLst/>
                        </a:rPr>
                        <a:t>kapi</a:t>
                      </a:r>
                      <a:endParaRPr lang="en-US" sz="1600" dirty="0">
                        <a:effectLst/>
                        <a:latin typeface="Calibri"/>
                        <a:ea typeface="DengXian"/>
                        <a:cs typeface="Times New Roman"/>
                      </a:endParaRPr>
                    </a:p>
                  </a:txBody>
                  <a:tcPr marL="61645" marR="61645" marT="0" marB="0"/>
                </a:tc>
                <a:extLst>
                  <a:ext uri="{0D108BD9-81ED-4DB2-BD59-A6C34878D82A}">
                    <a16:rowId xmlns:a16="http://schemas.microsoft.com/office/drawing/2014/main" val="10008"/>
                  </a:ext>
                </a:extLst>
              </a:tr>
              <a:tr h="703672">
                <a:tc>
                  <a:txBody>
                    <a:bodyPr/>
                    <a:lstStyle/>
                    <a:p>
                      <a:pPr algn="ctr">
                        <a:lnSpc>
                          <a:spcPct val="107000"/>
                        </a:lnSpc>
                        <a:spcAft>
                          <a:spcPts val="800"/>
                        </a:spcAft>
                      </a:pPr>
                      <a:r>
                        <a:rPr lang="en-GB" sz="1600">
                          <a:effectLst/>
                        </a:rPr>
                        <a:t>Vietnam</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mam ruoc</a:t>
                      </a:r>
                      <a:endParaRPr lang="en-US" sz="1600">
                        <a:effectLst/>
                      </a:endParaRPr>
                    </a:p>
                    <a:p>
                      <a:pPr algn="ctr">
                        <a:lnSpc>
                          <a:spcPct val="107000"/>
                        </a:lnSpc>
                        <a:spcAft>
                          <a:spcPts val="800"/>
                        </a:spcAft>
                      </a:pPr>
                      <a:r>
                        <a:rPr lang="en-GB" sz="1600">
                          <a:effectLst/>
                        </a:rPr>
                        <a:t>mam tom</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mam mem</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a:effectLst/>
                        </a:rPr>
                        <a:t>nuoc mam</a:t>
                      </a:r>
                      <a:endParaRPr lang="en-US" sz="1600">
                        <a:effectLst/>
                        <a:latin typeface="Calibri"/>
                        <a:ea typeface="DengXian"/>
                        <a:cs typeface="Times New Roman"/>
                      </a:endParaRPr>
                    </a:p>
                  </a:txBody>
                  <a:tcPr marL="61645" marR="61645" marT="0" marB="0"/>
                </a:tc>
                <a:tc>
                  <a:txBody>
                    <a:bodyPr/>
                    <a:lstStyle/>
                    <a:p>
                      <a:pPr algn="ctr">
                        <a:lnSpc>
                          <a:spcPct val="107000"/>
                        </a:lnSpc>
                        <a:spcAft>
                          <a:spcPts val="800"/>
                        </a:spcAft>
                      </a:pPr>
                      <a:r>
                        <a:rPr lang="en-GB" sz="1600" dirty="0" err="1">
                          <a:effectLst/>
                        </a:rPr>
                        <a:t>nam</a:t>
                      </a:r>
                      <a:r>
                        <a:rPr lang="en-GB" sz="1600" dirty="0">
                          <a:effectLst/>
                        </a:rPr>
                        <a:t> tom</a:t>
                      </a:r>
                      <a:endParaRPr lang="en-US" sz="1600" dirty="0">
                        <a:effectLst/>
                        <a:latin typeface="Calibri"/>
                        <a:ea typeface="DengXian"/>
                        <a:cs typeface="Times New Roman"/>
                      </a:endParaRPr>
                    </a:p>
                  </a:txBody>
                  <a:tcPr marL="61645" marR="61645"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73349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learning</a:t>
            </a:r>
          </a:p>
        </p:txBody>
      </p:sp>
      <p:sp>
        <p:nvSpPr>
          <p:cNvPr id="3" name="Content Placeholder 2"/>
          <p:cNvSpPr>
            <a:spLocks noGrp="1"/>
          </p:cNvSpPr>
          <p:nvPr>
            <p:ph idx="1"/>
          </p:nvPr>
        </p:nvSpPr>
        <p:spPr/>
        <p:txBody>
          <a:bodyPr/>
          <a:lstStyle/>
          <a:p>
            <a:pPr marL="0" indent="0">
              <a:buNone/>
            </a:pPr>
            <a:r>
              <a:rPr lang="en-US" dirty="0"/>
              <a:t>At home, talk with your family to learn more about the culinary traditions and heritage of your community. </a:t>
            </a:r>
          </a:p>
        </p:txBody>
      </p:sp>
    </p:spTree>
    <p:extLst>
      <p:ext uri="{BB962C8B-B14F-4D97-AF65-F5344CB8AC3E}">
        <p14:creationId xmlns:p14="http://schemas.microsoft.com/office/powerpoint/2010/main" val="259213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EF81-5508-4E02-8370-C9E1AE8C1623}"/>
              </a:ext>
            </a:extLst>
          </p:cNvPr>
          <p:cNvSpPr>
            <a:spLocks noGrp="1"/>
          </p:cNvSpPr>
          <p:nvPr>
            <p:ph type="title"/>
          </p:nvPr>
        </p:nvSpPr>
        <p:spPr>
          <a:xfrm>
            <a:off x="457200" y="731837"/>
            <a:ext cx="8229600" cy="1143000"/>
          </a:xfrm>
        </p:spPr>
        <p:txBody>
          <a:bodyPr>
            <a:normAutofit/>
          </a:bodyPr>
          <a:lstStyle/>
          <a:p>
            <a:r>
              <a:rPr lang="en-US" sz="3600" dirty="0">
                <a:solidFill>
                  <a:schemeClr val="tx2">
                    <a:lumMod val="75000"/>
                  </a:schemeClr>
                </a:solidFill>
              </a:rPr>
              <a:t> </a:t>
            </a:r>
            <a:r>
              <a:rPr lang="en-US" sz="3600" dirty="0">
                <a:solidFill>
                  <a:schemeClr val="bg1"/>
                </a:solidFill>
              </a:rPr>
              <a:t>A note to users of this presentation</a:t>
            </a:r>
            <a:endParaRPr lang="en-DE" sz="3600" dirty="0">
              <a:solidFill>
                <a:schemeClr val="bg1"/>
              </a:solidFill>
            </a:endParaRPr>
          </a:p>
        </p:txBody>
      </p:sp>
      <p:sp>
        <p:nvSpPr>
          <p:cNvPr id="3" name="Content Placeholder 2">
            <a:extLst>
              <a:ext uri="{FF2B5EF4-FFF2-40B4-BE49-F238E27FC236}">
                <a16:creationId xmlns:a16="http://schemas.microsoft.com/office/drawing/2014/main" id="{E650D7F8-A9F8-4FCD-926F-CAE21E67D831}"/>
              </a:ext>
            </a:extLst>
          </p:cNvPr>
          <p:cNvSpPr>
            <a:spLocks noGrp="1"/>
          </p:cNvSpPr>
          <p:nvPr>
            <p:ph idx="1"/>
          </p:nvPr>
        </p:nvSpPr>
        <p:spPr>
          <a:xfrm>
            <a:off x="457200" y="1892469"/>
            <a:ext cx="8229600" cy="4256136"/>
          </a:xfrm>
        </p:spPr>
        <p:txBody>
          <a:bodyPr>
            <a:normAutofit fontScale="92500"/>
          </a:bodyPr>
          <a:lstStyle/>
          <a:p>
            <a:r>
              <a:rPr lang="en-US" sz="2400" dirty="0"/>
              <a:t>This presentation was developed as complementary materials for teachers  running this lesson. It follows the </a:t>
            </a:r>
            <a:r>
              <a:rPr lang="en-US" sz="2400" b="1" dirty="0"/>
              <a:t>lesson plan</a:t>
            </a:r>
            <a:r>
              <a:rPr lang="en-US" sz="2400" dirty="0"/>
              <a:t>.</a:t>
            </a:r>
          </a:p>
          <a:p>
            <a:r>
              <a:rPr lang="en-US" sz="2400" dirty="0"/>
              <a:t>It includes content from the lesson plans and the introductory essays for teachers’ </a:t>
            </a:r>
            <a:r>
              <a:rPr lang="en-US" sz="2400" b="1" dirty="0"/>
              <a:t>lectures</a:t>
            </a:r>
            <a:r>
              <a:rPr lang="en-US" sz="2400" dirty="0"/>
              <a:t>. It also introduces some of the </a:t>
            </a:r>
            <a:r>
              <a:rPr lang="en-US" sz="2400" b="1" dirty="0"/>
              <a:t>activities</a:t>
            </a:r>
            <a:r>
              <a:rPr lang="en-US" sz="2400" dirty="0"/>
              <a:t> suggested for students.</a:t>
            </a:r>
          </a:p>
          <a:p>
            <a:r>
              <a:rPr lang="en-US" sz="2400" dirty="0"/>
              <a:t>You are welcome to </a:t>
            </a:r>
            <a:r>
              <a:rPr lang="en-US" sz="2400" b="1" dirty="0"/>
              <a:t>customize</a:t>
            </a:r>
            <a:r>
              <a:rPr lang="en-US" sz="2400" dirty="0"/>
              <a:t> this presentation to adjust the lesson to their curriculum and to your students. You can change images, add/remove activities, and of course delete this slide, etc. The </a:t>
            </a:r>
            <a:r>
              <a:rPr lang="en-US" sz="2400" b="1" dirty="0">
                <a:solidFill>
                  <a:schemeClr val="bg1"/>
                </a:solidFill>
              </a:rPr>
              <a:t>Teacher’s Guide </a:t>
            </a:r>
            <a:r>
              <a:rPr lang="en-US" sz="2400" dirty="0">
                <a:solidFill>
                  <a:schemeClr val="bg1"/>
                </a:solidFill>
              </a:rPr>
              <a:t>(</a:t>
            </a:r>
            <a:r>
              <a:rPr lang="fr-FR" sz="2400" dirty="0">
                <a:solidFill>
                  <a:schemeClr val="bg1"/>
                </a:solidFill>
                <a:hlinkClick r:id="rId2">
                  <a:extLst>
                    <a:ext uri="{A12FA001-AC4F-418D-AE19-62706E023703}">
                      <ahyp:hlinkClr xmlns:ahyp="http://schemas.microsoft.com/office/drawing/2018/hyperlinkcolor" val="tx"/>
                    </a:ext>
                  </a:extLst>
                </a:hlinkClick>
              </a:rPr>
              <a:t>https://sharedhistories.asia/teacher/</a:t>
            </a:r>
            <a:r>
              <a:rPr lang="fr-FR" sz="2400" dirty="0">
                <a:solidFill>
                  <a:schemeClr val="bg1"/>
                </a:solidFill>
              </a:rPr>
              <a:t>) </a:t>
            </a:r>
            <a:r>
              <a:rPr lang="en-US" sz="2400" dirty="0"/>
              <a:t>provides guidance on how to adjust the lessons.</a:t>
            </a:r>
          </a:p>
          <a:p>
            <a:r>
              <a:rPr lang="en-US" sz="2400" dirty="0"/>
              <a:t>We wish you a successful lesson!</a:t>
            </a:r>
          </a:p>
          <a:p>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949E1823-109F-4ADA-817A-4A620117A509}"/>
              </a:ext>
            </a:extLst>
          </p:cNvPr>
          <p:cNvPicPr>
            <a:picLocks noChangeAspect="1"/>
          </p:cNvPicPr>
          <p:nvPr/>
        </p:nvPicPr>
        <p:blipFill>
          <a:blip r:embed="rId3"/>
          <a:stretch>
            <a:fillRect/>
          </a:stretch>
        </p:blipFill>
        <p:spPr>
          <a:xfrm>
            <a:off x="75642" y="-27384"/>
            <a:ext cx="8992716" cy="1033315"/>
          </a:xfrm>
          <a:prstGeom prst="rect">
            <a:avLst/>
          </a:prstGeom>
        </p:spPr>
      </p:pic>
      <p:sp>
        <p:nvSpPr>
          <p:cNvPr id="5" name="TextBox 4">
            <a:extLst>
              <a:ext uri="{FF2B5EF4-FFF2-40B4-BE49-F238E27FC236}">
                <a16:creationId xmlns:a16="http://schemas.microsoft.com/office/drawing/2014/main" id="{922DACD7-D0DA-42D6-BA28-00F9B19AB11A}"/>
              </a:ext>
            </a:extLst>
          </p:cNvPr>
          <p:cNvSpPr txBox="1"/>
          <p:nvPr/>
        </p:nvSpPr>
        <p:spPr>
          <a:xfrm>
            <a:off x="75642" y="6309320"/>
            <a:ext cx="9112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The Southeast Asian Shared Histories project was developed by UNESCO Bangkok with funding from the Republic of Korea.</a:t>
            </a:r>
            <a:endParaRPr kumimoji="0" lang="en-D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77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DBAF-AE43-49F6-897D-2AB1AC47A90D}"/>
              </a:ext>
            </a:extLst>
          </p:cNvPr>
          <p:cNvSpPr>
            <a:spLocks noGrp="1"/>
          </p:cNvSpPr>
          <p:nvPr>
            <p:ph type="title"/>
          </p:nvPr>
        </p:nvSpPr>
        <p:spPr/>
        <p:txBody>
          <a:bodyPr>
            <a:normAutofit/>
          </a:bodyPr>
          <a:lstStyle/>
          <a:p>
            <a:r>
              <a:rPr lang="en-GB" sz="3200" dirty="0"/>
              <a:t>How would these dishes taste without the spices and the fermented fish products?</a:t>
            </a:r>
            <a:endParaRPr lang="en-DE" sz="3200" dirty="0"/>
          </a:p>
        </p:txBody>
      </p:sp>
      <p:pic>
        <p:nvPicPr>
          <p:cNvPr id="4" name="Picture 3">
            <a:extLst>
              <a:ext uri="{FF2B5EF4-FFF2-40B4-BE49-F238E27FC236}">
                <a16:creationId xmlns:a16="http://schemas.microsoft.com/office/drawing/2014/main" id="{B32ADD0D-2AE8-4238-8AD9-34A4E9681FA2}"/>
              </a:ext>
            </a:extLst>
          </p:cNvPr>
          <p:cNvPicPr>
            <a:picLocks noChangeAspect="1"/>
          </p:cNvPicPr>
          <p:nvPr/>
        </p:nvPicPr>
        <p:blipFill rotWithShape="1">
          <a:blip r:embed="rId2"/>
          <a:srcRect l="27503" t="30726" r="10575" b="12143"/>
          <a:stretch/>
        </p:blipFill>
        <p:spPr>
          <a:xfrm>
            <a:off x="440537" y="1835161"/>
            <a:ext cx="8246263" cy="4279706"/>
          </a:xfrm>
          <a:prstGeom prst="rect">
            <a:avLst/>
          </a:prstGeom>
        </p:spPr>
      </p:pic>
    </p:spTree>
    <p:extLst>
      <p:ext uri="{BB962C8B-B14F-4D97-AF65-F5344CB8AC3E}">
        <p14:creationId xmlns:p14="http://schemas.microsoft.com/office/powerpoint/2010/main" val="105862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0D18-A995-429F-93E8-E4C950C10D90}"/>
              </a:ext>
            </a:extLst>
          </p:cNvPr>
          <p:cNvSpPr>
            <a:spLocks noGrp="1"/>
          </p:cNvSpPr>
          <p:nvPr>
            <p:ph type="title"/>
          </p:nvPr>
        </p:nvSpPr>
        <p:spPr/>
        <p:txBody>
          <a:bodyPr/>
          <a:lstStyle/>
          <a:p>
            <a:endParaRPr lang="en-DE"/>
          </a:p>
        </p:txBody>
      </p:sp>
      <p:sp>
        <p:nvSpPr>
          <p:cNvPr id="3" name="Content Placeholder 2">
            <a:extLst>
              <a:ext uri="{FF2B5EF4-FFF2-40B4-BE49-F238E27FC236}">
                <a16:creationId xmlns:a16="http://schemas.microsoft.com/office/drawing/2014/main" id="{2F851915-CD1E-4A4A-A0E8-9996F71A405F}"/>
              </a:ext>
            </a:extLst>
          </p:cNvPr>
          <p:cNvSpPr>
            <a:spLocks noGrp="1"/>
          </p:cNvSpPr>
          <p:nvPr>
            <p:ph idx="1"/>
          </p:nvPr>
        </p:nvSpPr>
        <p:spPr>
          <a:xfrm>
            <a:off x="457200" y="1600200"/>
            <a:ext cx="6275040" cy="4525963"/>
          </a:xfrm>
        </p:spPr>
        <p:txBody>
          <a:bodyPr/>
          <a:lstStyle/>
          <a:p>
            <a:pPr marL="0" indent="0" algn="ctr">
              <a:buNone/>
            </a:pPr>
            <a:r>
              <a:rPr lang="en-GB" dirty="0"/>
              <a:t>Think of what you had for dinner last night.</a:t>
            </a:r>
          </a:p>
          <a:p>
            <a:pPr marL="0" indent="0" algn="ctr">
              <a:buNone/>
            </a:pPr>
            <a:endParaRPr lang="en-GB" dirty="0"/>
          </a:p>
          <a:p>
            <a:pPr marL="0" indent="0" algn="ctr">
              <a:buNone/>
            </a:pPr>
            <a:r>
              <a:rPr lang="en-GB" dirty="0"/>
              <a:t> Write down the seasonings that were used?</a:t>
            </a:r>
            <a:endParaRPr lang="en-DE" dirty="0"/>
          </a:p>
          <a:p>
            <a:pPr algn="ctr"/>
            <a:endParaRPr lang="en-DE" dirty="0"/>
          </a:p>
        </p:txBody>
      </p:sp>
      <p:sp>
        <p:nvSpPr>
          <p:cNvPr id="4" name="Rectangle 3">
            <a:extLst>
              <a:ext uri="{FF2B5EF4-FFF2-40B4-BE49-F238E27FC236}">
                <a16:creationId xmlns:a16="http://schemas.microsoft.com/office/drawing/2014/main" id="{AE45261C-F326-4575-8924-A5E679D43B8C}"/>
              </a:ext>
            </a:extLst>
          </p:cNvPr>
          <p:cNvSpPr/>
          <p:nvPr/>
        </p:nvSpPr>
        <p:spPr>
          <a:xfrm>
            <a:off x="6732240" y="404664"/>
            <a:ext cx="4139952" cy="86331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500" dirty="0"/>
              <a:t>?</a:t>
            </a:r>
          </a:p>
        </p:txBody>
      </p:sp>
    </p:spTree>
    <p:extLst>
      <p:ext uri="{BB962C8B-B14F-4D97-AF65-F5344CB8AC3E}">
        <p14:creationId xmlns:p14="http://schemas.microsoft.com/office/powerpoint/2010/main" val="391536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67" y="116632"/>
            <a:ext cx="5780417" cy="850106"/>
          </a:xfrm>
        </p:spPr>
        <p:txBody>
          <a:bodyPr>
            <a:normAutofit/>
          </a:bodyPr>
          <a:lstStyle/>
          <a:p>
            <a:r>
              <a:rPr lang="en-US" sz="3600" dirty="0"/>
              <a:t>“</a:t>
            </a:r>
            <a:r>
              <a:rPr lang="en-US" sz="3600" dirty="0" err="1"/>
              <a:t>Garum</a:t>
            </a:r>
            <a:r>
              <a:rPr lang="en-US" sz="3600" dirty="0"/>
              <a:t>”</a:t>
            </a:r>
          </a:p>
        </p:txBody>
      </p:sp>
      <p:sp>
        <p:nvSpPr>
          <p:cNvPr id="3" name="Content Placeholder 2"/>
          <p:cNvSpPr>
            <a:spLocks noGrp="1"/>
          </p:cNvSpPr>
          <p:nvPr>
            <p:ph idx="1"/>
          </p:nvPr>
        </p:nvSpPr>
        <p:spPr>
          <a:xfrm>
            <a:off x="300336" y="1107444"/>
            <a:ext cx="5794385" cy="4643112"/>
          </a:xfrm>
        </p:spPr>
        <p:txBody>
          <a:bodyPr>
            <a:noAutofit/>
          </a:bodyPr>
          <a:lstStyle/>
          <a:p>
            <a:pPr marL="3175" lvl="1" indent="0">
              <a:lnSpc>
                <a:spcPct val="110000"/>
              </a:lnSpc>
              <a:spcBef>
                <a:spcPts val="0"/>
              </a:spcBef>
              <a:buNone/>
            </a:pPr>
            <a:r>
              <a:rPr lang="en-GB" sz="2400" dirty="0"/>
              <a:t>Fermented fish products such as fish sauces, fish paste, or salted fish have been consumed since ancient times. </a:t>
            </a:r>
          </a:p>
          <a:p>
            <a:pPr marL="3175" lvl="1" indent="0">
              <a:lnSpc>
                <a:spcPct val="110000"/>
              </a:lnSpc>
              <a:spcBef>
                <a:spcPts val="0"/>
              </a:spcBef>
              <a:buNone/>
            </a:pPr>
            <a:endParaRPr lang="en-GB" sz="2400" dirty="0"/>
          </a:p>
          <a:p>
            <a:pPr marL="3175" lvl="1" indent="0">
              <a:lnSpc>
                <a:spcPct val="110000"/>
              </a:lnSpc>
              <a:spcBef>
                <a:spcPts val="0"/>
              </a:spcBef>
              <a:buNone/>
            </a:pPr>
            <a:r>
              <a:rPr lang="en-GB" sz="2400" dirty="0"/>
              <a:t>One of the earliest records of fermented fish sauce was </a:t>
            </a:r>
            <a:r>
              <a:rPr lang="en-GB" sz="2400" i="1" dirty="0" err="1"/>
              <a:t>garum</a:t>
            </a:r>
            <a:r>
              <a:rPr lang="en-GB" sz="2400" dirty="0"/>
              <a:t>, a condiment that was used in the cuisines of ancient Greece, Roman and Byzantium. </a:t>
            </a:r>
          </a:p>
          <a:p>
            <a:pPr marL="3175" lvl="1" indent="0">
              <a:lnSpc>
                <a:spcPct val="110000"/>
              </a:lnSpc>
              <a:spcBef>
                <a:spcPts val="0"/>
              </a:spcBef>
              <a:buNone/>
            </a:pPr>
            <a:endParaRPr lang="en-GB" sz="2400" dirty="0"/>
          </a:p>
          <a:p>
            <a:pPr marL="3175" lvl="1" indent="0">
              <a:lnSpc>
                <a:spcPct val="110000"/>
              </a:lnSpc>
              <a:spcBef>
                <a:spcPts val="0"/>
              </a:spcBef>
              <a:buNone/>
            </a:pPr>
            <a:r>
              <a:rPr lang="en-GB" sz="2400" dirty="0"/>
              <a:t>Due to limitations in transportation, people living inland could seldom eat fresh fish. Fermentation was a convenient and common preservation technique.</a:t>
            </a:r>
            <a:endParaRPr lang="en-US" sz="2400" dirty="0"/>
          </a:p>
          <a:p>
            <a:pPr marL="3175" lvl="1" indent="0">
              <a:buNone/>
            </a:pPr>
            <a:endParaRPr lang="en-US" sz="2400" dirty="0"/>
          </a:p>
          <a:p>
            <a:endParaRPr lang="en-US" sz="2400" dirty="0"/>
          </a:p>
        </p:txBody>
      </p:sp>
      <p:pic>
        <p:nvPicPr>
          <p:cNvPr id="1026" name="Picture 2">
            <a:extLst>
              <a:ext uri="{FF2B5EF4-FFF2-40B4-BE49-F238E27FC236}">
                <a16:creationId xmlns:a16="http://schemas.microsoft.com/office/drawing/2014/main" id="{FBD8E81B-D652-4BAA-BA72-9581BBF333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04" t="2121" r="23116" b="3381"/>
          <a:stretch/>
        </p:blipFill>
        <p:spPr bwMode="auto">
          <a:xfrm>
            <a:off x="6228184" y="172405"/>
            <a:ext cx="2592288" cy="54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44AB7D-15E5-4B7F-B4A2-18365F3A7052}"/>
              </a:ext>
            </a:extLst>
          </p:cNvPr>
          <p:cNvSpPr/>
          <p:nvPr/>
        </p:nvSpPr>
        <p:spPr>
          <a:xfrm>
            <a:off x="5292080" y="5660687"/>
            <a:ext cx="3648167" cy="1200329"/>
          </a:xfrm>
          <a:prstGeom prst="rect">
            <a:avLst/>
          </a:prstGeom>
        </p:spPr>
        <p:txBody>
          <a:bodyPr wrap="square">
            <a:spAutoFit/>
          </a:bodyPr>
          <a:lstStyle/>
          <a:p>
            <a:pPr algn="r"/>
            <a:r>
              <a:rPr lang="fr-FR" dirty="0"/>
              <a:t>Mosaic of a garum </a:t>
            </a:r>
            <a:r>
              <a:rPr lang="fr-FR" dirty="0" err="1"/>
              <a:t>amphora</a:t>
            </a:r>
            <a:r>
              <a:rPr lang="fr-FR" dirty="0"/>
              <a:t>, </a:t>
            </a:r>
            <a:r>
              <a:rPr lang="fr-FR" dirty="0" err="1"/>
              <a:t>Pompei</a:t>
            </a:r>
            <a:r>
              <a:rPr lang="fr-FR" dirty="0"/>
              <a:t>. Source</a:t>
            </a:r>
            <a:r>
              <a:rPr lang="fr-FR" dirty="0">
                <a:hlinkClick r:id="rId4"/>
              </a:rPr>
              <a:t>: https://de.wikipedia.org/wiki/Datei:Garum_Mosaik_Pompeji.JPG</a:t>
            </a:r>
            <a:endParaRPr lang="en-DE" dirty="0"/>
          </a:p>
        </p:txBody>
      </p:sp>
    </p:spTree>
    <p:extLst>
      <p:ext uri="{BB962C8B-B14F-4D97-AF65-F5344CB8AC3E}">
        <p14:creationId xmlns:p14="http://schemas.microsoft.com/office/powerpoint/2010/main" val="381029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3571-843F-4A7C-BE7F-406E595D5FC0}"/>
              </a:ext>
            </a:extLst>
          </p:cNvPr>
          <p:cNvSpPr>
            <a:spLocks noGrp="1"/>
          </p:cNvSpPr>
          <p:nvPr>
            <p:ph type="title"/>
          </p:nvPr>
        </p:nvSpPr>
        <p:spPr/>
        <p:txBody>
          <a:bodyPr/>
          <a:lstStyle/>
          <a:p>
            <a:r>
              <a:rPr lang="en-GB" b="1" dirty="0"/>
              <a:t>An ancient recipe for </a:t>
            </a:r>
            <a:r>
              <a:rPr lang="en-GB" b="1" i="1" dirty="0"/>
              <a:t>garum</a:t>
            </a:r>
            <a:endParaRPr lang="en-DE" dirty="0"/>
          </a:p>
        </p:txBody>
      </p:sp>
      <p:sp>
        <p:nvSpPr>
          <p:cNvPr id="3" name="Content Placeholder 2">
            <a:extLst>
              <a:ext uri="{FF2B5EF4-FFF2-40B4-BE49-F238E27FC236}">
                <a16:creationId xmlns:a16="http://schemas.microsoft.com/office/drawing/2014/main" id="{A6E670A0-8FEE-42B0-9C8B-C22FDED48AFB}"/>
              </a:ext>
            </a:extLst>
          </p:cNvPr>
          <p:cNvSpPr>
            <a:spLocks noGrp="1"/>
          </p:cNvSpPr>
          <p:nvPr>
            <p:ph idx="1"/>
          </p:nvPr>
        </p:nvSpPr>
        <p:spPr>
          <a:xfrm>
            <a:off x="457200" y="1600200"/>
            <a:ext cx="4474840" cy="5141168"/>
          </a:xfrm>
        </p:spPr>
        <p:txBody>
          <a:bodyPr>
            <a:normAutofit fontScale="70000" lnSpcReduction="20000"/>
          </a:bodyPr>
          <a:lstStyle/>
          <a:p>
            <a:pPr marL="0" indent="0">
              <a:buNone/>
            </a:pPr>
            <a:r>
              <a:rPr lang="en-US" dirty="0"/>
              <a:t>Use fatty fish, for example, sardines, and a well-sealed (pitched) container with a 25-33 liter capacity. </a:t>
            </a:r>
          </a:p>
          <a:p>
            <a:pPr marL="0" indent="0">
              <a:buNone/>
            </a:pPr>
            <a:r>
              <a:rPr lang="en-US" dirty="0"/>
              <a:t>Add dried, aromatic herbs possessing a strong flavor, such as dill, coriander, fennel, celery, mint, oregano, and others, making a layer on the bottom of the container</a:t>
            </a:r>
          </a:p>
          <a:p>
            <a:pPr marL="0" indent="0">
              <a:buNone/>
            </a:pPr>
            <a:r>
              <a:rPr lang="en-US" dirty="0"/>
              <a:t>Then put down a layer of fish (if small, leave them whole, if large, use pieces) and over this, add a layer of salt two fingers high. </a:t>
            </a:r>
          </a:p>
          <a:p>
            <a:pPr marL="0" indent="0">
              <a:buNone/>
            </a:pPr>
            <a:r>
              <a:rPr lang="en-US" dirty="0"/>
              <a:t>Repeat these layers until the container is filled. Let it rest for seven days in the sun. Then mix the sauce daily for 20 days. After that, it becomes a liquid.</a:t>
            </a:r>
          </a:p>
          <a:p>
            <a:endParaRPr lang="en-DE" dirty="0"/>
          </a:p>
        </p:txBody>
      </p:sp>
      <p:pic>
        <p:nvPicPr>
          <p:cNvPr id="2050" name="Picture 2">
            <a:extLst>
              <a:ext uri="{FF2B5EF4-FFF2-40B4-BE49-F238E27FC236}">
                <a16:creationId xmlns:a16="http://schemas.microsoft.com/office/drawing/2014/main" id="{566DEF5A-3E14-4AF7-B52D-078D5D1F9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492896"/>
            <a:ext cx="3810000" cy="2524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25596E0-A6E0-49F0-93EE-C610B0C94C15}"/>
              </a:ext>
            </a:extLst>
          </p:cNvPr>
          <p:cNvSpPr/>
          <p:nvPr/>
        </p:nvSpPr>
        <p:spPr>
          <a:xfrm>
            <a:off x="5148064" y="5229200"/>
            <a:ext cx="3665984" cy="738664"/>
          </a:xfrm>
          <a:prstGeom prst="rect">
            <a:avLst/>
          </a:prstGeom>
        </p:spPr>
        <p:txBody>
          <a:bodyPr wrap="square">
            <a:spAutoFit/>
          </a:bodyPr>
          <a:lstStyle/>
          <a:p>
            <a:r>
              <a:rPr lang="en-US" sz="1200" dirty="0">
                <a:solidFill>
                  <a:srgbClr val="222222"/>
                </a:solidFill>
              </a:rPr>
              <a:t>The Roman garum factory of </a:t>
            </a:r>
            <a:r>
              <a:rPr lang="en-US" sz="1200" dirty="0" err="1">
                <a:solidFill>
                  <a:srgbClr val="222222"/>
                </a:solidFill>
              </a:rPr>
              <a:t>Olisipo</a:t>
            </a:r>
            <a:r>
              <a:rPr lang="en-US" sz="1200" dirty="0">
                <a:solidFill>
                  <a:srgbClr val="222222"/>
                </a:solidFill>
              </a:rPr>
              <a:t>, Lisbon, Portugal</a:t>
            </a:r>
          </a:p>
          <a:p>
            <a:r>
              <a:rPr lang="en-US" sz="1000" dirty="0">
                <a:solidFill>
                  <a:srgbClr val="222222"/>
                </a:solidFill>
              </a:rPr>
              <a:t>Source: </a:t>
            </a:r>
            <a:r>
              <a:rPr lang="fr-FR" sz="1000" u="sng" dirty="0"/>
              <a:t>Carole </a:t>
            </a:r>
            <a:r>
              <a:rPr lang="fr-FR" sz="1000" u="sng" dirty="0" err="1"/>
              <a:t>Raddato</a:t>
            </a:r>
            <a:r>
              <a:rPr lang="fr-FR" sz="1000" u="sng" dirty="0"/>
              <a:t>, </a:t>
            </a:r>
            <a:r>
              <a:rPr lang="fr-FR" sz="1000" dirty="0">
                <a:hlinkClick r:id="rId3"/>
              </a:rPr>
              <a:t>https://commons.wikimedia.org/wiki/File:The_Roman_garum_factory_of_Olisipo,_Lisbon_(15610062600).jpg</a:t>
            </a:r>
            <a:endParaRPr lang="en-DE" sz="1000" dirty="0"/>
          </a:p>
        </p:txBody>
      </p:sp>
    </p:spTree>
    <p:extLst>
      <p:ext uri="{BB962C8B-B14F-4D97-AF65-F5344CB8AC3E}">
        <p14:creationId xmlns:p14="http://schemas.microsoft.com/office/powerpoint/2010/main" val="246102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Fermented fish products </a:t>
            </a:r>
            <a:br>
              <a:rPr lang="en-US" sz="3600" dirty="0"/>
            </a:br>
            <a:r>
              <a:rPr lang="en-US" sz="3600" dirty="0"/>
              <a:t>in Southeast Asia</a:t>
            </a:r>
          </a:p>
        </p:txBody>
      </p:sp>
      <p:sp>
        <p:nvSpPr>
          <p:cNvPr id="3" name="Content Placeholder 2"/>
          <p:cNvSpPr>
            <a:spLocks noGrp="1"/>
          </p:cNvSpPr>
          <p:nvPr>
            <p:ph idx="1"/>
          </p:nvPr>
        </p:nvSpPr>
        <p:spPr>
          <a:xfrm>
            <a:off x="457200" y="1988840"/>
            <a:ext cx="4519871" cy="4137323"/>
          </a:xfrm>
        </p:spPr>
        <p:txBody>
          <a:bodyPr>
            <a:normAutofit fontScale="85000" lnSpcReduction="10000"/>
          </a:bodyPr>
          <a:lstStyle/>
          <a:p>
            <a:pPr marL="3175" indent="0">
              <a:buNone/>
            </a:pPr>
            <a:r>
              <a:rPr lang="en-US" dirty="0"/>
              <a:t> </a:t>
            </a:r>
            <a:r>
              <a:rPr lang="en-GB" dirty="0"/>
              <a:t>In Southeast Asian countries, a sauce or paste made from fermented fish or shell fish accompanies most rice meals. The fish are salted, dried, pounded, and packed with toasted rice and rice husk in jars for a month or more. </a:t>
            </a:r>
          </a:p>
          <a:p>
            <a:pPr marL="3175" lvl="1" indent="0">
              <a:buNone/>
            </a:pPr>
            <a:r>
              <a:rPr lang="en-GB" dirty="0"/>
              <a:t>Fish products that are fermented become “cooked” and are no longer considered raw.</a:t>
            </a:r>
            <a:endParaRPr lang="en-US" sz="2000" dirty="0"/>
          </a:p>
        </p:txBody>
      </p:sp>
      <p:sp>
        <p:nvSpPr>
          <p:cNvPr id="4" name="Rectangle 3"/>
          <p:cNvSpPr/>
          <p:nvPr/>
        </p:nvSpPr>
        <p:spPr>
          <a:xfrm>
            <a:off x="323528" y="-713303"/>
            <a:ext cx="8568952" cy="369332"/>
          </a:xfrm>
          <a:prstGeom prst="rect">
            <a:avLst/>
          </a:prstGeom>
        </p:spPr>
        <p:txBody>
          <a:bodyPr wrap="square">
            <a:spAutoFit/>
          </a:bodyPr>
          <a:lstStyle/>
          <a:p>
            <a:r>
              <a:rPr lang="en-US" dirty="0"/>
              <a:t> </a:t>
            </a:r>
            <a:endParaRPr lang="en-US" sz="20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019922" y="2204864"/>
            <a:ext cx="3941677" cy="3456384"/>
          </a:xfrm>
          <a:prstGeom prst="rect">
            <a:avLst/>
          </a:prstGeom>
          <a:noFill/>
        </p:spPr>
      </p:pic>
    </p:spTree>
    <p:extLst>
      <p:ext uri="{BB962C8B-B14F-4D97-AF65-F5344CB8AC3E}">
        <p14:creationId xmlns:p14="http://schemas.microsoft.com/office/powerpoint/2010/main" val="251378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Fermented products reflect the diversity of the region</a:t>
            </a:r>
          </a:p>
        </p:txBody>
      </p:sp>
      <p:sp>
        <p:nvSpPr>
          <p:cNvPr id="3" name="Content Placeholder 2"/>
          <p:cNvSpPr>
            <a:spLocks noGrp="1"/>
          </p:cNvSpPr>
          <p:nvPr>
            <p:ph idx="1"/>
          </p:nvPr>
        </p:nvSpPr>
        <p:spPr/>
        <p:txBody>
          <a:bodyPr>
            <a:normAutofit fontScale="77500" lnSpcReduction="20000"/>
          </a:bodyPr>
          <a:lstStyle/>
          <a:p>
            <a:pPr marL="79375" lvl="1" indent="-79375">
              <a:buFont typeface="Arial" pitchFamily="34" charset="0"/>
              <a:buChar char="•"/>
            </a:pPr>
            <a:r>
              <a:rPr lang="en-GB" dirty="0"/>
              <a:t>It is not known if the concept of fermenting fish as a preservation techniques spread from the ancient Rome and Greece to Southeast Asia through trade links or otherwise.</a:t>
            </a:r>
          </a:p>
          <a:p>
            <a:pPr marL="79375" lvl="1" indent="-79375">
              <a:buFont typeface="Arial" pitchFamily="34" charset="0"/>
              <a:buChar char="•"/>
            </a:pPr>
            <a:endParaRPr lang="en-GB" dirty="0"/>
          </a:p>
          <a:p>
            <a:pPr marL="79375" lvl="1" indent="-79375">
              <a:buFont typeface="Arial" pitchFamily="34" charset="0"/>
              <a:buChar char="•"/>
            </a:pPr>
            <a:r>
              <a:rPr lang="en-GB" dirty="0"/>
              <a:t>Fish products are widely used in Southeast Asian cooking and almost every country in the region has its own version. This demonstrates the ingenuity of the local people in preserving much of the seasonally available fish so that they could add as much protein as possible to their diets. </a:t>
            </a:r>
          </a:p>
          <a:p>
            <a:pPr marL="79375" lvl="1" indent="-79375">
              <a:buFont typeface="Arial" pitchFamily="34" charset="0"/>
              <a:buChar char="•"/>
            </a:pPr>
            <a:endParaRPr lang="en-GB" dirty="0"/>
          </a:p>
          <a:p>
            <a:pPr marL="79375" lvl="1" indent="-79375">
              <a:buFont typeface="Arial" pitchFamily="34" charset="0"/>
              <a:buChar char="•"/>
            </a:pPr>
            <a:r>
              <a:rPr lang="en-GB" dirty="0"/>
              <a:t>The popularity of fermented products also reinforces how rice is a staple food in the region. As eating large quantities of rice is a cheap source of amino acids and energy, a vital individual foodstuff that accompanies rice is either a salty side dish or a condiment that facilitates rice consumption. </a:t>
            </a:r>
            <a:endParaRPr lang="en-US" sz="2000" dirty="0"/>
          </a:p>
          <a:p>
            <a:endParaRPr lang="en-US" dirty="0"/>
          </a:p>
        </p:txBody>
      </p:sp>
    </p:spTree>
    <p:extLst>
      <p:ext uri="{BB962C8B-B14F-4D97-AF65-F5344CB8AC3E}">
        <p14:creationId xmlns:p14="http://schemas.microsoft.com/office/powerpoint/2010/main" val="83119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Font typeface="Wingdings" pitchFamily="2" charset="2"/>
              <a:buChar char="§"/>
            </a:pPr>
            <a:r>
              <a:rPr lang="en-US" sz="2800" dirty="0"/>
              <a:t>High labor and time investment in preparation and presentation</a:t>
            </a:r>
          </a:p>
          <a:p>
            <a:pPr>
              <a:buFont typeface="Wingdings" pitchFamily="2" charset="2"/>
              <a:buChar char="§"/>
            </a:pPr>
            <a:r>
              <a:rPr lang="en-US" sz="2800"/>
              <a:t>Gender </a:t>
            </a:r>
            <a:r>
              <a:rPr lang="en-US" sz="2800" dirty="0"/>
              <a:t>roles reaffirmed through food-related activities (shopping and main cooking by women, some dishes </a:t>
            </a:r>
            <a:r>
              <a:rPr lang="en-US" sz="2800" dirty="0" err="1"/>
              <a:t>predominently</a:t>
            </a:r>
            <a:r>
              <a:rPr lang="en-US" sz="2800" dirty="0"/>
              <a:t> prepared and consumed by men)</a:t>
            </a:r>
          </a:p>
          <a:p>
            <a:pPr>
              <a:buFont typeface="Wingdings" pitchFamily="2" charset="2"/>
              <a:buChar char="§"/>
            </a:pPr>
            <a:r>
              <a:rPr lang="en-US" sz="2800" dirty="0"/>
              <a:t>Outside influences </a:t>
            </a:r>
          </a:p>
          <a:p>
            <a:pPr lvl="1">
              <a:buFont typeface="Wingdings" pitchFamily="2" charset="2"/>
              <a:buChar char="§"/>
            </a:pPr>
            <a:r>
              <a:rPr lang="en-US" sz="2400" dirty="0"/>
              <a:t>China: noodles, stir-fried dishes, chopsticks</a:t>
            </a:r>
          </a:p>
          <a:p>
            <a:pPr lvl="1">
              <a:buFont typeface="Wingdings" pitchFamily="2" charset="2"/>
              <a:buChar char="§"/>
            </a:pPr>
            <a:r>
              <a:rPr lang="en-US" sz="2400" dirty="0"/>
              <a:t>India: curries, use of specific spices </a:t>
            </a:r>
          </a:p>
          <a:p>
            <a:pPr lvl="1">
              <a:buFont typeface="Wingdings" pitchFamily="2" charset="2"/>
              <a:buChar char="§"/>
            </a:pPr>
            <a:r>
              <a:rPr lang="en-US" sz="2400" dirty="0"/>
              <a:t>France: bread and coffee</a:t>
            </a:r>
          </a:p>
          <a:p>
            <a:pPr lvl="1">
              <a:buFont typeface="Wingdings" pitchFamily="2" charset="2"/>
              <a:buChar char="§"/>
            </a:pPr>
            <a:r>
              <a:rPr lang="en-US" sz="2400" dirty="0"/>
              <a:t>Central America through Portugal traders: chili</a:t>
            </a:r>
          </a:p>
          <a:p>
            <a:endParaRPr lang="en-US" dirty="0"/>
          </a:p>
        </p:txBody>
      </p:sp>
    </p:spTree>
    <p:extLst>
      <p:ext uri="{BB962C8B-B14F-4D97-AF65-F5344CB8AC3E}">
        <p14:creationId xmlns:p14="http://schemas.microsoft.com/office/powerpoint/2010/main" val="1201170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954</Words>
  <Application>Microsoft Office PowerPoint</Application>
  <PresentationFormat>On-screen Show (4:3)</PresentationFormat>
  <Paragraphs>109</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Unit 3: Rice and Spice  Lesson 7: Food cultures and the cuisines of Southeast Asia What is the significance of spices and fermented fish products in Southeast Asian Cuisines? </vt:lpstr>
      <vt:lpstr> A note to users of this presentation</vt:lpstr>
      <vt:lpstr>How would these dishes taste without the spices and the fermented fish products?</vt:lpstr>
      <vt:lpstr>PowerPoint Presentation</vt:lpstr>
      <vt:lpstr>“Garum”</vt:lpstr>
      <vt:lpstr>An ancient recipe for garum</vt:lpstr>
      <vt:lpstr>Fermented fish products  in Southeast Asia</vt:lpstr>
      <vt:lpstr>Fermented products reflect the diversity of the region</vt:lpstr>
      <vt:lpstr>PowerPoint Presentation</vt:lpstr>
      <vt:lpstr>Group activity: Gallery Walk</vt:lpstr>
      <vt:lpstr>Group activity: Gallery Walk (option 1)</vt:lpstr>
      <vt:lpstr>Group activity: Gallery Walk (option 2)</vt:lpstr>
      <vt:lpstr>Fermented fish products are a shared element in culinary history and culture among all countries in Southeast Asia</vt:lpstr>
      <vt:lpstr>Keep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Rice and Spice Lesson 7: What is the significance of spices and fermented fish products in South-East Asian Cuisines? </dc:title>
  <dc:creator>Vanessa Achilles</dc:creator>
  <cp:lastModifiedBy>Vanessa Achilles</cp:lastModifiedBy>
  <cp:revision>28</cp:revision>
  <dcterms:created xsi:type="dcterms:W3CDTF">2018-05-17T11:31:18Z</dcterms:created>
  <dcterms:modified xsi:type="dcterms:W3CDTF">2020-02-17T20:42:31Z</dcterms:modified>
</cp:coreProperties>
</file>