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59" r:id="rId4"/>
    <p:sldId id="257" r:id="rId5"/>
    <p:sldId id="258" r:id="rId6"/>
    <p:sldId id="266" r:id="rId7"/>
    <p:sldId id="267" r:id="rId8"/>
    <p:sldId id="268" r:id="rId9"/>
    <p:sldId id="261" r:id="rId10"/>
    <p:sldId id="262" r:id="rId11"/>
    <p:sldId id="269" r:id="rId12"/>
    <p:sldId id="264" r:id="rId13"/>
    <p:sldId id="260" r:id="rId14"/>
    <p:sldId id="270"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58468-0122-427E-94FE-7DE96DA1217D}" type="datetimeFigureOut">
              <a:rPr lang="en-DE" smtClean="0"/>
              <a:t>17/02/2020</a:t>
            </a:fld>
            <a:endParaRPr lang="en-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18CCA-986A-4E84-B611-4B9410BAF041}" type="slidenum">
              <a:rPr lang="en-DE" smtClean="0"/>
              <a:t>‹#›</a:t>
            </a:fld>
            <a:endParaRPr lang="en-DE"/>
          </a:p>
        </p:txBody>
      </p:sp>
    </p:spTree>
    <p:extLst>
      <p:ext uri="{BB962C8B-B14F-4D97-AF65-F5344CB8AC3E}">
        <p14:creationId xmlns:p14="http://schemas.microsoft.com/office/powerpoint/2010/main" val="425454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3A018CCA-986A-4E84-B611-4B9410BAF041}" type="slidenum">
              <a:rPr lang="en-DE" smtClean="0"/>
              <a:t>9</a:t>
            </a:fld>
            <a:endParaRPr lang="en-DE"/>
          </a:p>
        </p:txBody>
      </p:sp>
    </p:spTree>
    <p:extLst>
      <p:ext uri="{BB962C8B-B14F-4D97-AF65-F5344CB8AC3E}">
        <p14:creationId xmlns:p14="http://schemas.microsoft.com/office/powerpoint/2010/main" val="8572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1367D9-77FE-4B1F-A146-3CABDB314FA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339712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367D9-77FE-4B1F-A146-3CABDB314FA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52450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367D9-77FE-4B1F-A146-3CABDB314FA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95017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367D9-77FE-4B1F-A146-3CABDB314FA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167633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367D9-77FE-4B1F-A146-3CABDB314FA7}"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400536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1367D9-77FE-4B1F-A146-3CABDB314FA7}"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262334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1367D9-77FE-4B1F-A146-3CABDB314FA7}"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127701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1367D9-77FE-4B1F-A146-3CABDB314FA7}"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323103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367D9-77FE-4B1F-A146-3CABDB314FA7}"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372419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367D9-77FE-4B1F-A146-3CABDB314FA7}"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173820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367D9-77FE-4B1F-A146-3CABDB314FA7}"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E3546-D6E5-4E49-9280-FE33CA830219}" type="slidenum">
              <a:rPr lang="en-US" smtClean="0"/>
              <a:t>‹#›</a:t>
            </a:fld>
            <a:endParaRPr lang="en-US"/>
          </a:p>
        </p:txBody>
      </p:sp>
    </p:spTree>
    <p:extLst>
      <p:ext uri="{BB962C8B-B14F-4D97-AF65-F5344CB8AC3E}">
        <p14:creationId xmlns:p14="http://schemas.microsoft.com/office/powerpoint/2010/main" val="410807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367D9-77FE-4B1F-A146-3CABDB314FA7}"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E3546-D6E5-4E49-9280-FE33CA830219}" type="slidenum">
              <a:rPr lang="en-US" smtClean="0"/>
              <a:t>‹#›</a:t>
            </a:fld>
            <a:endParaRPr lang="en-US"/>
          </a:p>
        </p:txBody>
      </p:sp>
    </p:spTree>
    <p:extLst>
      <p:ext uri="{BB962C8B-B14F-4D97-AF65-F5344CB8AC3E}">
        <p14:creationId xmlns:p14="http://schemas.microsoft.com/office/powerpoint/2010/main" val="23128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hyperlink" Target="https://en.wikipedia.org/wiki/Bali#/media/File:1_bali_rice_terrace_2011.jpg" TargetMode="External"/><Relationship Id="rId4" Type="http://schemas.openxmlformats.org/officeDocument/2006/relationships/hyperlink" Target="https://en.wikipedia.org/wiki/Rice_production_in_Indonesia#/media/File:Rice_plantation_in_Java.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flickr.com/photos/dfataustralianaid/10662299483/in/photolist-hfc5aH-7jF5bW-hg466n-7zudoV-hfb2Ks-7Kh9Pa-RQikz-2m8Rqb-79QwH1-8xZXGu-4r1mFU-5GVtMH-2xENH8-4jdGy5-LCWE-79V5RX-adw13H-hg5ZUp-gUpfVP-gUpfJ6-RXcpkz-RXcpdR-hvZdxx-294vkyg-duiJGy-au2QuS-maVpjv-aptRBA-apr9c6-LVRqmA-76jhkN-9jgHfP-9wbnYR-7oYupk-cBtUVC-j29oe8-fmCi7-RQ1Gi-QX2mfY-tvFRQ-QX2mZo-dbbZQ4-fVcay2-gUpfGc-8YtS3Z-27Yb4wW-odAoZY-dukPWY-ducD2a-27cgLHj"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Rice_Plants_(IRRI).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s_kLkOOV3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68960"/>
            <a:ext cx="7772400" cy="1470025"/>
          </a:xfrm>
        </p:spPr>
        <p:txBody>
          <a:bodyPr>
            <a:normAutofit fontScale="90000"/>
          </a:bodyPr>
          <a:lstStyle/>
          <a:p>
            <a:r>
              <a:rPr lang="en-US" sz="4900" b="1" dirty="0"/>
              <a:t>Unit 3: Rice and Spice</a:t>
            </a:r>
            <a:br>
              <a:rPr lang="en-US" dirty="0"/>
            </a:br>
            <a:br>
              <a:rPr lang="en-US" dirty="0"/>
            </a:br>
            <a:r>
              <a:rPr lang="en-US" dirty="0"/>
              <a:t>Lesson 1: Introduction to Rice Cultures: How significant is rice in the cultures of Southeast Asia?</a:t>
            </a:r>
          </a:p>
        </p:txBody>
      </p:sp>
      <p:pic>
        <p:nvPicPr>
          <p:cNvPr id="3" name="Picture 2">
            <a:extLst>
              <a:ext uri="{FF2B5EF4-FFF2-40B4-BE49-F238E27FC236}">
                <a16:creationId xmlns:a16="http://schemas.microsoft.com/office/drawing/2014/main" id="{A3CA575A-BC65-4B91-A203-DC1D415FC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0" y="89452"/>
            <a:ext cx="1993507" cy="1035292"/>
          </a:xfrm>
          <a:prstGeom prst="rect">
            <a:avLst/>
          </a:prstGeom>
        </p:spPr>
      </p:pic>
      <p:pic>
        <p:nvPicPr>
          <p:cNvPr id="4" name="Picture 3">
            <a:extLst>
              <a:ext uri="{FF2B5EF4-FFF2-40B4-BE49-F238E27FC236}">
                <a16:creationId xmlns:a16="http://schemas.microsoft.com/office/drawing/2014/main" id="{B0C68B73-0007-4969-AA87-B667B2E34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38" y="89453"/>
            <a:ext cx="5529242" cy="963283"/>
          </a:xfrm>
          <a:prstGeom prst="rect">
            <a:avLst/>
          </a:prstGeom>
        </p:spPr>
      </p:pic>
    </p:spTree>
    <p:extLst>
      <p:ext uri="{BB962C8B-B14F-4D97-AF65-F5344CB8AC3E}">
        <p14:creationId xmlns:p14="http://schemas.microsoft.com/office/powerpoint/2010/main" val="20972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r>
              <a:rPr lang="en-US" sz="3600" dirty="0"/>
              <a:t>Rice is grown is 4 types of ecosystems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8456016"/>
              </p:ext>
            </p:extLst>
          </p:nvPr>
        </p:nvGraphicFramePr>
        <p:xfrm>
          <a:off x="251520" y="908720"/>
          <a:ext cx="8229600" cy="5925503"/>
        </p:xfrm>
        <a:graphic>
          <a:graphicData uri="http://schemas.openxmlformats.org/drawingml/2006/table">
            <a:tbl>
              <a:tblPr firstRow="1" firstCol="1" bandRow="1">
                <a:tableStyleId>{F2DE63D5-997A-4646-A377-4702673A728D}</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327">
                <a:tc>
                  <a:txBody>
                    <a:bodyPr/>
                    <a:lstStyle/>
                    <a:p>
                      <a:pPr marL="21590" algn="ctr">
                        <a:lnSpc>
                          <a:spcPct val="150000"/>
                        </a:lnSpc>
                        <a:spcAft>
                          <a:spcPts val="0"/>
                        </a:spcAft>
                      </a:pPr>
                      <a:r>
                        <a:rPr lang="en-GB" sz="1400" dirty="0">
                          <a:effectLst/>
                        </a:rPr>
                        <a:t>Irrigated rice environment</a:t>
                      </a:r>
                      <a:endParaRPr lang="en-US" sz="1400" dirty="0">
                        <a:effectLst/>
                        <a:latin typeface="Calibri"/>
                        <a:ea typeface="DengXian"/>
                        <a:cs typeface="Times New Roman"/>
                      </a:endParaRPr>
                    </a:p>
                  </a:txBody>
                  <a:tcPr marL="62206" marR="62206" marT="0" marB="0" anchor="ctr"/>
                </a:tc>
                <a:tc>
                  <a:txBody>
                    <a:bodyPr/>
                    <a:lstStyle/>
                    <a:p>
                      <a:pPr marL="21590" algn="ctr">
                        <a:lnSpc>
                          <a:spcPct val="150000"/>
                        </a:lnSpc>
                        <a:spcAft>
                          <a:spcPts val="0"/>
                        </a:spcAft>
                      </a:pPr>
                      <a:r>
                        <a:rPr lang="en-GB" sz="1400">
                          <a:effectLst/>
                        </a:rPr>
                        <a:t>Rainfed lowland environment</a:t>
                      </a:r>
                      <a:endParaRPr lang="en-US" sz="1400">
                        <a:effectLst/>
                        <a:latin typeface="Calibri"/>
                        <a:ea typeface="DengXian"/>
                        <a:cs typeface="Times New Roman"/>
                      </a:endParaRPr>
                    </a:p>
                  </a:txBody>
                  <a:tcPr marL="62206" marR="62206" marT="0" marB="0" anchor="ctr"/>
                </a:tc>
                <a:tc>
                  <a:txBody>
                    <a:bodyPr/>
                    <a:lstStyle/>
                    <a:p>
                      <a:pPr marL="21590" algn="ctr">
                        <a:lnSpc>
                          <a:spcPct val="150000"/>
                        </a:lnSpc>
                        <a:spcAft>
                          <a:spcPts val="0"/>
                        </a:spcAft>
                      </a:pPr>
                      <a:r>
                        <a:rPr lang="en-GB" sz="1400">
                          <a:effectLst/>
                        </a:rPr>
                        <a:t>Rainfed upland environment</a:t>
                      </a:r>
                      <a:endParaRPr lang="en-US" sz="1400">
                        <a:effectLst/>
                        <a:latin typeface="Calibri"/>
                        <a:ea typeface="DengXian"/>
                        <a:cs typeface="Times New Roman"/>
                      </a:endParaRPr>
                    </a:p>
                  </a:txBody>
                  <a:tcPr marL="62206" marR="62206" marT="0" marB="0" anchor="ctr"/>
                </a:tc>
                <a:tc>
                  <a:txBody>
                    <a:bodyPr/>
                    <a:lstStyle/>
                    <a:p>
                      <a:pPr marL="21590" algn="ctr">
                        <a:lnSpc>
                          <a:spcPct val="150000"/>
                        </a:lnSpc>
                        <a:spcAft>
                          <a:spcPts val="0"/>
                        </a:spcAft>
                      </a:pPr>
                      <a:r>
                        <a:rPr lang="en-GB" sz="1400">
                          <a:effectLst/>
                        </a:rPr>
                        <a:t>Flood-prone environment</a:t>
                      </a:r>
                      <a:endParaRPr lang="en-US" sz="1400">
                        <a:effectLst/>
                        <a:latin typeface="Calibri"/>
                        <a:ea typeface="DengXian"/>
                        <a:cs typeface="Times New Roman"/>
                      </a:endParaRPr>
                    </a:p>
                  </a:txBody>
                  <a:tcPr marL="62206" marR="62206" marT="0" marB="0" anchor="ctr"/>
                </a:tc>
                <a:extLst>
                  <a:ext uri="{0D108BD9-81ED-4DB2-BD59-A6C34878D82A}">
                    <a16:rowId xmlns:a16="http://schemas.microsoft.com/office/drawing/2014/main" val="10000"/>
                  </a:ext>
                </a:extLst>
              </a:tr>
              <a:tr h="4814248">
                <a:tc>
                  <a:txBody>
                    <a:bodyPr/>
                    <a:lstStyle/>
                    <a:p>
                      <a:pPr marL="342900" lvl="0" indent="-342900">
                        <a:lnSpc>
                          <a:spcPct val="150000"/>
                        </a:lnSpc>
                        <a:spcAft>
                          <a:spcPts val="0"/>
                        </a:spcAft>
                        <a:buFont typeface="Wingdings"/>
                        <a:buChar char=""/>
                      </a:pPr>
                      <a:r>
                        <a:rPr lang="en-US" sz="1300" b="0" dirty="0">
                          <a:effectLst/>
                        </a:rPr>
                        <a:t>Grown in bunded fields or paddies, which are surrounded by a small embankment that keeps the water in. </a:t>
                      </a:r>
                    </a:p>
                    <a:p>
                      <a:pPr marL="342900" lvl="0" indent="-342900">
                        <a:lnSpc>
                          <a:spcPct val="150000"/>
                        </a:lnSpc>
                        <a:spcAft>
                          <a:spcPts val="0"/>
                        </a:spcAft>
                        <a:buFont typeface="Wingdings"/>
                        <a:buChar char=""/>
                      </a:pPr>
                      <a:r>
                        <a:rPr lang="en-US" sz="1300" b="0" dirty="0">
                          <a:effectLst/>
                        </a:rPr>
                        <a:t>Water supply is more assured and one or more crops a year can be grown. </a:t>
                      </a:r>
                    </a:p>
                    <a:p>
                      <a:pPr marL="342900" lvl="0" indent="-342900">
                        <a:lnSpc>
                          <a:spcPct val="150000"/>
                        </a:lnSpc>
                        <a:spcAft>
                          <a:spcPts val="0"/>
                        </a:spcAft>
                        <a:buFont typeface="Wingdings"/>
                        <a:buChar char=""/>
                      </a:pPr>
                      <a:r>
                        <a:rPr lang="en-US" sz="1300" b="0" dirty="0">
                          <a:effectLst/>
                        </a:rPr>
                        <a:t>Found in many varying topographies such as flood plains, valley bottoms and terraced fields. </a:t>
                      </a:r>
                    </a:p>
                  </a:txBody>
                  <a:tcPr marL="62206" marR="62206" marT="0" marB="0"/>
                </a:tc>
                <a:tc>
                  <a:txBody>
                    <a:bodyPr/>
                    <a:lstStyle/>
                    <a:p>
                      <a:pPr marL="342900" lvl="0" indent="-342900">
                        <a:lnSpc>
                          <a:spcPct val="150000"/>
                        </a:lnSpc>
                        <a:spcAft>
                          <a:spcPts val="0"/>
                        </a:spcAft>
                        <a:buFont typeface="Wingdings"/>
                        <a:buChar char=""/>
                      </a:pPr>
                      <a:r>
                        <a:rPr lang="en-US" sz="1300" dirty="0">
                          <a:effectLst/>
                        </a:rPr>
                        <a:t>Grown in bunded fields that are flooded with rainwater for at least part of the cropping season. </a:t>
                      </a:r>
                    </a:p>
                    <a:p>
                      <a:pPr marL="342900" lvl="0" indent="-342900">
                        <a:lnSpc>
                          <a:spcPct val="150000"/>
                        </a:lnSpc>
                        <a:spcAft>
                          <a:spcPts val="0"/>
                        </a:spcAft>
                        <a:buFont typeface="Wingdings"/>
                        <a:buChar char=""/>
                      </a:pPr>
                      <a:r>
                        <a:rPr lang="en-US" sz="1300" dirty="0">
                          <a:effectLst/>
                        </a:rPr>
                        <a:t>This environment is characterized by a lack of water control, with floods and drought being potential problems. </a:t>
                      </a:r>
                    </a:p>
                  </a:txBody>
                  <a:tcPr marL="62206" marR="62206" marT="0" marB="0"/>
                </a:tc>
                <a:tc>
                  <a:txBody>
                    <a:bodyPr/>
                    <a:lstStyle/>
                    <a:p>
                      <a:pPr marL="342900" lvl="0" indent="-342900">
                        <a:lnSpc>
                          <a:spcPct val="150000"/>
                        </a:lnSpc>
                        <a:spcAft>
                          <a:spcPts val="0"/>
                        </a:spcAft>
                        <a:buFont typeface="Wingdings"/>
                        <a:buChar char=""/>
                      </a:pPr>
                      <a:r>
                        <a:rPr lang="en-US" sz="1300" dirty="0">
                          <a:effectLst/>
                          <a:latin typeface="+mn-lt"/>
                          <a:ea typeface="DengXian"/>
                          <a:cs typeface="Times New Roman"/>
                        </a:rPr>
                        <a:t>Grown in mixed farming systems without irrigation and without puddling. </a:t>
                      </a:r>
                    </a:p>
                    <a:p>
                      <a:pPr marL="342900" lvl="0" indent="-342900">
                        <a:lnSpc>
                          <a:spcPct val="150000"/>
                        </a:lnSpc>
                        <a:spcAft>
                          <a:spcPts val="0"/>
                        </a:spcAft>
                        <a:buFont typeface="Wingdings"/>
                        <a:buChar char=""/>
                      </a:pPr>
                      <a:r>
                        <a:rPr lang="en-US" sz="1300" dirty="0">
                          <a:effectLst/>
                          <a:latin typeface="+mn-lt"/>
                          <a:ea typeface="DengXian"/>
                          <a:cs typeface="Times New Roman"/>
                        </a:rPr>
                        <a:t>This rice environment can be found in low-lying valley bottoms to undulating and steep sloping lands. </a:t>
                      </a:r>
                    </a:p>
                    <a:p>
                      <a:pPr marL="342900" lvl="0" indent="-342900">
                        <a:lnSpc>
                          <a:spcPct val="150000"/>
                        </a:lnSpc>
                        <a:spcAft>
                          <a:spcPts val="0"/>
                        </a:spcAft>
                        <a:buFont typeface="Wingdings"/>
                        <a:buChar char=""/>
                      </a:pPr>
                      <a:r>
                        <a:rPr lang="en-US" sz="1300" dirty="0">
                          <a:effectLst/>
                          <a:latin typeface="+mn-lt"/>
                          <a:ea typeface="DengXian"/>
                          <a:cs typeface="Times New Roman"/>
                        </a:rPr>
                        <a:t>In Indonesia and the Philippines, upland rice may be intercropped with maize. </a:t>
                      </a:r>
                    </a:p>
                    <a:p>
                      <a:pPr marL="342900" lvl="0" indent="-342900">
                        <a:lnSpc>
                          <a:spcPct val="150000"/>
                        </a:lnSpc>
                        <a:spcAft>
                          <a:spcPts val="0"/>
                        </a:spcAft>
                        <a:buFont typeface="Wingdings"/>
                        <a:buChar char=""/>
                      </a:pPr>
                      <a:endParaRPr lang="en-US" sz="1300" dirty="0">
                        <a:effectLst/>
                        <a:latin typeface="Calibri"/>
                        <a:ea typeface="DengXian"/>
                        <a:cs typeface="Times New Roman"/>
                      </a:endParaRPr>
                    </a:p>
                  </a:txBody>
                  <a:tcPr marL="62206" marR="62206" marT="0" marB="0"/>
                </a:tc>
                <a:tc>
                  <a:txBody>
                    <a:bodyPr/>
                    <a:lstStyle/>
                    <a:p>
                      <a:pPr marL="342900" lvl="0" indent="-342900">
                        <a:lnSpc>
                          <a:spcPct val="150000"/>
                        </a:lnSpc>
                        <a:spcAft>
                          <a:spcPts val="0"/>
                        </a:spcAft>
                        <a:buFont typeface="Wingdings"/>
                        <a:buChar char=""/>
                      </a:pPr>
                      <a:r>
                        <a:rPr lang="en-US" sz="1300" dirty="0">
                          <a:effectLst/>
                          <a:latin typeface="+mn-lt"/>
                          <a:ea typeface="DengXian"/>
                          <a:cs typeface="Times New Roman"/>
                        </a:rPr>
                        <a:t>This ecosystem – which includes </a:t>
                      </a:r>
                      <a:r>
                        <a:rPr lang="en-US" sz="1300" dirty="0" err="1">
                          <a:effectLst/>
                          <a:latin typeface="+mn-lt"/>
                          <a:ea typeface="DengXian"/>
                          <a:cs typeface="Times New Roman"/>
                        </a:rPr>
                        <a:t>deepwater</a:t>
                      </a:r>
                      <a:r>
                        <a:rPr lang="en-US" sz="1300" dirty="0">
                          <a:effectLst/>
                          <a:latin typeface="+mn-lt"/>
                          <a:ea typeface="DengXian"/>
                          <a:cs typeface="Times New Roman"/>
                        </a:rPr>
                        <a:t> and floating rice environments – incorporates special rice varieties that are well suited to flooded environments. </a:t>
                      </a:r>
                    </a:p>
                    <a:p>
                      <a:pPr marL="342900" lvl="0" indent="-342900">
                        <a:lnSpc>
                          <a:spcPct val="150000"/>
                        </a:lnSpc>
                        <a:spcAft>
                          <a:spcPts val="0"/>
                        </a:spcAft>
                        <a:buFont typeface="Wingdings"/>
                        <a:buChar char=""/>
                      </a:pPr>
                      <a:r>
                        <a:rPr lang="en-US" sz="1300" dirty="0">
                          <a:effectLst/>
                          <a:latin typeface="+mn-lt"/>
                          <a:ea typeface="DengXian"/>
                          <a:cs typeface="Times New Roman"/>
                        </a:rPr>
                        <a:t>Deepwater rice and floating rice are mainly grown on the floodplains and deltas of rivers such as the Irrawaddy of Myanmar, the Mekong of Viet Nam and the Chao Phraya of Thailand. </a:t>
                      </a:r>
                    </a:p>
                    <a:p>
                      <a:pPr marL="342900" lvl="0" indent="-342900">
                        <a:lnSpc>
                          <a:spcPct val="150000"/>
                        </a:lnSpc>
                        <a:spcAft>
                          <a:spcPts val="0"/>
                        </a:spcAft>
                        <a:buFont typeface="Wingdings"/>
                        <a:buChar char=""/>
                      </a:pPr>
                      <a:endParaRPr lang="en-US" sz="1300" dirty="0">
                        <a:effectLst/>
                        <a:latin typeface="Calibri"/>
                        <a:ea typeface="DengXian"/>
                        <a:cs typeface="Times New Roman"/>
                      </a:endParaRPr>
                    </a:p>
                  </a:txBody>
                  <a:tcPr marL="62206" marR="62206"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177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499B-835D-466C-BB1A-42C51ACF326E}"/>
              </a:ext>
            </a:extLst>
          </p:cNvPr>
          <p:cNvSpPr>
            <a:spLocks noGrp="1"/>
          </p:cNvSpPr>
          <p:nvPr>
            <p:ph type="title"/>
          </p:nvPr>
        </p:nvSpPr>
        <p:spPr/>
        <p:txBody>
          <a:bodyPr>
            <a:noAutofit/>
          </a:bodyPr>
          <a:lstStyle/>
          <a:p>
            <a:r>
              <a:rPr lang="en-GB" sz="3600" dirty="0"/>
              <a:t>Irrigated rice environments </a:t>
            </a:r>
            <a:br>
              <a:rPr lang="en-GB" sz="3600" dirty="0"/>
            </a:br>
            <a:r>
              <a:rPr lang="en-GB" sz="3600" dirty="0"/>
              <a:t>in Southeast Asia</a:t>
            </a:r>
            <a:endParaRPr lang="en-DE" sz="3600" dirty="0"/>
          </a:p>
        </p:txBody>
      </p:sp>
      <p:sp>
        <p:nvSpPr>
          <p:cNvPr id="4" name="Text Placeholder 3">
            <a:extLst>
              <a:ext uri="{FF2B5EF4-FFF2-40B4-BE49-F238E27FC236}">
                <a16:creationId xmlns:a16="http://schemas.microsoft.com/office/drawing/2014/main" id="{85179B25-1351-46E2-AE17-40F433B51861}"/>
              </a:ext>
            </a:extLst>
          </p:cNvPr>
          <p:cNvSpPr>
            <a:spLocks noGrp="1"/>
          </p:cNvSpPr>
          <p:nvPr>
            <p:ph type="body" idx="1"/>
          </p:nvPr>
        </p:nvSpPr>
        <p:spPr/>
        <p:txBody>
          <a:bodyPr>
            <a:normAutofit fontScale="62500" lnSpcReduction="20000"/>
          </a:bodyPr>
          <a:lstStyle/>
          <a:p>
            <a:r>
              <a:rPr lang="en-US" dirty="0"/>
              <a:t>Javanese women planting rice in a rice field near </a:t>
            </a:r>
            <a:r>
              <a:rPr lang="en-US" dirty="0" err="1"/>
              <a:t>Prambanan</a:t>
            </a:r>
            <a:r>
              <a:rPr lang="en-US" dirty="0"/>
              <a:t>, Yogyakarta, Indonesia</a:t>
            </a:r>
            <a:endParaRPr lang="en-DE" dirty="0"/>
          </a:p>
        </p:txBody>
      </p:sp>
      <p:sp>
        <p:nvSpPr>
          <p:cNvPr id="6" name="Text Placeholder 5">
            <a:extLst>
              <a:ext uri="{FF2B5EF4-FFF2-40B4-BE49-F238E27FC236}">
                <a16:creationId xmlns:a16="http://schemas.microsoft.com/office/drawing/2014/main" id="{A60942D1-63B6-44A2-8B31-00291A34F9CC}"/>
              </a:ext>
            </a:extLst>
          </p:cNvPr>
          <p:cNvSpPr>
            <a:spLocks noGrp="1"/>
          </p:cNvSpPr>
          <p:nvPr>
            <p:ph type="body" sz="quarter" idx="3"/>
          </p:nvPr>
        </p:nvSpPr>
        <p:spPr/>
        <p:txBody>
          <a:bodyPr>
            <a:normAutofit fontScale="62500" lnSpcReduction="20000"/>
          </a:bodyPr>
          <a:lstStyle/>
          <a:p>
            <a:r>
              <a:rPr lang="en-US" dirty="0"/>
              <a:t>Rice terraces in Bali, Indonesia</a:t>
            </a:r>
            <a:endParaRPr lang="en-DE" dirty="0"/>
          </a:p>
        </p:txBody>
      </p:sp>
      <p:pic>
        <p:nvPicPr>
          <p:cNvPr id="8" name="Content Placeholder 7">
            <a:extLst>
              <a:ext uri="{FF2B5EF4-FFF2-40B4-BE49-F238E27FC236}">
                <a16:creationId xmlns:a16="http://schemas.microsoft.com/office/drawing/2014/main" id="{5832012D-315A-4688-ACC2-BC858257FAB1}"/>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420888"/>
            <a:ext cx="4040188" cy="2611195"/>
          </a:xfrm>
          <a:prstGeom prst="rect">
            <a:avLst/>
          </a:prstGeom>
        </p:spPr>
      </p:pic>
      <p:pic>
        <p:nvPicPr>
          <p:cNvPr id="9" name="Content Placeholder 8">
            <a:extLst>
              <a:ext uri="{FF2B5EF4-FFF2-40B4-BE49-F238E27FC236}">
                <a16:creationId xmlns:a16="http://schemas.microsoft.com/office/drawing/2014/main" id="{5BCA3BB4-C636-48CB-A505-69A625918B25}"/>
              </a:ext>
            </a:extLst>
          </p:cNvPr>
          <p:cNvPicPr>
            <a:picLocks noGrp="1"/>
          </p:cNvPicPr>
          <p:nvPr>
            <p:ph sz="quarter" idx="4"/>
          </p:nvPr>
        </p:nvPicPr>
        <p:blipFill rotWithShape="1">
          <a:blip r:embed="rId3" cstate="print">
            <a:extLst>
              <a:ext uri="{28A0092B-C50C-407E-A947-70E740481C1C}">
                <a14:useLocalDpi xmlns:a14="http://schemas.microsoft.com/office/drawing/2010/main" val="0"/>
              </a:ext>
            </a:extLst>
          </a:blip>
          <a:srcRect l="4275" b="11017"/>
          <a:stretch/>
        </p:blipFill>
        <p:spPr bwMode="auto">
          <a:xfrm>
            <a:off x="4721473" y="2420887"/>
            <a:ext cx="3888878" cy="2611195"/>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2" name="Rectangle 11">
            <a:extLst>
              <a:ext uri="{FF2B5EF4-FFF2-40B4-BE49-F238E27FC236}">
                <a16:creationId xmlns:a16="http://schemas.microsoft.com/office/drawing/2014/main" id="{2AA82F66-E05F-4946-9DB1-AEC63A281C47}"/>
              </a:ext>
            </a:extLst>
          </p:cNvPr>
          <p:cNvSpPr/>
          <p:nvPr/>
        </p:nvSpPr>
        <p:spPr>
          <a:xfrm>
            <a:off x="457200" y="5032082"/>
            <a:ext cx="4040188" cy="579005"/>
          </a:xfrm>
          <a:prstGeom prst="rect">
            <a:avLst/>
          </a:prstGeom>
        </p:spPr>
        <p:txBody>
          <a:bodyPr wrap="square">
            <a:spAutoFit/>
          </a:bodyPr>
          <a:lstStyle/>
          <a:p>
            <a:pPr>
              <a:lnSpc>
                <a:spcPct val="107000"/>
              </a:lnSpc>
              <a:spcAft>
                <a:spcPts val="800"/>
              </a:spcAft>
            </a:pPr>
            <a:r>
              <a:rPr lang="fr-FR" sz="1000" dirty="0">
                <a:ea typeface="DengXian" panose="02010600030101010101" pitchFamily="2" charset="-122"/>
                <a:cs typeface="Cordia New" panose="020B0304020202020204" pitchFamily="34" charset="-34"/>
              </a:rPr>
              <a:t>Source: </a:t>
            </a:r>
            <a:r>
              <a:rPr lang="fr-FR" sz="1000" dirty="0" err="1">
                <a:solidFill>
                  <a:srgbClr val="000000"/>
                </a:solidFill>
                <a:ea typeface="DengXian" panose="02010600030101010101" pitchFamily="2" charset="-122"/>
                <a:cs typeface="Cordia New" panose="020B0304020202020204" pitchFamily="34" charset="-34"/>
              </a:rPr>
              <a:t>Gunawan</a:t>
            </a:r>
            <a:r>
              <a:rPr lang="fr-FR" sz="1000" dirty="0">
                <a:solidFill>
                  <a:srgbClr val="000000"/>
                </a:solidFill>
                <a:ea typeface="DengXian" panose="02010600030101010101" pitchFamily="2" charset="-122"/>
                <a:cs typeface="Cordia New" panose="020B0304020202020204" pitchFamily="34" charset="-34"/>
              </a:rPr>
              <a:t> </a:t>
            </a:r>
            <a:r>
              <a:rPr lang="fr-FR" sz="1000" dirty="0" err="1">
                <a:solidFill>
                  <a:srgbClr val="000000"/>
                </a:solidFill>
                <a:ea typeface="DengXian" panose="02010600030101010101" pitchFamily="2" charset="-122"/>
                <a:cs typeface="Cordia New" panose="020B0304020202020204" pitchFamily="34" charset="-34"/>
              </a:rPr>
              <a:t>Kartapranata</a:t>
            </a:r>
            <a:r>
              <a:rPr lang="fr-FR" sz="1000" dirty="0">
                <a:ea typeface="DengXian" panose="02010600030101010101" pitchFamily="2" charset="-122"/>
                <a:cs typeface="Cordia New" panose="020B0304020202020204" pitchFamily="34" charset="-34"/>
              </a:rPr>
              <a:t> </a:t>
            </a:r>
            <a:r>
              <a:rPr lang="fr-FR" sz="1000" u="sng" dirty="0">
                <a:solidFill>
                  <a:srgbClr val="0563C1"/>
                </a:solidFill>
                <a:ea typeface="DengXian" panose="02010600030101010101" pitchFamily="2" charset="-122"/>
                <a:cs typeface="Cordia New" panose="020B0304020202020204" pitchFamily="34" charset="-34"/>
                <a:hlinkClick r:id="rId4"/>
              </a:rPr>
              <a:t>https://en.wikipedia.org/wiki/Rice_production_in_Indonesia#/media/File:Rice_plantation_in_Java.jpg</a:t>
            </a:r>
            <a:r>
              <a:rPr lang="fr-FR" sz="1000" dirty="0">
                <a:ea typeface="DengXian" panose="02010600030101010101" pitchFamily="2" charset="-122"/>
                <a:cs typeface="Cordia New" panose="020B0304020202020204" pitchFamily="34" charset="-34"/>
              </a:rPr>
              <a:t> </a:t>
            </a:r>
            <a:endParaRPr lang="en-DE" sz="1000" dirty="0">
              <a:effectLst/>
              <a:ea typeface="DengXian" panose="02010600030101010101" pitchFamily="2" charset="-122"/>
              <a:cs typeface="Cordia New" panose="020B0304020202020204" pitchFamily="34" charset="-34"/>
            </a:endParaRPr>
          </a:p>
        </p:txBody>
      </p:sp>
      <p:sp>
        <p:nvSpPr>
          <p:cNvPr id="13" name="Rectangle 12">
            <a:extLst>
              <a:ext uri="{FF2B5EF4-FFF2-40B4-BE49-F238E27FC236}">
                <a16:creationId xmlns:a16="http://schemas.microsoft.com/office/drawing/2014/main" id="{370C6446-15FC-4623-B877-06179F794BBE}"/>
              </a:ext>
            </a:extLst>
          </p:cNvPr>
          <p:cNvSpPr/>
          <p:nvPr/>
        </p:nvSpPr>
        <p:spPr>
          <a:xfrm>
            <a:off x="4721473" y="5032082"/>
            <a:ext cx="3888878" cy="553998"/>
          </a:xfrm>
          <a:prstGeom prst="rect">
            <a:avLst/>
          </a:prstGeom>
        </p:spPr>
        <p:txBody>
          <a:bodyPr wrap="square">
            <a:spAutoFit/>
          </a:bodyPr>
          <a:lstStyle/>
          <a:p>
            <a:r>
              <a:rPr lang="en-US" sz="1000" dirty="0">
                <a:ea typeface="DengXian" panose="02010600030101010101" pitchFamily="2" charset="-122"/>
                <a:cs typeface="Cordia New" panose="020B0304020202020204" pitchFamily="34" charset="-34"/>
              </a:rPr>
              <a:t>Source: </a:t>
            </a:r>
            <a:r>
              <a:rPr lang="en-US" sz="1000" dirty="0" err="1">
                <a:ea typeface="DengXian" panose="02010600030101010101" pitchFamily="2" charset="-122"/>
                <a:cs typeface="Cordia New" panose="020B0304020202020204" pitchFamily="34" charset="-34"/>
              </a:rPr>
              <a:t>Chensiyuan</a:t>
            </a:r>
            <a:r>
              <a:rPr lang="en-US" sz="1000" dirty="0">
                <a:ea typeface="DengXian" panose="02010600030101010101" pitchFamily="2" charset="-122"/>
                <a:cs typeface="Cordia New" panose="020B0304020202020204" pitchFamily="34" charset="-34"/>
              </a:rPr>
              <a:t>, </a:t>
            </a:r>
            <a:r>
              <a:rPr lang="en-US" sz="1000" u="sng" dirty="0">
                <a:solidFill>
                  <a:srgbClr val="0563C1"/>
                </a:solidFill>
                <a:ea typeface="DengXian" panose="02010600030101010101" pitchFamily="2" charset="-122"/>
                <a:cs typeface="Cordia New" panose="020B0304020202020204" pitchFamily="34" charset="-34"/>
                <a:hlinkClick r:id="rId5"/>
              </a:rPr>
              <a:t>https://en.wikipedia.org/wiki/Bali#/media/File:1_bali_rice_terrace_2011.jpg</a:t>
            </a:r>
            <a:r>
              <a:rPr lang="en-US" sz="1000" dirty="0">
                <a:ea typeface="DengXian" panose="02010600030101010101" pitchFamily="2" charset="-122"/>
                <a:cs typeface="Cordia New" panose="020B0304020202020204" pitchFamily="34" charset="-34"/>
              </a:rPr>
              <a:t> </a:t>
            </a:r>
            <a:endParaRPr lang="en-DE" sz="1000" dirty="0">
              <a:effectLst/>
              <a:ea typeface="DengXian" panose="02010600030101010101" pitchFamily="2" charset="-122"/>
              <a:cs typeface="Cordia New" panose="020B0304020202020204" pitchFamily="34" charset="-34"/>
            </a:endParaRPr>
          </a:p>
        </p:txBody>
      </p:sp>
    </p:spTree>
    <p:extLst>
      <p:ext uri="{BB962C8B-B14F-4D97-AF65-F5344CB8AC3E}">
        <p14:creationId xmlns:p14="http://schemas.microsoft.com/office/powerpoint/2010/main" val="283589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Rice cultivation cycle</a:t>
            </a:r>
          </a:p>
        </p:txBody>
      </p:sp>
      <p:sp>
        <p:nvSpPr>
          <p:cNvPr id="3" name="Content Placeholder 2"/>
          <p:cNvSpPr>
            <a:spLocks noGrp="1"/>
          </p:cNvSpPr>
          <p:nvPr>
            <p:ph idx="1"/>
          </p:nvPr>
        </p:nvSpPr>
        <p:spPr>
          <a:xfrm>
            <a:off x="5281736" y="1600200"/>
            <a:ext cx="3682752" cy="4893786"/>
          </a:xfrm>
        </p:spPr>
        <p:txBody>
          <a:bodyPr>
            <a:normAutofit fontScale="70000" lnSpcReduction="20000"/>
          </a:bodyPr>
          <a:lstStyle/>
          <a:p>
            <a:pPr marL="0" lvl="0" indent="0">
              <a:buNone/>
            </a:pPr>
            <a:r>
              <a:rPr lang="en-US" dirty="0"/>
              <a:t>Some of the tasks: </a:t>
            </a:r>
          </a:p>
          <a:p>
            <a:pPr marL="285750" lvl="0" indent="-285750"/>
            <a:r>
              <a:rPr lang="en-US" dirty="0"/>
              <a:t>Building bunds and embankments</a:t>
            </a:r>
          </a:p>
          <a:p>
            <a:pPr marL="285750" lvl="0" indent="-285750"/>
            <a:r>
              <a:rPr lang="en-US" dirty="0"/>
              <a:t>Building and cleaning irrigation systems</a:t>
            </a:r>
          </a:p>
          <a:p>
            <a:pPr marL="285750" lvl="0" indent="-285750"/>
            <a:r>
              <a:rPr lang="en-US" dirty="0"/>
              <a:t>Preparing the field</a:t>
            </a:r>
          </a:p>
          <a:p>
            <a:pPr marL="285750" lvl="0" indent="-285750"/>
            <a:r>
              <a:rPr lang="en-US" dirty="0"/>
              <a:t>Weeding</a:t>
            </a:r>
          </a:p>
          <a:p>
            <a:pPr marL="285750" lvl="0" indent="-285750"/>
            <a:r>
              <a:rPr lang="en-US" dirty="0"/>
              <a:t>Sowing</a:t>
            </a:r>
          </a:p>
          <a:p>
            <a:pPr marL="285750" lvl="0" indent="-285750"/>
            <a:r>
              <a:rPr lang="en-US" dirty="0"/>
              <a:t>Transplanting</a:t>
            </a:r>
          </a:p>
          <a:p>
            <a:pPr marL="285750" lvl="0" indent="-285750"/>
            <a:r>
              <a:rPr lang="en-US" dirty="0" err="1"/>
              <a:t>Manuring</a:t>
            </a:r>
            <a:endParaRPr lang="en-US" dirty="0"/>
          </a:p>
          <a:p>
            <a:pPr marL="285750" lvl="0" indent="-285750"/>
            <a:r>
              <a:rPr lang="en-US" dirty="0"/>
              <a:t>Harvesting</a:t>
            </a:r>
          </a:p>
          <a:p>
            <a:pPr marL="285750" lvl="0" indent="-285750"/>
            <a:r>
              <a:rPr lang="en-US" dirty="0"/>
              <a:t>Threshing</a:t>
            </a:r>
          </a:p>
          <a:p>
            <a:pPr marL="285750" lvl="0" indent="-285750"/>
            <a:r>
              <a:rPr lang="en-US" dirty="0"/>
              <a:t>Winnowing</a:t>
            </a:r>
          </a:p>
          <a:p>
            <a:pPr marL="285750" lvl="0" indent="-285750"/>
            <a:r>
              <a:rPr lang="en-US" dirty="0"/>
              <a:t>Milling. </a:t>
            </a:r>
          </a:p>
          <a:p>
            <a:endParaRPr lang="en-US" dirty="0"/>
          </a:p>
        </p:txBody>
      </p:sp>
      <p:pic>
        <p:nvPicPr>
          <p:cNvPr id="6146" name="Picture 2" descr="http://www.knowledgebank.irri.org/ericeproduction/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63" y="1916832"/>
            <a:ext cx="4184569" cy="3888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6440125"/>
            <a:ext cx="3700052" cy="261610"/>
          </a:xfrm>
          <a:prstGeom prst="rect">
            <a:avLst/>
          </a:prstGeom>
          <a:noFill/>
        </p:spPr>
        <p:txBody>
          <a:bodyPr wrap="none" rtlCol="0">
            <a:spAutoFit/>
          </a:bodyPr>
          <a:lstStyle/>
          <a:p>
            <a:r>
              <a:rPr lang="en-US" sz="1100" dirty="0"/>
              <a:t>© IRRI, http://www.knowledgebank.irri.org/ericeproduction/</a:t>
            </a:r>
          </a:p>
        </p:txBody>
      </p:sp>
    </p:spTree>
    <p:extLst>
      <p:ext uri="{BB962C8B-B14F-4D97-AF65-F5344CB8AC3E}">
        <p14:creationId xmlns:p14="http://schemas.microsoft.com/office/powerpoint/2010/main" val="328645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 community effort</a:t>
            </a:r>
          </a:p>
        </p:txBody>
      </p:sp>
      <p:sp>
        <p:nvSpPr>
          <p:cNvPr id="13" name="Rectangle 12"/>
          <p:cNvSpPr/>
          <p:nvPr/>
        </p:nvSpPr>
        <p:spPr>
          <a:xfrm>
            <a:off x="500733" y="5011435"/>
            <a:ext cx="8352928" cy="646331"/>
          </a:xfrm>
          <a:prstGeom prst="rect">
            <a:avLst/>
          </a:prstGeom>
        </p:spPr>
        <p:txBody>
          <a:bodyPr wrap="square">
            <a:spAutoFit/>
          </a:bodyPr>
          <a:lstStyle/>
          <a:p>
            <a:r>
              <a:rPr lang="en-US" dirty="0"/>
              <a:t>Planting rice is a very laborious process. It needs the cooperation and coordination of a community. It unites and binds village communities together in rural South-East Asia. </a:t>
            </a:r>
          </a:p>
        </p:txBody>
      </p:sp>
      <p:sp>
        <p:nvSpPr>
          <p:cNvPr id="7" name="TextBox 6">
            <a:extLst>
              <a:ext uri="{FF2B5EF4-FFF2-40B4-BE49-F238E27FC236}">
                <a16:creationId xmlns:a16="http://schemas.microsoft.com/office/drawing/2014/main" id="{9AD62986-73AE-4698-A63B-6DAE09EC9D67}"/>
              </a:ext>
            </a:extLst>
          </p:cNvPr>
          <p:cNvSpPr txBox="1"/>
          <p:nvPr/>
        </p:nvSpPr>
        <p:spPr>
          <a:xfrm>
            <a:off x="71500" y="6150114"/>
            <a:ext cx="9001000" cy="707886"/>
          </a:xfrm>
          <a:prstGeom prst="rect">
            <a:avLst/>
          </a:prstGeom>
          <a:noFill/>
        </p:spPr>
        <p:txBody>
          <a:bodyPr wrap="square" rtlCol="0">
            <a:spAutoFit/>
          </a:bodyPr>
          <a:lstStyle/>
          <a:p>
            <a:r>
              <a:rPr lang="en-US" sz="1000" dirty="0"/>
              <a:t>Source: </a:t>
            </a:r>
            <a:r>
              <a:rPr lang="fr-FR" sz="1000" dirty="0"/>
              <a:t>Jim Homes / </a:t>
            </a:r>
            <a:r>
              <a:rPr lang="fr-FR" sz="1000" dirty="0" err="1"/>
              <a:t>AusAID</a:t>
            </a:r>
            <a:r>
              <a:rPr lang="fr-FR" sz="1000" b="1" dirty="0"/>
              <a:t>, </a:t>
            </a:r>
            <a:r>
              <a:rPr lang="fr-FR" sz="1000" dirty="0">
                <a:hlinkClick r:id="rId2"/>
              </a:rPr>
              <a:t>https://www.flickr.com/photos/dfataustralianaid/10662299483/in/photolist-hfc5aH-7jF5bW-hg466n-7zudoV-hfb2Ks-7Kh9Pa-RQikz-2m8Rqb-79QwH1-8xZXGu-4r1mFU-5GVtMH-2xENH8-4jdGy5-LCWE-79V5RX-adw13H-hg5ZUp-gUpfVP-gUpfJ6-RXcpkz-RXcpdR-hvZdxx-294vkyg-duiJGy-au2QuS-maVpjv-aptRBA-apr9c6-LVRqmA-76jhkN-9jgHfP-9wbnYR-7oYupk-cBtUVC-j29oe8-fmCi7-RQ1Gi-QX2mfY-tvFRQ-QX2mZo-dbbZQ4-fVcay2-gUpfGc-8YtS3Z-27Yb4wW-odAoZY-dukPWY-ducD2a-27cgLHj</a:t>
            </a:r>
            <a:endParaRPr lang="en-DE" sz="1000" dirty="0"/>
          </a:p>
        </p:txBody>
      </p:sp>
      <p:pic>
        <p:nvPicPr>
          <p:cNvPr id="9" name="Picture 8">
            <a:extLst>
              <a:ext uri="{FF2B5EF4-FFF2-40B4-BE49-F238E27FC236}">
                <a16:creationId xmlns:a16="http://schemas.microsoft.com/office/drawing/2014/main" id="{A5E86C5D-6C12-470C-97E9-5B314139D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756" y="1415913"/>
            <a:ext cx="4392488" cy="3298489"/>
          </a:xfrm>
          <a:prstGeom prst="rect">
            <a:avLst/>
          </a:prstGeom>
        </p:spPr>
      </p:pic>
    </p:spTree>
    <p:extLst>
      <p:ext uri="{BB962C8B-B14F-4D97-AF65-F5344CB8AC3E}">
        <p14:creationId xmlns:p14="http://schemas.microsoft.com/office/powerpoint/2010/main" val="397324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01C16-0F0E-4241-B9C9-50C75B457202}"/>
              </a:ext>
            </a:extLst>
          </p:cNvPr>
          <p:cNvSpPr>
            <a:spLocks noGrp="1"/>
          </p:cNvSpPr>
          <p:nvPr>
            <p:ph type="title"/>
          </p:nvPr>
        </p:nvSpPr>
        <p:spPr/>
        <p:txBody>
          <a:bodyPr>
            <a:normAutofit/>
          </a:bodyPr>
          <a:lstStyle/>
          <a:p>
            <a:pPr algn="l"/>
            <a:r>
              <a:rPr lang="en-US" sz="3200" dirty="0"/>
              <a:t>Writer Margaret Visser says</a:t>
            </a:r>
            <a:r>
              <a:rPr lang="en-US" sz="3200" i="1" dirty="0"/>
              <a:t>…</a:t>
            </a:r>
            <a:endParaRPr lang="en-DE" dirty="0"/>
          </a:p>
        </p:txBody>
      </p:sp>
      <p:sp>
        <p:nvSpPr>
          <p:cNvPr id="6" name="Content Placeholder 5">
            <a:extLst>
              <a:ext uri="{FF2B5EF4-FFF2-40B4-BE49-F238E27FC236}">
                <a16:creationId xmlns:a16="http://schemas.microsoft.com/office/drawing/2014/main" id="{75408A31-6EA9-47F8-B549-34F7EEF7DDA1}"/>
              </a:ext>
            </a:extLst>
          </p:cNvPr>
          <p:cNvSpPr>
            <a:spLocks noGrp="1"/>
          </p:cNvSpPr>
          <p:nvPr>
            <p:ph idx="1"/>
          </p:nvPr>
        </p:nvSpPr>
        <p:spPr/>
        <p:txBody>
          <a:bodyPr>
            <a:normAutofit fontScale="77500" lnSpcReduction="20000"/>
          </a:bodyPr>
          <a:lstStyle/>
          <a:p>
            <a:pPr marL="0" indent="0">
              <a:buNone/>
            </a:pPr>
            <a:endParaRPr lang="en-US" i="1" dirty="0"/>
          </a:p>
          <a:p>
            <a:pPr marL="0" indent="0">
              <a:buNone/>
            </a:pPr>
            <a:r>
              <a:rPr lang="en-US" i="1" dirty="0"/>
              <a:t>‘</a:t>
            </a:r>
            <a:r>
              <a:rPr lang="en-US" dirty="0"/>
              <a:t>Paddy rice requires hard and incessant work, and a fiendishly difficult combination of both flexibility and organization. It succeeds only if it is controlled by a society of people ready to pull together, to synchronize with nature, to obey the rules they have invested, and above all to keep at it: everything must be in good repair and in good supply, always. Large-scale works (canals, terraces, reservoirs) have to be planned with the future in mind and with technological expertise. Then they must be built with labor freed, through the cooperation of everyone, from day-to-day farming. Everything has subsequently to be maintained in good order. Intensive rice cultivation needs many hands</a:t>
            </a:r>
            <a:r>
              <a:rPr lang="en-US" i="1" dirty="0"/>
              <a:t>’.</a:t>
            </a:r>
            <a:endParaRPr lang="en-DE" dirty="0"/>
          </a:p>
          <a:p>
            <a:endParaRPr lang="en-DE" dirty="0"/>
          </a:p>
        </p:txBody>
      </p:sp>
    </p:spTree>
    <p:extLst>
      <p:ext uri="{BB962C8B-B14F-4D97-AF65-F5344CB8AC3E}">
        <p14:creationId xmlns:p14="http://schemas.microsoft.com/office/powerpoint/2010/main" val="331081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Group work</a:t>
            </a:r>
          </a:p>
        </p:txBody>
      </p:sp>
      <p:sp>
        <p:nvSpPr>
          <p:cNvPr id="5" name="Rectangle 4"/>
          <p:cNvSpPr/>
          <p:nvPr/>
        </p:nvSpPr>
        <p:spPr>
          <a:xfrm>
            <a:off x="2333625" y="1896973"/>
            <a:ext cx="2286000" cy="923330"/>
          </a:xfrm>
          <a:prstGeom prst="rect">
            <a:avLst/>
          </a:prstGeom>
        </p:spPr>
        <p:txBody>
          <a:bodyPr>
            <a:spAutoFit/>
          </a:bodyPr>
          <a:lstStyle/>
          <a:p>
            <a:endParaRPr lang="en-US" dirty="0">
              <a:solidFill>
                <a:schemeClr val="tx1"/>
              </a:solidFill>
            </a:endParaRPr>
          </a:p>
          <a:p>
            <a:endParaRPr lang="en-US" dirty="0">
              <a:solidFill>
                <a:schemeClr val="tx1"/>
              </a:solidFill>
            </a:endParaRPr>
          </a:p>
          <a:p>
            <a:pPr lvl="0"/>
            <a:endParaRPr lang="en-US" b="1" dirty="0"/>
          </a:p>
        </p:txBody>
      </p:sp>
      <p:sp>
        <p:nvSpPr>
          <p:cNvPr id="6" name="Content Placeholder 5"/>
          <p:cNvSpPr>
            <a:spLocks noGrp="1"/>
          </p:cNvSpPr>
          <p:nvPr>
            <p:ph idx="1"/>
          </p:nvPr>
        </p:nvSpPr>
        <p:spPr>
          <a:xfrm>
            <a:off x="504825" y="1700808"/>
            <a:ext cx="8229600" cy="4525963"/>
          </a:xfrm>
        </p:spPr>
        <p:txBody>
          <a:bodyPr>
            <a:normAutofit/>
          </a:bodyPr>
          <a:lstStyle/>
          <a:p>
            <a:pPr marL="0" indent="0">
              <a:buNone/>
            </a:pPr>
            <a:r>
              <a:rPr lang="en-GB" sz="2400" dirty="0"/>
              <a:t>Using the provided sources (movie and document), reflect on the process of rice cultivation.</a:t>
            </a:r>
          </a:p>
          <a:p>
            <a:r>
              <a:rPr lang="en-GB" sz="2400" dirty="0"/>
              <a:t>How would you describe the process of planting rice? </a:t>
            </a:r>
          </a:p>
          <a:p>
            <a:r>
              <a:rPr lang="en-GB" sz="2400" dirty="0">
                <a:solidFill>
                  <a:schemeClr val="tx1"/>
                </a:solidFill>
              </a:rPr>
              <a:t>What happens to the rice after harvest? </a:t>
            </a:r>
          </a:p>
          <a:p>
            <a:r>
              <a:rPr lang="en-GB" sz="2400" dirty="0">
                <a:solidFill>
                  <a:schemeClr val="tx1"/>
                </a:solidFill>
              </a:rPr>
              <a:t>Does the rice farmer work alone or were there other parties involved in farming rice? </a:t>
            </a:r>
          </a:p>
          <a:p>
            <a:r>
              <a:rPr lang="en-GB" sz="2400" dirty="0">
                <a:solidFill>
                  <a:schemeClr val="tx1"/>
                </a:solidFill>
              </a:rPr>
              <a:t>How would you describe the environment where the rice is grown? </a:t>
            </a:r>
            <a:endParaRPr lang="en-US" sz="2400" dirty="0">
              <a:solidFill>
                <a:schemeClr val="tx1"/>
              </a:solidFill>
            </a:endParaRPr>
          </a:p>
          <a:p>
            <a:endParaRPr lang="en-US" dirty="0"/>
          </a:p>
        </p:txBody>
      </p:sp>
    </p:spTree>
    <p:extLst>
      <p:ext uri="{BB962C8B-B14F-4D97-AF65-F5344CB8AC3E}">
        <p14:creationId xmlns:p14="http://schemas.microsoft.com/office/powerpoint/2010/main" val="382607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Rice is part of Southeast Asia culture</a:t>
            </a:r>
          </a:p>
        </p:txBody>
      </p:sp>
      <p:sp>
        <p:nvSpPr>
          <p:cNvPr id="3" name="Content Placeholder 2"/>
          <p:cNvSpPr>
            <a:spLocks noGrp="1"/>
          </p:cNvSpPr>
          <p:nvPr>
            <p:ph idx="1"/>
          </p:nvPr>
        </p:nvSpPr>
        <p:spPr/>
        <p:txBody>
          <a:bodyPr>
            <a:normAutofit/>
          </a:bodyPr>
          <a:lstStyle/>
          <a:p>
            <a:pPr marL="0" indent="0">
              <a:buNone/>
            </a:pPr>
            <a:r>
              <a:rPr lang="en-GB" sz="2000" b="1" dirty="0"/>
              <a:t>Greetings in some parts of South-East Asia</a:t>
            </a:r>
            <a:endParaRPr lang="en-US" sz="2000" dirty="0"/>
          </a:p>
        </p:txBody>
      </p:sp>
      <p:pic>
        <p:nvPicPr>
          <p:cNvPr id="2078" name="Picture 30"/>
          <p:cNvPicPr>
            <a:picLocks noChangeAspect="1" noChangeArrowheads="1"/>
          </p:cNvPicPr>
          <p:nvPr/>
        </p:nvPicPr>
        <p:blipFill rotWithShape="1">
          <a:blip r:embed="rId2">
            <a:extLst>
              <a:ext uri="{28A0092B-C50C-407E-A947-70E740481C1C}">
                <a14:useLocalDpi xmlns:a14="http://schemas.microsoft.com/office/drawing/2010/main" val="0"/>
              </a:ext>
            </a:extLst>
          </a:blip>
          <a:srcRect l="54616" t="16052" r="16798" b="53455"/>
          <a:stretch/>
        </p:blipFill>
        <p:spPr bwMode="auto">
          <a:xfrm>
            <a:off x="539552" y="1988840"/>
            <a:ext cx="829884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51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4"/>
            <a:ext cx="3754760" cy="850106"/>
          </a:xfrm>
        </p:spPr>
        <p:txBody>
          <a:bodyPr/>
          <a:lstStyle/>
          <a:p>
            <a:r>
              <a:rPr lang="en-US" sz="3600" dirty="0"/>
              <a:t>Rice</a:t>
            </a:r>
            <a:endParaRPr lang="en-US" dirty="0"/>
          </a:p>
        </p:txBody>
      </p:sp>
      <p:sp>
        <p:nvSpPr>
          <p:cNvPr id="3" name="Content Placeholder 2"/>
          <p:cNvSpPr>
            <a:spLocks noGrp="1"/>
          </p:cNvSpPr>
          <p:nvPr>
            <p:ph idx="1"/>
          </p:nvPr>
        </p:nvSpPr>
        <p:spPr>
          <a:xfrm>
            <a:off x="144016" y="803139"/>
            <a:ext cx="4427984" cy="5251722"/>
          </a:xfrm>
        </p:spPr>
        <p:txBody>
          <a:bodyPr>
            <a:noAutofit/>
          </a:bodyPr>
          <a:lstStyle/>
          <a:p>
            <a:r>
              <a:rPr lang="en-US" sz="2300" dirty="0"/>
              <a:t>Specie native to Asia</a:t>
            </a:r>
          </a:p>
          <a:p>
            <a:r>
              <a:rPr lang="en-US" sz="2300" dirty="0"/>
              <a:t>Spread between 3000 and 2000 BC by people from China</a:t>
            </a:r>
          </a:p>
          <a:p>
            <a:r>
              <a:rPr lang="en-US" sz="2300" dirty="0"/>
              <a:t>Rice cultivation techniques varies between countries: a blend between Chinese techniques and local factors</a:t>
            </a:r>
          </a:p>
          <a:p>
            <a:r>
              <a:rPr lang="en-US" sz="2300" dirty="0"/>
              <a:t>Staple food for 80% of South-East Asia people</a:t>
            </a:r>
          </a:p>
          <a:p>
            <a:r>
              <a:rPr lang="en-US" sz="2300" dirty="0"/>
              <a:t>120,000 varieties (glutinous, non glutinous)</a:t>
            </a:r>
          </a:p>
          <a:p>
            <a:r>
              <a:rPr lang="en-US" sz="2300" dirty="0"/>
              <a:t>Cultivation from upland rain-fed to simple and sophisticated irrigation systems for paddy fields depending on terrain, climate and economic objectives</a:t>
            </a:r>
          </a:p>
        </p:txBody>
      </p:sp>
      <p:pic>
        <p:nvPicPr>
          <p:cNvPr id="1026" name="Picture 2" descr="Image result for rice plant">
            <a:extLst>
              <a:ext uri="{FF2B5EF4-FFF2-40B4-BE49-F238E27FC236}">
                <a16:creationId xmlns:a16="http://schemas.microsoft.com/office/drawing/2014/main" id="{3C32F4C9-3A25-4A60-BC74-6BDC39FE5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806"/>
          <a:stretch/>
        </p:blipFill>
        <p:spPr bwMode="auto">
          <a:xfrm>
            <a:off x="4716016" y="-12473"/>
            <a:ext cx="4427984" cy="68908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D2A1F43-F03E-40BF-B219-6124A0E7F6E1}"/>
              </a:ext>
            </a:extLst>
          </p:cNvPr>
          <p:cNvSpPr/>
          <p:nvPr/>
        </p:nvSpPr>
        <p:spPr>
          <a:xfrm>
            <a:off x="4727168" y="6639163"/>
            <a:ext cx="4427984" cy="246221"/>
          </a:xfrm>
          <a:prstGeom prst="rect">
            <a:avLst/>
          </a:prstGeom>
          <a:solidFill>
            <a:schemeClr val="bg1">
              <a:lumMod val="75000"/>
            </a:schemeClr>
          </a:solidFill>
        </p:spPr>
        <p:txBody>
          <a:bodyPr wrap="square">
            <a:spAutoFit/>
          </a:bodyPr>
          <a:lstStyle/>
          <a:p>
            <a:r>
              <a:rPr lang="fr-FR" sz="1000" dirty="0"/>
              <a:t>Source</a:t>
            </a:r>
            <a:r>
              <a:rPr lang="fr-FR" sz="1000" dirty="0">
                <a:hlinkClick r:id="rId3"/>
              </a:rPr>
              <a:t>: https://commons.wikimedia.org/wiki/File:Rice_Plants_(IRRI).jpg</a:t>
            </a:r>
            <a:endParaRPr lang="en-DE" sz="1000" dirty="0"/>
          </a:p>
        </p:txBody>
      </p:sp>
    </p:spTree>
    <p:extLst>
      <p:ext uri="{BB962C8B-B14F-4D97-AF65-F5344CB8AC3E}">
        <p14:creationId xmlns:p14="http://schemas.microsoft.com/office/powerpoint/2010/main" val="37741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Rice helped build empires</a:t>
            </a:r>
          </a:p>
        </p:txBody>
      </p:sp>
      <p:sp>
        <p:nvSpPr>
          <p:cNvPr id="3" name="Content Placeholder 2"/>
          <p:cNvSpPr>
            <a:spLocks noGrp="1"/>
          </p:cNvSpPr>
          <p:nvPr>
            <p:ph idx="1"/>
          </p:nvPr>
        </p:nvSpPr>
        <p:spPr/>
        <p:txBody>
          <a:bodyPr>
            <a:normAutofit/>
          </a:bodyPr>
          <a:lstStyle/>
          <a:p>
            <a:pPr marL="0" indent="0">
              <a:buNone/>
            </a:pPr>
            <a:endParaRPr lang="en-US" sz="4000" dirty="0"/>
          </a:p>
          <a:p>
            <a:pPr marL="571500" lvl="1" indent="-571500">
              <a:buFont typeface="Arial" pitchFamily="34" charset="0"/>
              <a:buChar char="•"/>
            </a:pPr>
            <a:r>
              <a:rPr lang="en-US" dirty="0" err="1"/>
              <a:t>Angkorian</a:t>
            </a:r>
            <a:r>
              <a:rPr lang="en-US" dirty="0"/>
              <a:t> empire was built, in large part, on an irrigation system that allowed the control and management of water, and by extension of rice production</a:t>
            </a:r>
          </a:p>
          <a:p>
            <a:pPr marL="571500" lvl="1" indent="-571500">
              <a:buFont typeface="Arial" pitchFamily="34" charset="0"/>
              <a:buChar char="•"/>
            </a:pPr>
            <a:r>
              <a:rPr lang="en-US" dirty="0"/>
              <a:t>Empire and States powers are likely to have been supported by the capacity of their rulers to organize agriculture and rice cultivation.</a:t>
            </a:r>
          </a:p>
          <a:p>
            <a:endParaRPr lang="en-US" dirty="0"/>
          </a:p>
        </p:txBody>
      </p:sp>
    </p:spTree>
    <p:extLst>
      <p:ext uri="{BB962C8B-B14F-4D97-AF65-F5344CB8AC3E}">
        <p14:creationId xmlns:p14="http://schemas.microsoft.com/office/powerpoint/2010/main" val="181150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F9B4-EBBE-4C49-BEAF-CFF187358F9C}"/>
              </a:ext>
            </a:extLst>
          </p:cNvPr>
          <p:cNvSpPr>
            <a:spLocks noGrp="1"/>
          </p:cNvSpPr>
          <p:nvPr>
            <p:ph type="title"/>
          </p:nvPr>
        </p:nvSpPr>
        <p:spPr/>
        <p:txBody>
          <a:bodyPr>
            <a:noAutofit/>
          </a:bodyPr>
          <a:lstStyle/>
          <a:p>
            <a:r>
              <a:rPr lang="en-GB" sz="3600" dirty="0"/>
              <a:t>Proverbs associated with rice </a:t>
            </a:r>
            <a:br>
              <a:rPr lang="en-GB" sz="3600" dirty="0"/>
            </a:br>
            <a:r>
              <a:rPr lang="en-GB" sz="3600" dirty="0"/>
              <a:t>in Southeast Asia</a:t>
            </a:r>
            <a:endParaRPr lang="en-DE" sz="3600" dirty="0"/>
          </a:p>
        </p:txBody>
      </p:sp>
      <p:graphicFrame>
        <p:nvGraphicFramePr>
          <p:cNvPr id="4" name="Content Placeholder 3">
            <a:extLst>
              <a:ext uri="{FF2B5EF4-FFF2-40B4-BE49-F238E27FC236}">
                <a16:creationId xmlns:a16="http://schemas.microsoft.com/office/drawing/2014/main" id="{068B4C65-A4F5-4053-BBD3-A0182097A088}"/>
              </a:ext>
            </a:extLst>
          </p:cNvPr>
          <p:cNvGraphicFramePr>
            <a:graphicFrameLocks noGrp="1"/>
          </p:cNvGraphicFramePr>
          <p:nvPr>
            <p:ph idx="1"/>
            <p:extLst>
              <p:ext uri="{D42A27DB-BD31-4B8C-83A1-F6EECF244321}">
                <p14:modId xmlns:p14="http://schemas.microsoft.com/office/powerpoint/2010/main" val="3213660662"/>
              </p:ext>
            </p:extLst>
          </p:nvPr>
        </p:nvGraphicFramePr>
        <p:xfrm>
          <a:off x="395536" y="1844824"/>
          <a:ext cx="8229600" cy="4826791"/>
        </p:xfrm>
        <a:graphic>
          <a:graphicData uri="http://schemas.openxmlformats.org/drawingml/2006/table">
            <a:tbl>
              <a:tblPr firstRow="1" firstCol="1" bandRow="1">
                <a:tableStyleId>{2D5ABB26-0587-4C30-8999-92F81FD0307C}</a:tableStyleId>
              </a:tblPr>
              <a:tblGrid>
                <a:gridCol w="5596337">
                  <a:extLst>
                    <a:ext uri="{9D8B030D-6E8A-4147-A177-3AD203B41FA5}">
                      <a16:colId xmlns:a16="http://schemas.microsoft.com/office/drawing/2014/main" val="3002143160"/>
                    </a:ext>
                  </a:extLst>
                </a:gridCol>
                <a:gridCol w="2633263">
                  <a:extLst>
                    <a:ext uri="{9D8B030D-6E8A-4147-A177-3AD203B41FA5}">
                      <a16:colId xmlns:a16="http://schemas.microsoft.com/office/drawing/2014/main" val="1697261555"/>
                    </a:ext>
                  </a:extLst>
                </a:gridCol>
              </a:tblGrid>
              <a:tr h="338467">
                <a:tc>
                  <a:txBody>
                    <a:bodyPr/>
                    <a:lstStyle/>
                    <a:p>
                      <a:pPr marL="0" marR="0">
                        <a:spcBef>
                          <a:spcPts val="0"/>
                        </a:spcBef>
                        <a:spcAft>
                          <a:spcPts val="0"/>
                        </a:spcAft>
                      </a:pPr>
                      <a:r>
                        <a:rPr lang="en-GB" sz="1400">
                          <a:effectLst/>
                        </a:rPr>
                        <a:t>‘Believing in fortune telling is a waste of rice’. </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Burmese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2702737003"/>
                  </a:ext>
                </a:extLst>
              </a:tr>
              <a:tr h="338467">
                <a:tc>
                  <a:txBody>
                    <a:bodyPr/>
                    <a:lstStyle/>
                    <a:p>
                      <a:pPr marL="0" marR="0">
                        <a:spcBef>
                          <a:spcPts val="0"/>
                        </a:spcBef>
                        <a:spcAft>
                          <a:spcPts val="0"/>
                        </a:spcAft>
                      </a:pPr>
                      <a:r>
                        <a:rPr lang="en-GB" sz="1400" dirty="0">
                          <a:effectLst/>
                        </a:rPr>
                        <a:t>‘Cook only as much rice as you have’.</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Filipino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3151154905"/>
                  </a:ext>
                </a:extLst>
              </a:tr>
              <a:tr h="338467">
                <a:tc>
                  <a:txBody>
                    <a:bodyPr/>
                    <a:lstStyle/>
                    <a:p>
                      <a:pPr marL="0" marR="0">
                        <a:spcBef>
                          <a:spcPts val="0"/>
                        </a:spcBef>
                        <a:spcAft>
                          <a:spcPts val="0"/>
                        </a:spcAft>
                      </a:pPr>
                      <a:r>
                        <a:rPr lang="en-GB" sz="1400">
                          <a:effectLst/>
                        </a:rPr>
                        <a:t>‘Cold rice given wholeheartedly is better than newly cooked rice’.</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Filipino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1880716709"/>
                  </a:ext>
                </a:extLst>
              </a:tr>
              <a:tr h="338467">
                <a:tc>
                  <a:txBody>
                    <a:bodyPr/>
                    <a:lstStyle/>
                    <a:p>
                      <a:pPr marL="0" marR="0">
                        <a:spcBef>
                          <a:spcPts val="0"/>
                        </a:spcBef>
                        <a:spcAft>
                          <a:spcPts val="0"/>
                        </a:spcAft>
                      </a:pPr>
                      <a:r>
                        <a:rPr lang="en-US" sz="1400">
                          <a:effectLst/>
                        </a:rPr>
                        <a:t>‘Rice has become porridge’.</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Indonesian proverb </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1712524341"/>
                  </a:ext>
                </a:extLst>
              </a:tr>
              <a:tr h="338467">
                <a:tc>
                  <a:txBody>
                    <a:bodyPr/>
                    <a:lstStyle/>
                    <a:p>
                      <a:pPr marL="0" marR="0">
                        <a:spcBef>
                          <a:spcPts val="0"/>
                        </a:spcBef>
                        <a:spcAft>
                          <a:spcPts val="0"/>
                        </a:spcAft>
                      </a:pPr>
                      <a:r>
                        <a:rPr lang="en-US" sz="1400">
                          <a:effectLst/>
                        </a:rPr>
                        <a:t>‘Be a smart man, like drooping rice’. </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Indonesian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3432214875"/>
                  </a:ext>
                </a:extLst>
              </a:tr>
              <a:tr h="338467">
                <a:tc>
                  <a:txBody>
                    <a:bodyPr/>
                    <a:lstStyle/>
                    <a:p>
                      <a:pPr marL="0" marR="0">
                        <a:spcBef>
                          <a:spcPts val="0"/>
                        </a:spcBef>
                        <a:spcAft>
                          <a:spcPts val="0"/>
                        </a:spcAft>
                      </a:pPr>
                      <a:r>
                        <a:rPr lang="en-GB" sz="1400">
                          <a:effectLst/>
                        </a:rPr>
                        <a:t>‘Don’t let an angry man wash dishes; don’t let hungry man guard rice’.</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Khmer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2099391784"/>
                  </a:ext>
                </a:extLst>
              </a:tr>
              <a:tr h="338467">
                <a:tc>
                  <a:txBody>
                    <a:bodyPr/>
                    <a:lstStyle/>
                    <a:p>
                      <a:pPr marL="0" marR="0">
                        <a:spcBef>
                          <a:spcPts val="0"/>
                        </a:spcBef>
                        <a:spcAft>
                          <a:spcPts val="0"/>
                        </a:spcAft>
                      </a:pPr>
                      <a:r>
                        <a:rPr lang="en-GB" sz="1400">
                          <a:effectLst/>
                        </a:rPr>
                        <a:t>‘The immature rice stalk stands erect, while the mature stalk bends over’. </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Khmer proverb </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1290299790"/>
                  </a:ext>
                </a:extLst>
              </a:tr>
              <a:tr h="338467">
                <a:tc>
                  <a:txBody>
                    <a:bodyPr/>
                    <a:lstStyle/>
                    <a:p>
                      <a:pPr marL="0" marR="0">
                        <a:spcBef>
                          <a:spcPts val="0"/>
                        </a:spcBef>
                        <a:spcAft>
                          <a:spcPts val="0"/>
                        </a:spcAft>
                      </a:pPr>
                      <a:r>
                        <a:rPr lang="en-GB" sz="1400">
                          <a:effectLst/>
                        </a:rPr>
                        <a:t>‘With water make rivers, with rice make armies’. </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Khmer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2343130128"/>
                  </a:ext>
                </a:extLst>
              </a:tr>
              <a:tr h="338467">
                <a:tc>
                  <a:txBody>
                    <a:bodyPr/>
                    <a:lstStyle/>
                    <a:p>
                      <a:pPr marL="0" marR="0">
                        <a:spcBef>
                          <a:spcPts val="0"/>
                        </a:spcBef>
                        <a:spcAft>
                          <a:spcPts val="0"/>
                        </a:spcAft>
                      </a:pPr>
                      <a:r>
                        <a:rPr lang="en-GB" sz="1400">
                          <a:effectLst/>
                        </a:rPr>
                        <a:t>‘Without rice, there is nothing left’.</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Malay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986087130"/>
                  </a:ext>
                </a:extLst>
              </a:tr>
              <a:tr h="338467">
                <a:tc>
                  <a:txBody>
                    <a:bodyPr/>
                    <a:lstStyle/>
                    <a:p>
                      <a:pPr marL="0" marR="0">
                        <a:spcBef>
                          <a:spcPts val="0"/>
                        </a:spcBef>
                        <a:spcAft>
                          <a:spcPts val="0"/>
                        </a:spcAft>
                      </a:pPr>
                      <a:r>
                        <a:rPr lang="en-GB" sz="1400">
                          <a:effectLst/>
                        </a:rPr>
                        <a:t>‘If you plant grass, you won’t get rice’.</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Malay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3990803384"/>
                  </a:ext>
                </a:extLst>
              </a:tr>
              <a:tr h="338467">
                <a:tc>
                  <a:txBody>
                    <a:bodyPr/>
                    <a:lstStyle/>
                    <a:p>
                      <a:pPr marL="0" marR="0">
                        <a:spcBef>
                          <a:spcPts val="0"/>
                        </a:spcBef>
                        <a:spcAft>
                          <a:spcPts val="0"/>
                        </a:spcAft>
                      </a:pPr>
                      <a:r>
                        <a:rPr lang="en-GB" sz="1400">
                          <a:effectLst/>
                        </a:rPr>
                        <a:t>‘Rice depends on paddy fields, fish depend on water’.</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Thai proverb </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162685572"/>
                  </a:ext>
                </a:extLst>
              </a:tr>
              <a:tr h="338467">
                <a:tc>
                  <a:txBody>
                    <a:bodyPr/>
                    <a:lstStyle/>
                    <a:p>
                      <a:pPr marL="0" marR="0">
                        <a:spcBef>
                          <a:spcPts val="0"/>
                        </a:spcBef>
                        <a:spcAft>
                          <a:spcPts val="0"/>
                        </a:spcAft>
                      </a:pPr>
                      <a:r>
                        <a:rPr lang="en-GB" sz="1400">
                          <a:effectLst/>
                        </a:rPr>
                        <a:t>‘Don’t buy buffaloes during the planting season, don’t buy new clothes during the New Year’.</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Thai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1138654230"/>
                  </a:ext>
                </a:extLst>
              </a:tr>
              <a:tr h="338467">
                <a:tc>
                  <a:txBody>
                    <a:bodyPr/>
                    <a:lstStyle/>
                    <a:p>
                      <a:pPr marL="0" marR="0">
                        <a:spcBef>
                          <a:spcPts val="0"/>
                        </a:spcBef>
                        <a:spcAft>
                          <a:spcPts val="0"/>
                        </a:spcAft>
                      </a:pPr>
                      <a:r>
                        <a:rPr lang="en-US" sz="1400">
                          <a:effectLst/>
                        </a:rPr>
                        <a:t>‘Once the rice is pudding, it's too late to reclaim it’.</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Vietnamese proverb</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492834631"/>
                  </a:ext>
                </a:extLst>
              </a:tr>
              <a:tr h="338467">
                <a:tc>
                  <a:txBody>
                    <a:bodyPr/>
                    <a:lstStyle/>
                    <a:p>
                      <a:pPr marL="0" marR="0">
                        <a:spcBef>
                          <a:spcPts val="0"/>
                        </a:spcBef>
                        <a:spcAft>
                          <a:spcPts val="0"/>
                        </a:spcAft>
                      </a:pPr>
                      <a:r>
                        <a:rPr lang="en-GB" sz="1400">
                          <a:effectLst/>
                        </a:rPr>
                        <a:t>‘Try to seize the bowl of rice but forget the whole table of food’. </a:t>
                      </a:r>
                      <a:endParaRPr lang="en-DE" sz="140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tc>
                  <a:txBody>
                    <a:bodyPr/>
                    <a:lstStyle/>
                    <a:p>
                      <a:pPr marL="0" marR="0">
                        <a:spcBef>
                          <a:spcPts val="0"/>
                        </a:spcBef>
                        <a:spcAft>
                          <a:spcPts val="0"/>
                        </a:spcAft>
                      </a:pPr>
                      <a:r>
                        <a:rPr lang="en-GB" sz="1400" dirty="0">
                          <a:effectLst/>
                        </a:rPr>
                        <a:t>Vietnamese proverb </a:t>
                      </a:r>
                      <a:endParaRPr lang="en-DE" sz="1400" dirty="0">
                        <a:effectLst/>
                        <a:latin typeface="Calibri" panose="020F0502020204030204" pitchFamily="34" charset="0"/>
                        <a:ea typeface="DengXian" panose="020B0503020204020204" pitchFamily="2" charset="-122"/>
                        <a:cs typeface="Cordia New" panose="020B0304020202020204" pitchFamily="34" charset="-34"/>
                      </a:endParaRPr>
                    </a:p>
                  </a:txBody>
                  <a:tcPr marL="62711" marR="62711" marT="0" marB="0" anchor="ctr"/>
                </a:tc>
                <a:extLst>
                  <a:ext uri="{0D108BD9-81ED-4DB2-BD59-A6C34878D82A}">
                    <a16:rowId xmlns:a16="http://schemas.microsoft.com/office/drawing/2014/main" val="2098596723"/>
                  </a:ext>
                </a:extLst>
              </a:tr>
            </a:tbl>
          </a:graphicData>
        </a:graphic>
      </p:graphicFrame>
    </p:spTree>
    <p:extLst>
      <p:ext uri="{BB962C8B-B14F-4D97-AF65-F5344CB8AC3E}">
        <p14:creationId xmlns:p14="http://schemas.microsoft.com/office/powerpoint/2010/main" val="253719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6FA6-0477-4E93-8277-ABEB1AFB0F75}"/>
              </a:ext>
            </a:extLst>
          </p:cNvPr>
          <p:cNvSpPr>
            <a:spLocks noGrp="1"/>
          </p:cNvSpPr>
          <p:nvPr>
            <p:ph type="title"/>
          </p:nvPr>
        </p:nvSpPr>
        <p:spPr/>
        <p:txBody>
          <a:bodyPr>
            <a:noAutofit/>
          </a:bodyPr>
          <a:lstStyle/>
          <a:p>
            <a:r>
              <a:rPr lang="en-US" sz="3600" dirty="0"/>
              <a:t>Video</a:t>
            </a:r>
            <a:br>
              <a:rPr lang="en-US" sz="3600" dirty="0"/>
            </a:br>
            <a:r>
              <a:rPr lang="en-US" sz="3600" dirty="0"/>
              <a:t>One Day in the Life of a Rice Farmer </a:t>
            </a:r>
            <a:endParaRPr lang="en-DE" sz="3600" dirty="0"/>
          </a:p>
        </p:txBody>
      </p:sp>
      <p:sp>
        <p:nvSpPr>
          <p:cNvPr id="3" name="Content Placeholder 2">
            <a:extLst>
              <a:ext uri="{FF2B5EF4-FFF2-40B4-BE49-F238E27FC236}">
                <a16:creationId xmlns:a16="http://schemas.microsoft.com/office/drawing/2014/main" id="{B85A8F27-3704-4DF0-B53A-1F87F1E5EDDE}"/>
              </a:ext>
            </a:extLst>
          </p:cNvPr>
          <p:cNvSpPr>
            <a:spLocks noGrp="1"/>
          </p:cNvSpPr>
          <p:nvPr>
            <p:ph idx="1"/>
          </p:nvPr>
        </p:nvSpPr>
        <p:spPr>
          <a:xfrm>
            <a:off x="661349" y="6063879"/>
            <a:ext cx="8229600" cy="824955"/>
          </a:xfrm>
        </p:spPr>
        <p:txBody>
          <a:bodyPr>
            <a:normAutofit/>
          </a:bodyPr>
          <a:lstStyle/>
          <a:p>
            <a:pPr marL="0" indent="0">
              <a:buNone/>
            </a:pPr>
            <a:r>
              <a:rPr lang="fr-FR" sz="1400" dirty="0">
                <a:hlinkClick r:id="rId2"/>
              </a:rPr>
              <a:t>https://www.youtube.com/watch?v=s_kLkOOV3CE</a:t>
            </a:r>
            <a:endParaRPr lang="en-DE" sz="1400" dirty="0"/>
          </a:p>
        </p:txBody>
      </p:sp>
      <p:pic>
        <p:nvPicPr>
          <p:cNvPr id="4" name="Picture 3">
            <a:extLst>
              <a:ext uri="{FF2B5EF4-FFF2-40B4-BE49-F238E27FC236}">
                <a16:creationId xmlns:a16="http://schemas.microsoft.com/office/drawing/2014/main" id="{230B960F-053A-49AD-B309-9CD8B6EBB25A}"/>
              </a:ext>
            </a:extLst>
          </p:cNvPr>
          <p:cNvPicPr>
            <a:picLocks noChangeAspect="1"/>
          </p:cNvPicPr>
          <p:nvPr/>
        </p:nvPicPr>
        <p:blipFill rotWithShape="1">
          <a:blip r:embed="rId3"/>
          <a:srcRect l="50000" t="2401"/>
          <a:stretch/>
        </p:blipFill>
        <p:spPr>
          <a:xfrm>
            <a:off x="683568" y="1700808"/>
            <a:ext cx="7776864" cy="4269469"/>
          </a:xfrm>
          <a:prstGeom prst="rect">
            <a:avLst/>
          </a:prstGeom>
        </p:spPr>
      </p:pic>
    </p:spTree>
    <p:extLst>
      <p:ext uri="{BB962C8B-B14F-4D97-AF65-F5344CB8AC3E}">
        <p14:creationId xmlns:p14="http://schemas.microsoft.com/office/powerpoint/2010/main" val="308475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5EE5-7886-49B9-BB31-4BC0C7B5552E}"/>
              </a:ext>
            </a:extLst>
          </p:cNvPr>
          <p:cNvSpPr>
            <a:spLocks noGrp="1"/>
          </p:cNvSpPr>
          <p:nvPr>
            <p:ph type="title"/>
          </p:nvPr>
        </p:nvSpPr>
        <p:spPr>
          <a:xfrm>
            <a:off x="3203848" y="404664"/>
            <a:ext cx="6074346" cy="1143000"/>
          </a:xfrm>
        </p:spPr>
        <p:txBody>
          <a:bodyPr>
            <a:noAutofit/>
          </a:bodyPr>
          <a:lstStyle/>
          <a:p>
            <a:r>
              <a:rPr lang="en-US" sz="3600" dirty="0"/>
              <a:t>Video</a:t>
            </a:r>
            <a:br>
              <a:rPr lang="en-US" sz="3600" dirty="0"/>
            </a:br>
            <a:r>
              <a:rPr lang="en-US" sz="3600" dirty="0"/>
              <a:t>One Day in the Life </a:t>
            </a:r>
            <a:br>
              <a:rPr lang="en-US" sz="3600" dirty="0"/>
            </a:br>
            <a:r>
              <a:rPr lang="en-US" sz="3600" dirty="0"/>
              <a:t>of a Rice Farmer </a:t>
            </a:r>
            <a:endParaRPr lang="en-DE" sz="3600" dirty="0"/>
          </a:p>
        </p:txBody>
      </p:sp>
      <p:sp>
        <p:nvSpPr>
          <p:cNvPr id="3" name="Content Placeholder 2">
            <a:extLst>
              <a:ext uri="{FF2B5EF4-FFF2-40B4-BE49-F238E27FC236}">
                <a16:creationId xmlns:a16="http://schemas.microsoft.com/office/drawing/2014/main" id="{EFD14F3B-DD46-48C5-9A0C-19BC4CF9EB39}"/>
              </a:ext>
            </a:extLst>
          </p:cNvPr>
          <p:cNvSpPr>
            <a:spLocks noGrp="1"/>
          </p:cNvSpPr>
          <p:nvPr>
            <p:ph idx="1"/>
          </p:nvPr>
        </p:nvSpPr>
        <p:spPr>
          <a:xfrm>
            <a:off x="457200" y="2852936"/>
            <a:ext cx="8229600" cy="3273227"/>
          </a:xfrm>
        </p:spPr>
        <p:txBody>
          <a:bodyPr>
            <a:normAutofit/>
          </a:bodyPr>
          <a:lstStyle/>
          <a:p>
            <a:pPr lvl="0"/>
            <a:r>
              <a:rPr lang="en-US" sz="2400" dirty="0"/>
              <a:t>Farming rice is a laborious process</a:t>
            </a:r>
            <a:endParaRPr lang="en-DE" sz="2400" dirty="0"/>
          </a:p>
          <a:p>
            <a:pPr lvl="0"/>
            <a:r>
              <a:rPr lang="en-US" sz="2400" dirty="0"/>
              <a:t>There are several parties involved in rice cultivation.</a:t>
            </a:r>
            <a:endParaRPr lang="en-DE" sz="2400" dirty="0"/>
          </a:p>
          <a:p>
            <a:pPr lvl="0"/>
            <a:r>
              <a:rPr lang="en-US" sz="2400" dirty="0"/>
              <a:t>There is an extensive process involved in rice farming, from cultivation to sale.</a:t>
            </a:r>
            <a:endParaRPr lang="en-DE" sz="2400" dirty="0"/>
          </a:p>
          <a:p>
            <a:r>
              <a:rPr lang="en-US" sz="2400" dirty="0"/>
              <a:t>Rice cultivation requires social coordination and organization</a:t>
            </a:r>
            <a:endParaRPr lang="en-DE" sz="2400" dirty="0"/>
          </a:p>
        </p:txBody>
      </p:sp>
      <p:pic>
        <p:nvPicPr>
          <p:cNvPr id="4" name="Picture 3">
            <a:extLst>
              <a:ext uri="{FF2B5EF4-FFF2-40B4-BE49-F238E27FC236}">
                <a16:creationId xmlns:a16="http://schemas.microsoft.com/office/drawing/2014/main" id="{EF3AD5B8-DE5F-43E0-A78B-4A75A354A50B}"/>
              </a:ext>
            </a:extLst>
          </p:cNvPr>
          <p:cNvPicPr>
            <a:picLocks noChangeAspect="1"/>
          </p:cNvPicPr>
          <p:nvPr/>
        </p:nvPicPr>
        <p:blipFill rotWithShape="1">
          <a:blip r:embed="rId2"/>
          <a:srcRect l="50000" t="2401"/>
          <a:stretch/>
        </p:blipFill>
        <p:spPr>
          <a:xfrm>
            <a:off x="251520" y="121494"/>
            <a:ext cx="3139056" cy="1723330"/>
          </a:xfrm>
          <a:prstGeom prst="rect">
            <a:avLst/>
          </a:prstGeom>
        </p:spPr>
      </p:pic>
    </p:spTree>
    <p:extLst>
      <p:ext uri="{BB962C8B-B14F-4D97-AF65-F5344CB8AC3E}">
        <p14:creationId xmlns:p14="http://schemas.microsoft.com/office/powerpoint/2010/main" val="150758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Conditions suitable for rice cultivation</a:t>
            </a:r>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A671EFE-2FFC-4080-AED8-E125C6EED851}"/>
              </a:ext>
            </a:extLst>
          </p:cNvPr>
          <p:cNvPicPr>
            <a:picLocks noChangeAspect="1"/>
          </p:cNvPicPr>
          <p:nvPr/>
        </p:nvPicPr>
        <p:blipFill rotWithShape="1">
          <a:blip r:embed="rId3"/>
          <a:srcRect l="18253" t="14265" r="63927" b="17277"/>
          <a:stretch/>
        </p:blipFill>
        <p:spPr>
          <a:xfrm>
            <a:off x="1979712" y="1390271"/>
            <a:ext cx="4752528" cy="5135073"/>
          </a:xfrm>
          <a:prstGeom prst="rect">
            <a:avLst/>
          </a:prstGeom>
        </p:spPr>
      </p:pic>
    </p:spTree>
    <p:extLst>
      <p:ext uri="{BB962C8B-B14F-4D97-AF65-F5344CB8AC3E}">
        <p14:creationId xmlns:p14="http://schemas.microsoft.com/office/powerpoint/2010/main" val="588722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1214</Words>
  <Application>Microsoft Office PowerPoint</Application>
  <PresentationFormat>On-screen Show (4:3)</PresentationFormat>
  <Paragraphs>106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Unit 3: Rice and Spice  Lesson 1: Introduction to Rice Cultures: How significant is rice in the cultures of Southeast Asia?</vt:lpstr>
      <vt:lpstr> A note to users of this presentation</vt:lpstr>
      <vt:lpstr>Rice is part of Southeast Asia culture</vt:lpstr>
      <vt:lpstr>Rice</vt:lpstr>
      <vt:lpstr>Rice helped build empires</vt:lpstr>
      <vt:lpstr>Proverbs associated with rice  in Southeast Asia</vt:lpstr>
      <vt:lpstr>Video One Day in the Life of a Rice Farmer </vt:lpstr>
      <vt:lpstr>Video One Day in the Life  of a Rice Farmer </vt:lpstr>
      <vt:lpstr>Conditions suitable for rice cultivation</vt:lpstr>
      <vt:lpstr>Rice is grown is 4 types of ecosystems</vt:lpstr>
      <vt:lpstr>Irrigated rice environments  in Southeast Asia</vt:lpstr>
      <vt:lpstr>Rice cultivation cycle</vt:lpstr>
      <vt:lpstr>A community effort</vt:lpstr>
      <vt:lpstr>Writer Margaret Visser says…</vt:lpstr>
      <vt:lpstr>Group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Achilles</dc:creator>
  <cp:lastModifiedBy>Vanessa Achilles</cp:lastModifiedBy>
  <cp:revision>27</cp:revision>
  <dcterms:created xsi:type="dcterms:W3CDTF">2018-05-08T09:39:15Z</dcterms:created>
  <dcterms:modified xsi:type="dcterms:W3CDTF">2020-02-17T20:42:37Z</dcterms:modified>
</cp:coreProperties>
</file>