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75" r:id="rId3"/>
    <p:sldId id="257" r:id="rId4"/>
    <p:sldId id="258" r:id="rId5"/>
    <p:sldId id="259" r:id="rId6"/>
    <p:sldId id="261" r:id="rId7"/>
    <p:sldId id="260" r:id="rId8"/>
    <p:sldId id="267" r:id="rId9"/>
    <p:sldId id="262" r:id="rId10"/>
    <p:sldId id="263" r:id="rId11"/>
    <p:sldId id="266" r:id="rId12"/>
    <p:sldId id="264" r:id="rId13"/>
    <p:sldId id="26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3673E6-FFF9-4D40-9152-56DCE5174C02}" type="datetimeFigureOut">
              <a:rPr lang="en-DE" smtClean="0"/>
              <a:t>17/02/2020</a:t>
            </a:fld>
            <a:endParaRPr lang="en-D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0FC2EC-1D02-40E0-8A31-4C59616906F3}" type="slidenum">
              <a:rPr lang="en-DE" smtClean="0"/>
              <a:t>‹#›</a:t>
            </a:fld>
            <a:endParaRPr lang="en-DE"/>
          </a:p>
        </p:txBody>
      </p:sp>
    </p:spTree>
    <p:extLst>
      <p:ext uri="{BB962C8B-B14F-4D97-AF65-F5344CB8AC3E}">
        <p14:creationId xmlns:p14="http://schemas.microsoft.com/office/powerpoint/2010/main" val="1471176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1B0FC2EC-1D02-40E0-8A31-4C59616906F3}" type="slidenum">
              <a:rPr lang="en-DE" smtClean="0"/>
              <a:t>4</a:t>
            </a:fld>
            <a:endParaRPr lang="en-DE"/>
          </a:p>
        </p:txBody>
      </p:sp>
    </p:spTree>
    <p:extLst>
      <p:ext uri="{BB962C8B-B14F-4D97-AF65-F5344CB8AC3E}">
        <p14:creationId xmlns:p14="http://schemas.microsoft.com/office/powerpoint/2010/main" val="415370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1B0FC2EC-1D02-40E0-8A31-4C59616906F3}" type="slidenum">
              <a:rPr lang="en-DE" smtClean="0"/>
              <a:t>12</a:t>
            </a:fld>
            <a:endParaRPr lang="en-DE"/>
          </a:p>
        </p:txBody>
      </p:sp>
    </p:spTree>
    <p:extLst>
      <p:ext uri="{BB962C8B-B14F-4D97-AF65-F5344CB8AC3E}">
        <p14:creationId xmlns:p14="http://schemas.microsoft.com/office/powerpoint/2010/main" val="3103852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DD27F5-E26C-4D6B-816A-919AF2036B74}"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DDC58-5CC1-4464-BED0-6F05B9E320CC}" type="slidenum">
              <a:rPr lang="en-US" smtClean="0"/>
              <a:t>‹#›</a:t>
            </a:fld>
            <a:endParaRPr lang="en-US"/>
          </a:p>
        </p:txBody>
      </p:sp>
    </p:spTree>
    <p:extLst>
      <p:ext uri="{BB962C8B-B14F-4D97-AF65-F5344CB8AC3E}">
        <p14:creationId xmlns:p14="http://schemas.microsoft.com/office/powerpoint/2010/main" val="3987014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DD27F5-E26C-4D6B-816A-919AF2036B74}"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DDC58-5CC1-4464-BED0-6F05B9E320CC}" type="slidenum">
              <a:rPr lang="en-US" smtClean="0"/>
              <a:t>‹#›</a:t>
            </a:fld>
            <a:endParaRPr lang="en-US"/>
          </a:p>
        </p:txBody>
      </p:sp>
    </p:spTree>
    <p:extLst>
      <p:ext uri="{BB962C8B-B14F-4D97-AF65-F5344CB8AC3E}">
        <p14:creationId xmlns:p14="http://schemas.microsoft.com/office/powerpoint/2010/main" val="1362082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DD27F5-E26C-4D6B-816A-919AF2036B74}"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DDC58-5CC1-4464-BED0-6F05B9E320CC}" type="slidenum">
              <a:rPr lang="en-US" smtClean="0"/>
              <a:t>‹#›</a:t>
            </a:fld>
            <a:endParaRPr lang="en-US"/>
          </a:p>
        </p:txBody>
      </p:sp>
    </p:spTree>
    <p:extLst>
      <p:ext uri="{BB962C8B-B14F-4D97-AF65-F5344CB8AC3E}">
        <p14:creationId xmlns:p14="http://schemas.microsoft.com/office/powerpoint/2010/main" val="3062683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DD27F5-E26C-4D6B-816A-919AF2036B74}"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DDC58-5CC1-4464-BED0-6F05B9E320CC}" type="slidenum">
              <a:rPr lang="en-US" smtClean="0"/>
              <a:t>‹#›</a:t>
            </a:fld>
            <a:endParaRPr lang="en-US"/>
          </a:p>
        </p:txBody>
      </p:sp>
    </p:spTree>
    <p:extLst>
      <p:ext uri="{BB962C8B-B14F-4D97-AF65-F5344CB8AC3E}">
        <p14:creationId xmlns:p14="http://schemas.microsoft.com/office/powerpoint/2010/main" val="1445623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DD27F5-E26C-4D6B-816A-919AF2036B74}"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DDC58-5CC1-4464-BED0-6F05B9E320CC}" type="slidenum">
              <a:rPr lang="en-US" smtClean="0"/>
              <a:t>‹#›</a:t>
            </a:fld>
            <a:endParaRPr lang="en-US"/>
          </a:p>
        </p:txBody>
      </p:sp>
    </p:spTree>
    <p:extLst>
      <p:ext uri="{BB962C8B-B14F-4D97-AF65-F5344CB8AC3E}">
        <p14:creationId xmlns:p14="http://schemas.microsoft.com/office/powerpoint/2010/main" val="2696472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DD27F5-E26C-4D6B-816A-919AF2036B74}"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DDC58-5CC1-4464-BED0-6F05B9E320CC}" type="slidenum">
              <a:rPr lang="en-US" smtClean="0"/>
              <a:t>‹#›</a:t>
            </a:fld>
            <a:endParaRPr lang="en-US"/>
          </a:p>
        </p:txBody>
      </p:sp>
    </p:spTree>
    <p:extLst>
      <p:ext uri="{BB962C8B-B14F-4D97-AF65-F5344CB8AC3E}">
        <p14:creationId xmlns:p14="http://schemas.microsoft.com/office/powerpoint/2010/main" val="293629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DD27F5-E26C-4D6B-816A-919AF2036B74}" type="datetimeFigureOut">
              <a:rPr lang="en-US" smtClean="0"/>
              <a:t>2/17/2020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DDC58-5CC1-4464-BED0-6F05B9E320CC}" type="slidenum">
              <a:rPr lang="en-US" smtClean="0"/>
              <a:t>‹#›</a:t>
            </a:fld>
            <a:endParaRPr lang="en-US"/>
          </a:p>
        </p:txBody>
      </p:sp>
    </p:spTree>
    <p:extLst>
      <p:ext uri="{BB962C8B-B14F-4D97-AF65-F5344CB8AC3E}">
        <p14:creationId xmlns:p14="http://schemas.microsoft.com/office/powerpoint/2010/main" val="282242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DD27F5-E26C-4D6B-816A-919AF2036B74}" type="datetimeFigureOut">
              <a:rPr lang="en-US" smtClean="0"/>
              <a:t>2/17/2020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DDC58-5CC1-4464-BED0-6F05B9E320CC}" type="slidenum">
              <a:rPr lang="en-US" smtClean="0"/>
              <a:t>‹#›</a:t>
            </a:fld>
            <a:endParaRPr lang="en-US"/>
          </a:p>
        </p:txBody>
      </p:sp>
    </p:spTree>
    <p:extLst>
      <p:ext uri="{BB962C8B-B14F-4D97-AF65-F5344CB8AC3E}">
        <p14:creationId xmlns:p14="http://schemas.microsoft.com/office/powerpoint/2010/main" val="2655609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DD27F5-E26C-4D6B-816A-919AF2036B74}" type="datetimeFigureOut">
              <a:rPr lang="en-US" smtClean="0"/>
              <a:t>2/17/2020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DDC58-5CC1-4464-BED0-6F05B9E320CC}" type="slidenum">
              <a:rPr lang="en-US" smtClean="0"/>
              <a:t>‹#›</a:t>
            </a:fld>
            <a:endParaRPr lang="en-US"/>
          </a:p>
        </p:txBody>
      </p:sp>
    </p:spTree>
    <p:extLst>
      <p:ext uri="{BB962C8B-B14F-4D97-AF65-F5344CB8AC3E}">
        <p14:creationId xmlns:p14="http://schemas.microsoft.com/office/powerpoint/2010/main" val="3829665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DD27F5-E26C-4D6B-816A-919AF2036B74}"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DDC58-5CC1-4464-BED0-6F05B9E320CC}" type="slidenum">
              <a:rPr lang="en-US" smtClean="0"/>
              <a:t>‹#›</a:t>
            </a:fld>
            <a:endParaRPr lang="en-US"/>
          </a:p>
        </p:txBody>
      </p:sp>
    </p:spTree>
    <p:extLst>
      <p:ext uri="{BB962C8B-B14F-4D97-AF65-F5344CB8AC3E}">
        <p14:creationId xmlns:p14="http://schemas.microsoft.com/office/powerpoint/2010/main" val="2468851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DD27F5-E26C-4D6B-816A-919AF2036B74}"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DDC58-5CC1-4464-BED0-6F05B9E320CC}" type="slidenum">
              <a:rPr lang="en-US" smtClean="0"/>
              <a:t>‹#›</a:t>
            </a:fld>
            <a:endParaRPr lang="en-US"/>
          </a:p>
        </p:txBody>
      </p:sp>
    </p:spTree>
    <p:extLst>
      <p:ext uri="{BB962C8B-B14F-4D97-AF65-F5344CB8AC3E}">
        <p14:creationId xmlns:p14="http://schemas.microsoft.com/office/powerpoint/2010/main" val="1431737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DD27F5-E26C-4D6B-816A-919AF2036B74}" type="datetimeFigureOut">
              <a:rPr lang="en-US" smtClean="0"/>
              <a:t>2/17/2020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DDC58-5CC1-4464-BED0-6F05B9E320CC}" type="slidenum">
              <a:rPr lang="en-US" smtClean="0"/>
              <a:t>‹#›</a:t>
            </a:fld>
            <a:endParaRPr lang="en-US"/>
          </a:p>
        </p:txBody>
      </p:sp>
    </p:spTree>
    <p:extLst>
      <p:ext uri="{BB962C8B-B14F-4D97-AF65-F5344CB8AC3E}">
        <p14:creationId xmlns:p14="http://schemas.microsoft.com/office/powerpoint/2010/main" val="3485237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https://sharedhistories.asia/teache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Geet_Ramayan#/media/File:Ramapanchayan,_Raja_Ravi_Varma_(Lithograph).jpg"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s://commons.wikimedia.org/wiki/File:Linteau_Ramayana_Mus%C3%A9e_Guimet_9971.jpg" TargetMode="External"/><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en.wikipedia.org/wiki/Wayang" TargetMode="External"/><Relationship Id="rId4" Type="http://schemas.openxmlformats.org/officeDocument/2006/relationships/hyperlink" Target="https://www.flickr.com/photos/ewolivera/36920941262"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93987"/>
            <a:ext cx="7772400" cy="1470025"/>
          </a:xfrm>
        </p:spPr>
        <p:txBody>
          <a:bodyPr>
            <a:normAutofit fontScale="90000"/>
          </a:bodyPr>
          <a:lstStyle/>
          <a:p>
            <a:r>
              <a:rPr lang="en-US" sz="4900" b="1" dirty="0"/>
              <a:t>Unit 2: Early </a:t>
            </a:r>
            <a:r>
              <a:rPr lang="en-US" sz="4900" b="1" dirty="0" err="1"/>
              <a:t>Centres</a:t>
            </a:r>
            <a:r>
              <a:rPr lang="en-US" sz="4900" b="1" dirty="0"/>
              <a:t> of Power</a:t>
            </a:r>
            <a:br>
              <a:rPr lang="en-US" sz="4900" b="1" dirty="0"/>
            </a:br>
            <a:br>
              <a:rPr lang="en-US" sz="6000" dirty="0"/>
            </a:br>
            <a:r>
              <a:rPr lang="en-US" dirty="0"/>
              <a:t>Lesson 5: How did cultures mix in ancient South-East Asia?</a:t>
            </a:r>
          </a:p>
        </p:txBody>
      </p:sp>
      <p:pic>
        <p:nvPicPr>
          <p:cNvPr id="4" name="Picture 3">
            <a:extLst>
              <a:ext uri="{FF2B5EF4-FFF2-40B4-BE49-F238E27FC236}">
                <a16:creationId xmlns:a16="http://schemas.microsoft.com/office/drawing/2014/main" id="{BCA9743E-9322-4B70-893E-8961331C21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20" y="89452"/>
            <a:ext cx="1993507" cy="1035292"/>
          </a:xfrm>
          <a:prstGeom prst="rect">
            <a:avLst/>
          </a:prstGeom>
        </p:spPr>
      </p:pic>
      <p:pic>
        <p:nvPicPr>
          <p:cNvPr id="5" name="Picture 4">
            <a:extLst>
              <a:ext uri="{FF2B5EF4-FFF2-40B4-BE49-F238E27FC236}">
                <a16:creationId xmlns:a16="http://schemas.microsoft.com/office/drawing/2014/main" id="{3D1D10E2-F6A9-400D-83D3-59084CEE2A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6838" y="89453"/>
            <a:ext cx="5529242" cy="963283"/>
          </a:xfrm>
          <a:prstGeom prst="rect">
            <a:avLst/>
          </a:prstGeom>
        </p:spPr>
      </p:pic>
    </p:spTree>
    <p:extLst>
      <p:ext uri="{BB962C8B-B14F-4D97-AF65-F5344CB8AC3E}">
        <p14:creationId xmlns:p14="http://schemas.microsoft.com/office/powerpoint/2010/main" val="1425307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lvl="0" indent="0">
              <a:buNone/>
            </a:pPr>
            <a:r>
              <a:rPr lang="en-US" dirty="0"/>
              <a:t>Today we will examine how the story of the Ramayana diffused through South-East Asia, and we will see how different cultures adapted and changed it.</a:t>
            </a:r>
          </a:p>
          <a:p>
            <a:endParaRPr lang="en-US" dirty="0"/>
          </a:p>
        </p:txBody>
      </p:sp>
    </p:spTree>
    <p:extLst>
      <p:ext uri="{BB962C8B-B14F-4D97-AF65-F5344CB8AC3E}">
        <p14:creationId xmlns:p14="http://schemas.microsoft.com/office/powerpoint/2010/main" val="2195980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work</a:t>
            </a:r>
          </a:p>
        </p:txBody>
      </p:sp>
      <p:sp>
        <p:nvSpPr>
          <p:cNvPr id="8" name="Rectangle 7"/>
          <p:cNvSpPr/>
          <p:nvPr/>
        </p:nvSpPr>
        <p:spPr>
          <a:xfrm>
            <a:off x="827584" y="1700808"/>
            <a:ext cx="7848872" cy="3139321"/>
          </a:xfrm>
          <a:prstGeom prst="rect">
            <a:avLst/>
          </a:prstGeom>
        </p:spPr>
        <p:txBody>
          <a:bodyPr wrap="square">
            <a:spAutoFit/>
          </a:bodyPr>
          <a:lstStyle/>
          <a:p>
            <a:pPr lvl="0"/>
            <a:r>
              <a:rPr lang="en-US" dirty="0"/>
              <a:t>In small groups </a:t>
            </a:r>
          </a:p>
          <a:p>
            <a:pPr marL="285750" lvl="0" indent="-285750">
              <a:buFont typeface="Arial" panose="020B0604020202020204" pitchFamily="34" charset="0"/>
              <a:buChar char="•"/>
            </a:pPr>
            <a:r>
              <a:rPr lang="en-US" dirty="0"/>
              <a:t>Choose a group member to read Source 1 out loud. Other group members should follow along.</a:t>
            </a:r>
          </a:p>
          <a:p>
            <a:pPr marL="342900" lvl="0" indent="-342900">
              <a:buFont typeface="Arial" pitchFamily="34" charset="0"/>
              <a:buChar char="•"/>
            </a:pPr>
            <a:r>
              <a:rPr lang="en-US" dirty="0"/>
              <a:t>Look at Source 2. What characters or actions can you find from the story? Label the picture.</a:t>
            </a:r>
          </a:p>
          <a:p>
            <a:pPr marL="342900" lvl="0" indent="-342900">
              <a:buFont typeface="Arial" pitchFamily="34" charset="0"/>
              <a:buChar char="•"/>
            </a:pPr>
            <a:r>
              <a:rPr lang="en-US" dirty="0"/>
              <a:t>Now look at Source 3. What characters or actions can you find from the story? Label the picture.</a:t>
            </a:r>
          </a:p>
          <a:p>
            <a:pPr marL="342900" lvl="0" indent="-342900">
              <a:buFont typeface="Arial" pitchFamily="34" charset="0"/>
              <a:buChar char="•"/>
            </a:pPr>
            <a:r>
              <a:rPr lang="en-US" dirty="0"/>
              <a:t>How are Source 2 and Source 3 different?</a:t>
            </a:r>
          </a:p>
          <a:p>
            <a:pPr marL="342900" lvl="0" indent="-342900">
              <a:buFont typeface="Arial" pitchFamily="34" charset="0"/>
              <a:buChar char="•"/>
            </a:pPr>
            <a:r>
              <a:rPr lang="en-US" dirty="0"/>
              <a:t>How are Source 2 and Source 3 similar?</a:t>
            </a:r>
          </a:p>
          <a:p>
            <a:pPr marL="342900" lvl="0" indent="-342900">
              <a:buFont typeface="Arial" pitchFamily="34" charset="0"/>
              <a:buChar char="•"/>
            </a:pPr>
            <a:r>
              <a:rPr lang="en-US" dirty="0"/>
              <a:t>What guesses could you make about the cultures that created Source 2 and Source 3?</a:t>
            </a:r>
          </a:p>
        </p:txBody>
      </p:sp>
    </p:spTree>
    <p:extLst>
      <p:ext uri="{BB962C8B-B14F-4D97-AF65-F5344CB8AC3E}">
        <p14:creationId xmlns:p14="http://schemas.microsoft.com/office/powerpoint/2010/main" val="3853246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Battle of Lanka, bas relief from Angkor </a:t>
            </a:r>
            <a:r>
              <a:rPr lang="en-US" sz="2000" dirty="0" err="1"/>
              <a:t>Wat</a:t>
            </a:r>
            <a:r>
              <a:rPr lang="en-US" sz="2000" dirty="0"/>
              <a:t> </a:t>
            </a:r>
            <a:br>
              <a:rPr lang="en-US" sz="2000" dirty="0"/>
            </a:br>
            <a:endParaRPr lang="en-US" sz="2000" dirty="0"/>
          </a:p>
        </p:txBody>
      </p:sp>
      <p:sp>
        <p:nvSpPr>
          <p:cNvPr id="3" name="Content Placeholder 2"/>
          <p:cNvSpPr>
            <a:spLocks noGrp="1"/>
          </p:cNvSpPr>
          <p:nvPr>
            <p:ph idx="1"/>
          </p:nvPr>
        </p:nvSpPr>
        <p:spPr/>
        <p:txBody>
          <a:bodyPr>
            <a:normAutofit/>
          </a:bodyPr>
          <a:lstStyle/>
          <a:p>
            <a:pPr marL="0" lvl="0" indent="0">
              <a:buNone/>
            </a:pPr>
            <a:endParaRPr lang="en-US" dirty="0"/>
          </a:p>
          <a:p>
            <a:pPr marL="0" lvl="0" indent="0">
              <a:buNone/>
            </a:pPr>
            <a:endParaRPr lang="en-US" dirty="0"/>
          </a:p>
        </p:txBody>
      </p:sp>
      <p:pic>
        <p:nvPicPr>
          <p:cNvPr id="4" name="Picture 3" descr="../../Downloads/3578780466_a8a44a682d_z.jpg"/>
          <p:cNvPicPr/>
          <p:nvPr/>
        </p:nvPicPr>
        <p:blipFill>
          <a:blip r:embed="rId3">
            <a:extLst>
              <a:ext uri="{28A0092B-C50C-407E-A947-70E740481C1C}">
                <a14:useLocalDpi xmlns:a14="http://schemas.microsoft.com/office/drawing/2010/main" val="0"/>
              </a:ext>
            </a:extLst>
          </a:blip>
          <a:srcRect/>
          <a:stretch>
            <a:fillRect/>
          </a:stretch>
        </p:blipFill>
        <p:spPr bwMode="auto">
          <a:xfrm>
            <a:off x="251520" y="2142764"/>
            <a:ext cx="4608512" cy="2808312"/>
          </a:xfrm>
          <a:prstGeom prst="rect">
            <a:avLst/>
          </a:prstGeom>
          <a:noFill/>
          <a:ln>
            <a:noFill/>
          </a:ln>
        </p:spPr>
      </p:pic>
      <p:sp>
        <p:nvSpPr>
          <p:cNvPr id="5" name="Rectangle 4"/>
          <p:cNvSpPr/>
          <p:nvPr/>
        </p:nvSpPr>
        <p:spPr>
          <a:xfrm>
            <a:off x="179512" y="6525344"/>
            <a:ext cx="4572000" cy="253916"/>
          </a:xfrm>
          <a:prstGeom prst="rect">
            <a:avLst/>
          </a:prstGeom>
        </p:spPr>
        <p:txBody>
          <a:bodyPr>
            <a:spAutoFit/>
          </a:bodyPr>
          <a:lstStyle/>
          <a:p>
            <a:r>
              <a:rPr lang="en-US" sz="1000" i="1" dirty="0"/>
              <a:t>Source</a:t>
            </a:r>
            <a:r>
              <a:rPr lang="en-US" sz="1000" dirty="0"/>
              <a:t>: © Dennis Jarvis, under Creative Commons http://tinyurl.com/hvgqwqn</a:t>
            </a:r>
          </a:p>
        </p:txBody>
      </p:sp>
      <p:sp>
        <p:nvSpPr>
          <p:cNvPr id="6" name="Rectangle 5"/>
          <p:cNvSpPr/>
          <p:nvPr/>
        </p:nvSpPr>
        <p:spPr>
          <a:xfrm>
            <a:off x="4979173" y="1124744"/>
            <a:ext cx="3985315" cy="4031873"/>
          </a:xfrm>
          <a:prstGeom prst="rect">
            <a:avLst/>
          </a:prstGeom>
        </p:spPr>
        <p:txBody>
          <a:bodyPr wrap="square">
            <a:spAutoFit/>
          </a:bodyPr>
          <a:lstStyle/>
          <a:p>
            <a:pPr marL="285750" indent="-285750">
              <a:buFontTx/>
              <a:buChar char="-"/>
            </a:pPr>
            <a:r>
              <a:rPr lang="en-US" sz="1600" dirty="0"/>
              <a:t>‘bas-relief’: parts of the image stand out from the background.  </a:t>
            </a:r>
          </a:p>
          <a:p>
            <a:pPr marL="285750" indent="-285750">
              <a:buFontTx/>
              <a:buChar char="-"/>
            </a:pPr>
            <a:r>
              <a:rPr lang="en-US" sz="1600" dirty="0"/>
              <a:t>from the Angkor Wat temple , Cambodia. Angkor Wat was built in the 12th century, during the reign of King </a:t>
            </a:r>
            <a:r>
              <a:rPr lang="en-US" sz="1600" dirty="0" err="1"/>
              <a:t>Suryavarman</a:t>
            </a:r>
            <a:r>
              <a:rPr lang="en-US" sz="1600" dirty="0"/>
              <a:t> II, who ruled a kingdom called Angkor. Hindu legends such as the Ramayana influenced the kingdom of Angkor, and people there also practiced Buddhism.</a:t>
            </a:r>
          </a:p>
          <a:p>
            <a:pPr marL="285750" indent="-285750">
              <a:buFontTx/>
              <a:buChar char="-"/>
            </a:pPr>
            <a:r>
              <a:rPr lang="en-US" sz="1600" dirty="0"/>
              <a:t>Rama with a sword in his hand, jumping into </a:t>
            </a:r>
            <a:r>
              <a:rPr lang="en-US" sz="1600" dirty="0" err="1"/>
              <a:t>Ravana's</a:t>
            </a:r>
            <a:r>
              <a:rPr lang="en-US" sz="1600" dirty="0"/>
              <a:t> chariot. </a:t>
            </a:r>
          </a:p>
          <a:p>
            <a:pPr marL="285750" indent="-285750">
              <a:buFontTx/>
              <a:buChar char="-"/>
            </a:pPr>
            <a:r>
              <a:rPr lang="en-US" sz="1600" dirty="0"/>
              <a:t>The face of Hanuman, the Monkey King, next to Rama. </a:t>
            </a:r>
          </a:p>
          <a:p>
            <a:pPr marL="285750" indent="-285750">
              <a:buFontTx/>
              <a:buChar char="-"/>
            </a:pPr>
            <a:r>
              <a:rPr lang="en-US" sz="1600" dirty="0"/>
              <a:t>It is difficult to see </a:t>
            </a:r>
            <a:r>
              <a:rPr lang="en-US" sz="1600" dirty="0" err="1"/>
              <a:t>Ravana</a:t>
            </a:r>
            <a:r>
              <a:rPr lang="en-US" sz="1600" dirty="0"/>
              <a:t> in this image. </a:t>
            </a:r>
          </a:p>
          <a:p>
            <a:pPr marL="285750" indent="-285750">
              <a:buFontTx/>
              <a:buChar char="-"/>
            </a:pPr>
            <a:r>
              <a:rPr lang="en-US" sz="1600" dirty="0"/>
              <a:t>All around the chariot, </a:t>
            </a:r>
            <a:r>
              <a:rPr lang="en-US" sz="1600" dirty="0" err="1"/>
              <a:t>Ravana's</a:t>
            </a:r>
            <a:r>
              <a:rPr lang="en-US" sz="1600" dirty="0"/>
              <a:t> soldiers are fighting Hanuman's army of monkeys.</a:t>
            </a:r>
            <a:endParaRPr lang="en-DE" sz="1600" dirty="0"/>
          </a:p>
        </p:txBody>
      </p:sp>
      <p:sp>
        <p:nvSpPr>
          <p:cNvPr id="7" name="TextBox 6">
            <a:extLst>
              <a:ext uri="{FF2B5EF4-FFF2-40B4-BE49-F238E27FC236}">
                <a16:creationId xmlns:a16="http://schemas.microsoft.com/office/drawing/2014/main" id="{F226317C-6317-45E7-B336-D1FF00DBF47D}"/>
              </a:ext>
            </a:extLst>
          </p:cNvPr>
          <p:cNvSpPr txBox="1"/>
          <p:nvPr/>
        </p:nvSpPr>
        <p:spPr>
          <a:xfrm>
            <a:off x="3170745" y="1569369"/>
            <a:ext cx="598241" cy="307777"/>
          </a:xfrm>
          <a:prstGeom prst="rect">
            <a:avLst/>
          </a:prstGeom>
          <a:noFill/>
        </p:spPr>
        <p:txBody>
          <a:bodyPr wrap="none" rtlCol="0">
            <a:spAutoFit/>
          </a:bodyPr>
          <a:lstStyle/>
          <a:p>
            <a:r>
              <a:rPr lang="en-US" sz="1400" dirty="0"/>
              <a:t>Rama</a:t>
            </a:r>
            <a:endParaRPr lang="en-DE" sz="1400" dirty="0"/>
          </a:p>
        </p:txBody>
      </p:sp>
      <p:sp>
        <p:nvSpPr>
          <p:cNvPr id="8" name="TextBox 7">
            <a:extLst>
              <a:ext uri="{FF2B5EF4-FFF2-40B4-BE49-F238E27FC236}">
                <a16:creationId xmlns:a16="http://schemas.microsoft.com/office/drawing/2014/main" id="{5F87885C-86A5-4A53-957B-0FE99561FEDD}"/>
              </a:ext>
            </a:extLst>
          </p:cNvPr>
          <p:cNvSpPr txBox="1"/>
          <p:nvPr/>
        </p:nvSpPr>
        <p:spPr>
          <a:xfrm>
            <a:off x="2269987" y="1563705"/>
            <a:ext cx="896399" cy="307777"/>
          </a:xfrm>
          <a:prstGeom prst="rect">
            <a:avLst/>
          </a:prstGeom>
          <a:noFill/>
        </p:spPr>
        <p:txBody>
          <a:bodyPr wrap="none" rtlCol="0">
            <a:spAutoFit/>
          </a:bodyPr>
          <a:lstStyle/>
          <a:p>
            <a:r>
              <a:rPr lang="en-US" sz="1400" dirty="0"/>
              <a:t>Hanuman</a:t>
            </a:r>
            <a:endParaRPr lang="en-DE" sz="1400" dirty="0"/>
          </a:p>
        </p:txBody>
      </p:sp>
      <p:cxnSp>
        <p:nvCxnSpPr>
          <p:cNvPr id="10" name="Straight Arrow Connector 9">
            <a:extLst>
              <a:ext uri="{FF2B5EF4-FFF2-40B4-BE49-F238E27FC236}">
                <a16:creationId xmlns:a16="http://schemas.microsoft.com/office/drawing/2014/main" id="{E9198031-61D7-4EAA-8F99-F32226B436D7}"/>
              </a:ext>
            </a:extLst>
          </p:cNvPr>
          <p:cNvCxnSpPr>
            <a:stCxn id="8" idx="2"/>
          </p:cNvCxnSpPr>
          <p:nvPr/>
        </p:nvCxnSpPr>
        <p:spPr>
          <a:xfrm flipH="1">
            <a:off x="2718186" y="1871482"/>
            <a:ext cx="1" cy="4053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9EF20D56-99BF-484A-B35C-09428E707B70}"/>
              </a:ext>
            </a:extLst>
          </p:cNvPr>
          <p:cNvCxnSpPr/>
          <p:nvPr/>
        </p:nvCxnSpPr>
        <p:spPr>
          <a:xfrm flipH="1">
            <a:off x="3390485" y="1860337"/>
            <a:ext cx="1" cy="4053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50274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Battle of Lanka, </a:t>
            </a:r>
            <a:r>
              <a:rPr lang="en-US" sz="2800" dirty="0" err="1"/>
              <a:t>Wat</a:t>
            </a:r>
            <a:r>
              <a:rPr lang="en-US" sz="2800" dirty="0"/>
              <a:t> </a:t>
            </a:r>
            <a:r>
              <a:rPr lang="en-US" sz="2800" dirty="0" err="1"/>
              <a:t>Phra</a:t>
            </a:r>
            <a:r>
              <a:rPr lang="en-US" sz="2800" dirty="0"/>
              <a:t> </a:t>
            </a:r>
            <a:r>
              <a:rPr lang="en-US" sz="2800" dirty="0" err="1"/>
              <a:t>Kaew</a:t>
            </a:r>
            <a:r>
              <a:rPr lang="en-US" sz="2800" dirty="0"/>
              <a:t> fresco</a:t>
            </a:r>
          </a:p>
        </p:txBody>
      </p:sp>
      <p:sp>
        <p:nvSpPr>
          <p:cNvPr id="3" name="Content Placeholder 2"/>
          <p:cNvSpPr>
            <a:spLocks noGrp="1"/>
          </p:cNvSpPr>
          <p:nvPr>
            <p:ph idx="1"/>
          </p:nvPr>
        </p:nvSpPr>
        <p:spPr>
          <a:xfrm>
            <a:off x="0" y="1994148"/>
            <a:ext cx="3995936" cy="3701008"/>
          </a:xfrm>
        </p:spPr>
        <p:txBody>
          <a:bodyPr>
            <a:normAutofit fontScale="47500" lnSpcReduction="20000"/>
          </a:bodyPr>
          <a:lstStyle/>
          <a:p>
            <a:r>
              <a:rPr lang="en-US" dirty="0"/>
              <a:t>This mural painting comes from the Wat </a:t>
            </a:r>
            <a:r>
              <a:rPr lang="en-US" dirty="0" err="1"/>
              <a:t>Phra</a:t>
            </a:r>
            <a:r>
              <a:rPr lang="en-US" dirty="0"/>
              <a:t> </a:t>
            </a:r>
            <a:r>
              <a:rPr lang="en-US" dirty="0" err="1"/>
              <a:t>Kaew</a:t>
            </a:r>
            <a:r>
              <a:rPr lang="en-US" dirty="0"/>
              <a:t> temple in Bangkok, in what is nowadays Thailand. </a:t>
            </a:r>
          </a:p>
          <a:p>
            <a:r>
              <a:rPr lang="en-US" dirty="0"/>
              <a:t>The temple was built and the fresco was created in the late 18th century, during the reign of King Rama I. </a:t>
            </a:r>
          </a:p>
          <a:p>
            <a:r>
              <a:rPr lang="en-US"/>
              <a:t>The King </a:t>
            </a:r>
            <a:r>
              <a:rPr lang="en-US" dirty="0"/>
              <a:t>supervised the re-writing of the Ramayana as the "</a:t>
            </a:r>
            <a:r>
              <a:rPr lang="en-US" dirty="0" err="1"/>
              <a:t>Ramakien</a:t>
            </a:r>
            <a:r>
              <a:rPr lang="en-US" dirty="0"/>
              <a:t>," the national epic of Thailand. The </a:t>
            </a:r>
            <a:r>
              <a:rPr lang="en-US" dirty="0" err="1"/>
              <a:t>Ramakien</a:t>
            </a:r>
            <a:r>
              <a:rPr lang="en-US" dirty="0"/>
              <a:t> tells a similar story to the Ramayana, but it is set in the Thai kingdom of Ayutthaya.</a:t>
            </a:r>
          </a:p>
          <a:p>
            <a:r>
              <a:rPr lang="en-US" dirty="0" err="1"/>
              <a:t>Ramakien's</a:t>
            </a:r>
            <a:r>
              <a:rPr lang="en-US" dirty="0"/>
              <a:t> hero, </a:t>
            </a:r>
            <a:r>
              <a:rPr lang="en-US" dirty="0" err="1"/>
              <a:t>Phra</a:t>
            </a:r>
            <a:r>
              <a:rPr lang="en-US" dirty="0"/>
              <a:t> Ram, fighting the King of the Demons, </a:t>
            </a:r>
            <a:r>
              <a:rPr lang="en-US" dirty="0" err="1"/>
              <a:t>Thotsakan</a:t>
            </a:r>
            <a:r>
              <a:rPr lang="en-US" dirty="0"/>
              <a:t>. Hanuman, King of the Monkeys, is helping </a:t>
            </a:r>
            <a:r>
              <a:rPr lang="en-US" dirty="0" err="1"/>
              <a:t>Phra</a:t>
            </a:r>
            <a:r>
              <a:rPr lang="en-US" dirty="0"/>
              <a:t> Ram fight </a:t>
            </a:r>
            <a:r>
              <a:rPr lang="en-US" dirty="0" err="1"/>
              <a:t>Thotsakan</a:t>
            </a:r>
            <a:r>
              <a:rPr lang="en-US" dirty="0"/>
              <a:t> and his army.</a:t>
            </a:r>
          </a:p>
          <a:p>
            <a:pPr marL="0" indent="0">
              <a:buNone/>
            </a:pPr>
            <a:endParaRPr lang="en-US" dirty="0"/>
          </a:p>
        </p:txBody>
      </p:sp>
      <p:pic>
        <p:nvPicPr>
          <p:cNvPr id="4" name="Picture 3" descr="../../Downloads/1392410389_a2bfd37661_z.jpg"/>
          <p:cNvPicPr/>
          <p:nvPr/>
        </p:nvPicPr>
        <p:blipFill>
          <a:blip r:embed="rId2">
            <a:extLst>
              <a:ext uri="{28A0092B-C50C-407E-A947-70E740481C1C}">
                <a14:useLocalDpi xmlns:a14="http://schemas.microsoft.com/office/drawing/2010/main" val="0"/>
              </a:ext>
            </a:extLst>
          </a:blip>
          <a:srcRect/>
          <a:stretch>
            <a:fillRect/>
          </a:stretch>
        </p:blipFill>
        <p:spPr bwMode="auto">
          <a:xfrm>
            <a:off x="4067944" y="1988841"/>
            <a:ext cx="4890145" cy="2952328"/>
          </a:xfrm>
          <a:prstGeom prst="rect">
            <a:avLst/>
          </a:prstGeom>
          <a:noFill/>
          <a:ln>
            <a:noFill/>
          </a:ln>
        </p:spPr>
      </p:pic>
      <p:sp>
        <p:nvSpPr>
          <p:cNvPr id="5" name="Rectangle 4"/>
          <p:cNvSpPr/>
          <p:nvPr/>
        </p:nvSpPr>
        <p:spPr>
          <a:xfrm>
            <a:off x="107504" y="6457890"/>
            <a:ext cx="4572000" cy="400110"/>
          </a:xfrm>
          <a:prstGeom prst="rect">
            <a:avLst/>
          </a:prstGeom>
        </p:spPr>
        <p:txBody>
          <a:bodyPr>
            <a:spAutoFit/>
          </a:bodyPr>
          <a:lstStyle/>
          <a:p>
            <a:r>
              <a:rPr lang="en-US" sz="1000" i="1" dirty="0"/>
              <a:t>Source</a:t>
            </a:r>
            <a:r>
              <a:rPr lang="en-US" sz="1000" dirty="0"/>
              <a:t>: © </a:t>
            </a:r>
            <a:r>
              <a:rPr lang="en-US" sz="1000" dirty="0" err="1"/>
              <a:t>Thaths</a:t>
            </a:r>
            <a:r>
              <a:rPr lang="en-US" sz="1000" dirty="0"/>
              <a:t>, Creative Commons https://www.flickr.com/photos/34816987@N00/1392410389</a:t>
            </a:r>
          </a:p>
        </p:txBody>
      </p:sp>
    </p:spTree>
    <p:extLst>
      <p:ext uri="{BB962C8B-B14F-4D97-AF65-F5344CB8AC3E}">
        <p14:creationId xmlns:p14="http://schemas.microsoft.com/office/powerpoint/2010/main" val="3046767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3EF81-5508-4E02-8370-C9E1AE8C1623}"/>
              </a:ext>
            </a:extLst>
          </p:cNvPr>
          <p:cNvSpPr>
            <a:spLocks noGrp="1"/>
          </p:cNvSpPr>
          <p:nvPr>
            <p:ph type="title"/>
          </p:nvPr>
        </p:nvSpPr>
        <p:spPr>
          <a:xfrm>
            <a:off x="457200" y="731837"/>
            <a:ext cx="8229600" cy="1143000"/>
          </a:xfrm>
        </p:spPr>
        <p:txBody>
          <a:bodyPr>
            <a:normAutofit/>
          </a:bodyPr>
          <a:lstStyle/>
          <a:p>
            <a:r>
              <a:rPr lang="en-US" sz="3600" dirty="0">
                <a:solidFill>
                  <a:schemeClr val="tx2">
                    <a:lumMod val="75000"/>
                  </a:schemeClr>
                </a:solidFill>
              </a:rPr>
              <a:t> </a:t>
            </a:r>
            <a:r>
              <a:rPr lang="en-US" sz="3600" dirty="0">
                <a:solidFill>
                  <a:schemeClr val="bg1"/>
                </a:solidFill>
              </a:rPr>
              <a:t>A note to users of this presentation</a:t>
            </a:r>
            <a:endParaRPr lang="en-DE" sz="3600" dirty="0">
              <a:solidFill>
                <a:schemeClr val="bg1"/>
              </a:solidFill>
            </a:endParaRPr>
          </a:p>
        </p:txBody>
      </p:sp>
      <p:sp>
        <p:nvSpPr>
          <p:cNvPr id="3" name="Content Placeholder 2">
            <a:extLst>
              <a:ext uri="{FF2B5EF4-FFF2-40B4-BE49-F238E27FC236}">
                <a16:creationId xmlns:a16="http://schemas.microsoft.com/office/drawing/2014/main" id="{E650D7F8-A9F8-4FCD-926F-CAE21E67D831}"/>
              </a:ext>
            </a:extLst>
          </p:cNvPr>
          <p:cNvSpPr>
            <a:spLocks noGrp="1"/>
          </p:cNvSpPr>
          <p:nvPr>
            <p:ph idx="1"/>
          </p:nvPr>
        </p:nvSpPr>
        <p:spPr>
          <a:xfrm>
            <a:off x="457200" y="1892469"/>
            <a:ext cx="8229600" cy="4256136"/>
          </a:xfrm>
        </p:spPr>
        <p:txBody>
          <a:bodyPr>
            <a:normAutofit fontScale="92500"/>
          </a:bodyPr>
          <a:lstStyle/>
          <a:p>
            <a:r>
              <a:rPr lang="en-US" sz="2400" dirty="0"/>
              <a:t>This presentation was developed as complementary materials for teachers  running this lesson. It follows the </a:t>
            </a:r>
            <a:r>
              <a:rPr lang="en-US" sz="2400" b="1" dirty="0"/>
              <a:t>lesson plan</a:t>
            </a:r>
            <a:r>
              <a:rPr lang="en-US" sz="2400" dirty="0"/>
              <a:t>.</a:t>
            </a:r>
          </a:p>
          <a:p>
            <a:r>
              <a:rPr lang="en-US" sz="2400" dirty="0"/>
              <a:t>It includes content from the lesson plans and the introductory essays for teachers’ </a:t>
            </a:r>
            <a:r>
              <a:rPr lang="en-US" sz="2400" b="1" dirty="0"/>
              <a:t>lectures</a:t>
            </a:r>
            <a:r>
              <a:rPr lang="en-US" sz="2400" dirty="0"/>
              <a:t>. It also introduces some of the </a:t>
            </a:r>
            <a:r>
              <a:rPr lang="en-US" sz="2400" b="1" dirty="0"/>
              <a:t>activities</a:t>
            </a:r>
            <a:r>
              <a:rPr lang="en-US" sz="2400" dirty="0"/>
              <a:t> suggested for students.</a:t>
            </a:r>
          </a:p>
          <a:p>
            <a:r>
              <a:rPr lang="en-US" sz="2400" dirty="0"/>
              <a:t>You are welcome to </a:t>
            </a:r>
            <a:r>
              <a:rPr lang="en-US" sz="2400" b="1" dirty="0"/>
              <a:t>customize</a:t>
            </a:r>
            <a:r>
              <a:rPr lang="en-US" sz="2400" dirty="0"/>
              <a:t> this presentation to adjust the lesson to their curriculum and to your students. You can change images, add/remove activities, and of course delete this slide, etc. The </a:t>
            </a:r>
            <a:r>
              <a:rPr lang="en-US" sz="2400" b="1" dirty="0">
                <a:solidFill>
                  <a:schemeClr val="bg1"/>
                </a:solidFill>
              </a:rPr>
              <a:t>Teacher’s Guide </a:t>
            </a:r>
            <a:r>
              <a:rPr lang="en-US" sz="2400" dirty="0">
                <a:solidFill>
                  <a:schemeClr val="bg1"/>
                </a:solidFill>
              </a:rPr>
              <a:t>(</a:t>
            </a:r>
            <a:r>
              <a:rPr lang="fr-FR" sz="2400" dirty="0">
                <a:solidFill>
                  <a:schemeClr val="bg1"/>
                </a:solidFill>
                <a:hlinkClick r:id="rId2">
                  <a:extLst>
                    <a:ext uri="{A12FA001-AC4F-418D-AE19-62706E023703}">
                      <ahyp:hlinkClr xmlns:ahyp="http://schemas.microsoft.com/office/drawing/2018/hyperlinkcolor" val="tx"/>
                    </a:ext>
                  </a:extLst>
                </a:hlinkClick>
              </a:rPr>
              <a:t>https://sharedhistories.asia/teacher/</a:t>
            </a:r>
            <a:r>
              <a:rPr lang="fr-FR" sz="2400" dirty="0">
                <a:solidFill>
                  <a:schemeClr val="bg1"/>
                </a:solidFill>
              </a:rPr>
              <a:t>) </a:t>
            </a:r>
            <a:r>
              <a:rPr lang="en-US" sz="2400" dirty="0"/>
              <a:t>provides guidance on how to adjust the lessons.</a:t>
            </a:r>
          </a:p>
          <a:p>
            <a:r>
              <a:rPr lang="en-US" sz="2400" dirty="0"/>
              <a:t>We wish you a successful lesson!</a:t>
            </a:r>
          </a:p>
          <a:p>
            <a:endParaRPr lang="en-US" sz="2400" dirty="0"/>
          </a:p>
          <a:p>
            <a:pPr marL="0" indent="0">
              <a:buNone/>
            </a:pPr>
            <a:endParaRPr lang="en-US" sz="2400" dirty="0"/>
          </a:p>
        </p:txBody>
      </p:sp>
      <p:pic>
        <p:nvPicPr>
          <p:cNvPr id="4" name="Picture 3">
            <a:extLst>
              <a:ext uri="{FF2B5EF4-FFF2-40B4-BE49-F238E27FC236}">
                <a16:creationId xmlns:a16="http://schemas.microsoft.com/office/drawing/2014/main" id="{949E1823-109F-4ADA-817A-4A620117A509}"/>
              </a:ext>
            </a:extLst>
          </p:cNvPr>
          <p:cNvPicPr>
            <a:picLocks noChangeAspect="1"/>
          </p:cNvPicPr>
          <p:nvPr/>
        </p:nvPicPr>
        <p:blipFill>
          <a:blip r:embed="rId3"/>
          <a:stretch>
            <a:fillRect/>
          </a:stretch>
        </p:blipFill>
        <p:spPr>
          <a:xfrm>
            <a:off x="75642" y="-27384"/>
            <a:ext cx="8992716" cy="1033315"/>
          </a:xfrm>
          <a:prstGeom prst="rect">
            <a:avLst/>
          </a:prstGeom>
        </p:spPr>
      </p:pic>
      <p:sp>
        <p:nvSpPr>
          <p:cNvPr id="5" name="TextBox 4">
            <a:extLst>
              <a:ext uri="{FF2B5EF4-FFF2-40B4-BE49-F238E27FC236}">
                <a16:creationId xmlns:a16="http://schemas.microsoft.com/office/drawing/2014/main" id="{922DACD7-D0DA-42D6-BA28-00F9B19AB11A}"/>
              </a:ext>
            </a:extLst>
          </p:cNvPr>
          <p:cNvSpPr txBox="1"/>
          <p:nvPr/>
        </p:nvSpPr>
        <p:spPr>
          <a:xfrm>
            <a:off x="75642" y="6309320"/>
            <a:ext cx="911275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The Southeast Asian Shared Histories project was developed by UNESCO Bangkok with funding from the Republic of Korea.</a:t>
            </a:r>
            <a:endParaRPr kumimoji="0" lang="en-DE"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7771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178696" cy="1143000"/>
          </a:xfrm>
        </p:spPr>
        <p:txBody>
          <a:bodyPr>
            <a:normAutofit fontScale="90000"/>
          </a:bodyPr>
          <a:lstStyle/>
          <a:p>
            <a:r>
              <a:rPr lang="en-US" dirty="0"/>
              <a:t>The Ramayana</a:t>
            </a:r>
          </a:p>
        </p:txBody>
      </p:sp>
      <p:sp>
        <p:nvSpPr>
          <p:cNvPr id="3" name="Content Placeholder 2"/>
          <p:cNvSpPr>
            <a:spLocks noGrp="1"/>
          </p:cNvSpPr>
          <p:nvPr>
            <p:ph idx="1"/>
          </p:nvPr>
        </p:nvSpPr>
        <p:spPr>
          <a:xfrm>
            <a:off x="179512" y="1600199"/>
            <a:ext cx="3672408" cy="4987031"/>
          </a:xfrm>
        </p:spPr>
        <p:txBody>
          <a:bodyPr>
            <a:normAutofit fontScale="70000" lnSpcReduction="20000"/>
          </a:bodyPr>
          <a:lstStyle/>
          <a:p>
            <a:pPr marL="0" lvl="0" indent="0">
              <a:buNone/>
            </a:pPr>
            <a:r>
              <a:rPr lang="en-US" sz="2400" dirty="0"/>
              <a:t>A Hindu epic poem about </a:t>
            </a:r>
            <a:r>
              <a:rPr lang="en-US" sz="2400" b="1" dirty="0"/>
              <a:t>King Rama</a:t>
            </a:r>
            <a:r>
              <a:rPr lang="en-US" sz="2400" dirty="0"/>
              <a:t>.</a:t>
            </a:r>
          </a:p>
          <a:p>
            <a:pPr marL="0" indent="0">
              <a:buNone/>
            </a:pPr>
            <a:r>
              <a:rPr lang="en-US" sz="2400" dirty="0"/>
              <a:t>In Hinduism, Rama is seen as a god. </a:t>
            </a:r>
          </a:p>
          <a:p>
            <a:pPr marL="0" lvl="0" indent="0">
              <a:buNone/>
            </a:pPr>
            <a:endParaRPr lang="en-US" sz="2400" dirty="0"/>
          </a:p>
          <a:p>
            <a:r>
              <a:rPr lang="en-US" sz="2400" dirty="0"/>
              <a:t>The Ramayana tells the story of a legendary prince named Rama, who is said to have lived in the kingdom of </a:t>
            </a:r>
            <a:r>
              <a:rPr lang="en-US" sz="2400" b="1" dirty="0"/>
              <a:t>Kosala</a:t>
            </a:r>
            <a:r>
              <a:rPr lang="en-US" sz="2400" dirty="0"/>
              <a:t>. </a:t>
            </a:r>
          </a:p>
          <a:p>
            <a:r>
              <a:rPr lang="en-US" sz="2400" dirty="0"/>
              <a:t>His father forces him to leave the kingdom, and he travels through India with his brother and his wife, Sita.</a:t>
            </a:r>
          </a:p>
          <a:p>
            <a:r>
              <a:rPr lang="en-US" sz="2400" dirty="0"/>
              <a:t>However, his enemies capture </a:t>
            </a:r>
            <a:r>
              <a:rPr lang="en-US" sz="2400" b="1" dirty="0"/>
              <a:t>Sita</a:t>
            </a:r>
            <a:r>
              <a:rPr lang="en-US" sz="2400" dirty="0"/>
              <a:t>. </a:t>
            </a:r>
          </a:p>
          <a:p>
            <a:r>
              <a:rPr lang="en-US" sz="2400" dirty="0"/>
              <a:t>In order to get her back, Rama has a war with </a:t>
            </a:r>
            <a:r>
              <a:rPr lang="en-US" sz="2400" b="1" dirty="0" err="1"/>
              <a:t>Ravana</a:t>
            </a:r>
            <a:r>
              <a:rPr lang="en-US" sz="2400" dirty="0"/>
              <a:t>, the king of the island of Lanka. </a:t>
            </a:r>
          </a:p>
          <a:p>
            <a:r>
              <a:rPr lang="en-US" sz="2400" dirty="0"/>
              <a:t>He wins the battle of Lanka with the help of </a:t>
            </a:r>
            <a:r>
              <a:rPr lang="en-US" sz="2400" b="1" dirty="0"/>
              <a:t>Hanuman</a:t>
            </a:r>
            <a:r>
              <a:rPr lang="en-US" sz="2400" dirty="0"/>
              <a:t>, a god who appears as half-monkey, half-man. </a:t>
            </a:r>
          </a:p>
          <a:p>
            <a:r>
              <a:rPr lang="en-US" sz="2400" dirty="0"/>
              <a:t>The victorious Rama returns to the kingdom of </a:t>
            </a:r>
            <a:r>
              <a:rPr lang="en-US" sz="2400" b="1" dirty="0" err="1"/>
              <a:t>Ayodhya</a:t>
            </a:r>
            <a:r>
              <a:rPr lang="en-US" sz="2400" dirty="0"/>
              <a:t> to become king. </a:t>
            </a:r>
          </a:p>
          <a:p>
            <a:pPr marL="0" indent="0">
              <a:buNone/>
            </a:pPr>
            <a:endParaRPr lang="en-US" sz="2400" dirty="0"/>
          </a:p>
        </p:txBody>
      </p:sp>
      <p:pic>
        <p:nvPicPr>
          <p:cNvPr id="1028" name="Picture 4" descr="Painting of a blue Rama under a small red-and-yellow umbrella, with other characters from the Ramayana">
            <a:extLst>
              <a:ext uri="{FF2B5EF4-FFF2-40B4-BE49-F238E27FC236}">
                <a16:creationId xmlns:a16="http://schemas.microsoft.com/office/drawing/2014/main" id="{BF446122-3A94-42C8-BEB3-C4E010060B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1613" y="0"/>
            <a:ext cx="5132387"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FA36F63-6166-4C62-BAA4-7CB06B089813}"/>
              </a:ext>
            </a:extLst>
          </p:cNvPr>
          <p:cNvSpPr/>
          <p:nvPr/>
        </p:nvSpPr>
        <p:spPr>
          <a:xfrm>
            <a:off x="3132418" y="6474915"/>
            <a:ext cx="6011582" cy="400110"/>
          </a:xfrm>
          <a:prstGeom prst="rect">
            <a:avLst/>
          </a:prstGeom>
        </p:spPr>
        <p:txBody>
          <a:bodyPr wrap="none">
            <a:spAutoFit/>
          </a:bodyPr>
          <a:lstStyle/>
          <a:p>
            <a:pPr algn="r"/>
            <a:r>
              <a:rPr lang="fi-FI" sz="1000" dirty="0">
                <a:solidFill>
                  <a:srgbClr val="222222"/>
                </a:solidFill>
              </a:rPr>
              <a:t>Source:Ramapanchayan, Raja Ravi Varma </a:t>
            </a:r>
          </a:p>
          <a:p>
            <a:pPr algn="r"/>
            <a:r>
              <a:rPr lang="fr-FR" sz="1000" dirty="0">
                <a:hlinkClick r:id="rId3"/>
              </a:rPr>
              <a:t>https://en.wikipedia.org/wiki/Geet_Ramayan#/media/File:Ramapanchayan,_Raja_Ravi_Varma_(Lithograph).jpg</a:t>
            </a:r>
            <a:endParaRPr lang="en-DE" sz="1000" dirty="0"/>
          </a:p>
        </p:txBody>
      </p:sp>
    </p:spTree>
    <p:extLst>
      <p:ext uri="{BB962C8B-B14F-4D97-AF65-F5344CB8AC3E}">
        <p14:creationId xmlns:p14="http://schemas.microsoft.com/office/powerpoint/2010/main" val="185591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4623"/>
            <a:ext cx="8229600" cy="4525963"/>
          </a:xfrm>
        </p:spPr>
        <p:txBody>
          <a:bodyPr>
            <a:normAutofit/>
          </a:bodyPr>
          <a:lstStyle/>
          <a:p>
            <a:pPr marL="0" indent="0">
              <a:buNone/>
            </a:pPr>
            <a:r>
              <a:rPr lang="en-US" sz="2000" dirty="0"/>
              <a:t>Historians are not sure exactly when the Ramayana was written, but they believe it was written between 500 BCE and 200 CE. It was written in the Sanskrit language, in what is now India. </a:t>
            </a:r>
          </a:p>
          <a:p>
            <a:pPr marL="0" lvl="0" indent="0">
              <a:buNone/>
            </a:pPr>
            <a:endParaRPr lang="en-US" sz="2000" dirty="0"/>
          </a:p>
          <a:p>
            <a:pPr marL="0" lvl="0" indent="0">
              <a:buNone/>
            </a:pPr>
            <a:r>
              <a:rPr lang="en-US" sz="2000" dirty="0"/>
              <a:t>The story of the Ramayana spread throughout South-East Asia. Today, there are versions of the Ramayana in the languages of Thailand, Indonesia, Lao PDR, Myanmar, the Philippines, and Malaysia. </a:t>
            </a:r>
          </a:p>
          <a:p>
            <a:pPr lvl="0"/>
            <a:endParaRPr lang="en-US" sz="2000" dirty="0"/>
          </a:p>
          <a:p>
            <a:pPr marL="0" lvl="0" indent="0" algn="ctr">
              <a:buNone/>
            </a:pPr>
            <a:r>
              <a:rPr lang="en-US" sz="2800" dirty="0"/>
              <a:t>Have you heard stories from the Ramayana? </a:t>
            </a:r>
          </a:p>
        </p:txBody>
      </p:sp>
      <p:sp>
        <p:nvSpPr>
          <p:cNvPr id="4" name="Rectangle 3"/>
          <p:cNvSpPr/>
          <p:nvPr/>
        </p:nvSpPr>
        <p:spPr>
          <a:xfrm>
            <a:off x="21000" y="6071329"/>
            <a:ext cx="2714880" cy="707886"/>
          </a:xfrm>
          <a:prstGeom prst="rect">
            <a:avLst/>
          </a:prstGeom>
        </p:spPr>
        <p:txBody>
          <a:bodyPr wrap="square">
            <a:spAutoFit/>
          </a:bodyPr>
          <a:lstStyle/>
          <a:p>
            <a:r>
              <a:rPr lang="en-US" sz="800" dirty="0"/>
              <a:t>Photo sources:</a:t>
            </a:r>
          </a:p>
          <a:p>
            <a:r>
              <a:rPr lang="en-US" sz="800" dirty="0"/>
              <a:t>Ramayana episode, stone carving from Vat Basel, Battambang province, Cambodia. </a:t>
            </a:r>
          </a:p>
          <a:p>
            <a:r>
              <a:rPr lang="en-US" sz="800" dirty="0"/>
              <a:t>Vassil,</a:t>
            </a:r>
            <a:r>
              <a:rPr lang="fr-FR" sz="800" dirty="0">
                <a:hlinkClick r:id="rId3"/>
              </a:rPr>
              <a:t>https://commons.wikimedia.org/wiki/File:Linteau_Ramayana_Mus%C3%A9e_Guimet_9971.jpg</a:t>
            </a:r>
            <a:endParaRPr lang="en-US" sz="800" dirty="0"/>
          </a:p>
        </p:txBody>
      </p:sp>
      <p:sp>
        <p:nvSpPr>
          <p:cNvPr id="8" name="Rectangle 7"/>
          <p:cNvSpPr/>
          <p:nvPr/>
        </p:nvSpPr>
        <p:spPr>
          <a:xfrm>
            <a:off x="2775982" y="6071329"/>
            <a:ext cx="1724010" cy="830997"/>
          </a:xfrm>
          <a:prstGeom prst="rect">
            <a:avLst/>
          </a:prstGeom>
        </p:spPr>
        <p:txBody>
          <a:bodyPr wrap="square">
            <a:spAutoFit/>
          </a:bodyPr>
          <a:lstStyle/>
          <a:p>
            <a:endParaRPr lang="en-US" sz="800" dirty="0"/>
          </a:p>
          <a:p>
            <a:r>
              <a:rPr lang="en-US" sz="800" dirty="0" err="1"/>
              <a:t>Ramakien</a:t>
            </a:r>
            <a:r>
              <a:rPr lang="en-US" sz="800" dirty="0"/>
              <a:t> Statue, Wat Arun, Thailand</a:t>
            </a:r>
          </a:p>
          <a:p>
            <a:r>
              <a:rPr lang="en-US" sz="800" dirty="0"/>
              <a:t>Edgardo W. Olivera</a:t>
            </a:r>
          </a:p>
          <a:p>
            <a:r>
              <a:rPr lang="fr-FR" sz="800" dirty="0">
                <a:hlinkClick r:id="rId4"/>
              </a:rPr>
              <a:t>https://www.flickr.com/photos/ewolivera/36920941262</a:t>
            </a:r>
            <a:endParaRPr lang="en-US" sz="800" dirty="0"/>
          </a:p>
        </p:txBody>
      </p:sp>
      <p:sp>
        <p:nvSpPr>
          <p:cNvPr id="9" name="Rectangle 8"/>
          <p:cNvSpPr/>
          <p:nvPr/>
        </p:nvSpPr>
        <p:spPr>
          <a:xfrm>
            <a:off x="4499993" y="6071329"/>
            <a:ext cx="3904878" cy="584775"/>
          </a:xfrm>
          <a:prstGeom prst="rect">
            <a:avLst/>
          </a:prstGeom>
        </p:spPr>
        <p:txBody>
          <a:bodyPr wrap="square">
            <a:spAutoFit/>
          </a:bodyPr>
          <a:lstStyle/>
          <a:p>
            <a:endParaRPr lang="en-US" sz="800" dirty="0"/>
          </a:p>
          <a:p>
            <a:r>
              <a:rPr lang="en-US" sz="800" dirty="0" err="1"/>
              <a:t>Wayang</a:t>
            </a:r>
            <a:r>
              <a:rPr lang="en-US" sz="800" dirty="0"/>
              <a:t> </a:t>
            </a:r>
            <a:r>
              <a:rPr lang="en-US" sz="800" dirty="0" err="1"/>
              <a:t>Kulit</a:t>
            </a:r>
            <a:r>
              <a:rPr lang="en-US" sz="800" dirty="0"/>
              <a:t> puppet theater, Indonesia</a:t>
            </a:r>
          </a:p>
          <a:p>
            <a:r>
              <a:rPr lang="en-US" sz="800" dirty="0" err="1"/>
              <a:t>Gunawan</a:t>
            </a:r>
            <a:r>
              <a:rPr lang="en-US" sz="800" dirty="0"/>
              <a:t> </a:t>
            </a:r>
            <a:r>
              <a:rPr lang="en-US" sz="800" dirty="0" err="1"/>
              <a:t>Kartapranata</a:t>
            </a:r>
            <a:endParaRPr lang="en-US" sz="800" dirty="0"/>
          </a:p>
          <a:p>
            <a:r>
              <a:rPr lang="fr-FR" sz="800" dirty="0">
                <a:hlinkClick r:id="rId5"/>
              </a:rPr>
              <a:t>https://en.wikipedia.org/wiki/Wayang</a:t>
            </a:r>
            <a:endParaRPr lang="en-US" sz="800" dirty="0"/>
          </a:p>
        </p:txBody>
      </p:sp>
      <p:pic>
        <p:nvPicPr>
          <p:cNvPr id="11" name="Picture 10">
            <a:extLst>
              <a:ext uri="{FF2B5EF4-FFF2-40B4-BE49-F238E27FC236}">
                <a16:creationId xmlns:a16="http://schemas.microsoft.com/office/drawing/2014/main" id="{6591E94C-64EE-4CF2-BDA0-AD1A29BE88BF}"/>
              </a:ext>
            </a:extLst>
          </p:cNvPr>
          <p:cNvPicPr>
            <a:picLocks noChangeAspect="1"/>
          </p:cNvPicPr>
          <p:nvPr/>
        </p:nvPicPr>
        <p:blipFill rotWithShape="1">
          <a:blip r:embed="rId6"/>
          <a:srcRect l="66537" t="10800" r="16138" b="5201"/>
          <a:stretch/>
        </p:blipFill>
        <p:spPr>
          <a:xfrm>
            <a:off x="2862292" y="4060395"/>
            <a:ext cx="1511288" cy="2060848"/>
          </a:xfrm>
          <a:prstGeom prst="rect">
            <a:avLst/>
          </a:prstGeom>
        </p:spPr>
      </p:pic>
      <p:pic>
        <p:nvPicPr>
          <p:cNvPr id="2" name="Picture 2">
            <a:extLst>
              <a:ext uri="{FF2B5EF4-FFF2-40B4-BE49-F238E27FC236}">
                <a16:creationId xmlns:a16="http://schemas.microsoft.com/office/drawing/2014/main" id="{6AE7CE43-BD82-4148-B680-835668A8122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000" y="4060395"/>
            <a:ext cx="2714881" cy="20608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176227A-B906-4B9F-8C49-C8F566CE792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99992" y="4060395"/>
            <a:ext cx="4592064" cy="2060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822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361" y="1612366"/>
            <a:ext cx="5987008" cy="3633267"/>
          </a:xfrm>
        </p:spPr>
        <p:txBody>
          <a:bodyPr>
            <a:normAutofit lnSpcReduction="10000"/>
          </a:bodyPr>
          <a:lstStyle/>
          <a:p>
            <a:pPr marL="0" lvl="0" indent="0" algn="ctr">
              <a:buNone/>
            </a:pPr>
            <a:endParaRPr lang="en-US" sz="3500" dirty="0"/>
          </a:p>
          <a:p>
            <a:pPr marL="0" lvl="0" indent="0" algn="ctr">
              <a:buNone/>
            </a:pPr>
            <a:r>
              <a:rPr lang="en-US" sz="3500" dirty="0"/>
              <a:t>How do you think the Ramayana spread from what is now India through South-East Asia?</a:t>
            </a:r>
          </a:p>
          <a:p>
            <a:pPr marL="0" lvl="0" indent="0">
              <a:buNone/>
            </a:pPr>
            <a:endParaRPr lang="en-US" sz="2400" dirty="0"/>
          </a:p>
          <a:p>
            <a:pPr marL="0" lvl="0" indent="0">
              <a:buNone/>
            </a:pPr>
            <a:r>
              <a:rPr lang="en-US" dirty="0"/>
              <a:t> </a:t>
            </a:r>
          </a:p>
        </p:txBody>
      </p:sp>
      <p:sp>
        <p:nvSpPr>
          <p:cNvPr id="5" name="Rectangle 4">
            <a:extLst>
              <a:ext uri="{FF2B5EF4-FFF2-40B4-BE49-F238E27FC236}">
                <a16:creationId xmlns:a16="http://schemas.microsoft.com/office/drawing/2014/main" id="{B1557792-030F-4F02-A61D-552A57E18572}"/>
              </a:ext>
            </a:extLst>
          </p:cNvPr>
          <p:cNvSpPr/>
          <p:nvPr/>
        </p:nvSpPr>
        <p:spPr>
          <a:xfrm>
            <a:off x="6341369" y="548680"/>
            <a:ext cx="4139952" cy="8633133"/>
          </a:xfrm>
          <a:prstGeom prst="rect">
            <a:avLst/>
          </a:prstGeom>
        </p:spPr>
        <p:txBody>
          <a:bodyPr wrap="square">
            <a:spAutoFit/>
          </a:bodyPr>
          <a:lstStyle/>
          <a:p>
            <a:r>
              <a:rPr lang="en-US" sz="55500" dirty="0"/>
              <a:t>?</a:t>
            </a:r>
          </a:p>
        </p:txBody>
      </p:sp>
    </p:spTree>
    <p:extLst>
      <p:ext uri="{BB962C8B-B14F-4D97-AF65-F5344CB8AC3E}">
        <p14:creationId xmlns:p14="http://schemas.microsoft.com/office/powerpoint/2010/main" val="1000895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lvl="0" indent="0">
              <a:buNone/>
            </a:pPr>
            <a:r>
              <a:rPr lang="en-US" sz="2400" dirty="0"/>
              <a:t>People travelled and stories traveled with them. For instance:</a:t>
            </a:r>
          </a:p>
          <a:p>
            <a:pPr marL="0" lvl="0" indent="0">
              <a:buNone/>
            </a:pPr>
            <a:endParaRPr lang="en-US" sz="2400" dirty="0"/>
          </a:p>
          <a:p>
            <a:r>
              <a:rPr lang="en-US" sz="2400" i="1" dirty="0"/>
              <a:t>Merchants shared the stories</a:t>
            </a:r>
          </a:p>
          <a:p>
            <a:r>
              <a:rPr lang="en-US" sz="2400" i="1" dirty="0"/>
              <a:t>Travelling troupes of actors performed the stories</a:t>
            </a:r>
          </a:p>
          <a:p>
            <a:r>
              <a:rPr lang="en-US" sz="2400" i="1" dirty="0"/>
              <a:t>People shared texts or images from the poem</a:t>
            </a:r>
          </a:p>
          <a:p>
            <a:r>
              <a:rPr lang="en-US" sz="2400" i="1" dirty="0"/>
              <a:t>…</a:t>
            </a:r>
            <a:endParaRPr lang="en-US" dirty="0"/>
          </a:p>
          <a:p>
            <a:pPr marL="0" lvl="0" indent="0">
              <a:buNone/>
            </a:pPr>
            <a:r>
              <a:rPr lang="en-US" dirty="0"/>
              <a:t> </a:t>
            </a:r>
          </a:p>
        </p:txBody>
      </p:sp>
    </p:spTree>
    <p:extLst>
      <p:ext uri="{BB962C8B-B14F-4D97-AF65-F5344CB8AC3E}">
        <p14:creationId xmlns:p14="http://schemas.microsoft.com/office/powerpoint/2010/main" val="3026889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330824" cy="1143000"/>
          </a:xfrm>
        </p:spPr>
        <p:txBody>
          <a:bodyPr>
            <a:normAutofit fontScale="90000"/>
          </a:bodyPr>
          <a:lstStyle/>
          <a:p>
            <a:r>
              <a:rPr lang="en-US" dirty="0"/>
              <a:t>Ramayana and Angkor</a:t>
            </a:r>
          </a:p>
        </p:txBody>
      </p:sp>
      <p:sp>
        <p:nvSpPr>
          <p:cNvPr id="3" name="Content Placeholder 2"/>
          <p:cNvSpPr>
            <a:spLocks noGrp="1"/>
          </p:cNvSpPr>
          <p:nvPr>
            <p:ph idx="1"/>
          </p:nvPr>
        </p:nvSpPr>
        <p:spPr>
          <a:xfrm>
            <a:off x="457200" y="1600200"/>
            <a:ext cx="4042792" cy="4525963"/>
          </a:xfrm>
        </p:spPr>
        <p:txBody>
          <a:bodyPr>
            <a:normAutofit fontScale="62500" lnSpcReduction="20000"/>
          </a:bodyPr>
          <a:lstStyle/>
          <a:p>
            <a:pPr lvl="0"/>
            <a:r>
              <a:rPr lang="en-US" dirty="0"/>
              <a:t>One way that the Ramayana spread was through Angkor kingdom. </a:t>
            </a:r>
          </a:p>
          <a:p>
            <a:pPr lvl="0"/>
            <a:r>
              <a:rPr lang="en-US" dirty="0"/>
              <a:t>This kingdom was founded by the Khmer people and was based in what is now Cambodia. Historians believe this kingdom was active from the 9</a:t>
            </a:r>
            <a:r>
              <a:rPr lang="en-US" baseline="30000" dirty="0"/>
              <a:t>th</a:t>
            </a:r>
            <a:r>
              <a:rPr lang="en-US" dirty="0"/>
              <a:t> century to the 15</a:t>
            </a:r>
            <a:r>
              <a:rPr lang="en-US" baseline="30000" dirty="0"/>
              <a:t>th</a:t>
            </a:r>
            <a:r>
              <a:rPr lang="en-US" dirty="0"/>
              <a:t> century. </a:t>
            </a:r>
          </a:p>
          <a:p>
            <a:pPr lvl="0"/>
            <a:r>
              <a:rPr lang="en-US" dirty="0"/>
              <a:t>Indian merchants and rulers visited Angkor, and they brought the Ramayana with them. The Khmer people shared it with others that they ruled or traded with. </a:t>
            </a:r>
          </a:p>
          <a:p>
            <a:pPr lvl="0"/>
            <a:r>
              <a:rPr lang="en-US" dirty="0"/>
              <a:t>Each group adapted the stories to their own culture. </a:t>
            </a:r>
          </a:p>
          <a:p>
            <a:pPr lvl="0"/>
            <a:endParaRPr lang="en-US" dirty="0"/>
          </a:p>
          <a:p>
            <a:pPr marL="0" indent="0">
              <a:buNone/>
            </a:pPr>
            <a:endParaRPr lang="en-US" dirty="0"/>
          </a:p>
        </p:txBody>
      </p:sp>
      <p:pic>
        <p:nvPicPr>
          <p:cNvPr id="4" name="Picture 3" descr="../../Desktop/Angkor_Khmer_Empire_Asienreisender.jpg"/>
          <p:cNvPicPr/>
          <p:nvPr/>
        </p:nvPicPr>
        <p:blipFill>
          <a:blip r:embed="rId2">
            <a:extLst>
              <a:ext uri="{28A0092B-C50C-407E-A947-70E740481C1C}">
                <a14:useLocalDpi xmlns:a14="http://schemas.microsoft.com/office/drawing/2010/main" val="0"/>
              </a:ext>
            </a:extLst>
          </a:blip>
          <a:srcRect/>
          <a:stretch>
            <a:fillRect/>
          </a:stretch>
        </p:blipFill>
        <p:spPr bwMode="auto">
          <a:xfrm>
            <a:off x="4860032" y="0"/>
            <a:ext cx="4270342" cy="6857999"/>
          </a:xfrm>
          <a:prstGeom prst="rect">
            <a:avLst/>
          </a:prstGeom>
          <a:noFill/>
          <a:ln>
            <a:noFill/>
          </a:ln>
        </p:spPr>
      </p:pic>
    </p:spTree>
    <p:extLst>
      <p:ext uri="{BB962C8B-B14F-4D97-AF65-F5344CB8AC3E}">
        <p14:creationId xmlns:p14="http://schemas.microsoft.com/office/powerpoint/2010/main" val="3948093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50821-9F94-4B3B-B040-B9A6DDBF03F4}"/>
              </a:ext>
            </a:extLst>
          </p:cNvPr>
          <p:cNvSpPr>
            <a:spLocks noGrp="1"/>
          </p:cNvSpPr>
          <p:nvPr>
            <p:ph type="title"/>
          </p:nvPr>
        </p:nvSpPr>
        <p:spPr/>
        <p:txBody>
          <a:bodyPr/>
          <a:lstStyle/>
          <a:p>
            <a:endParaRPr lang="en-DE"/>
          </a:p>
        </p:txBody>
      </p:sp>
      <p:sp>
        <p:nvSpPr>
          <p:cNvPr id="3" name="Content Placeholder 2">
            <a:extLst>
              <a:ext uri="{FF2B5EF4-FFF2-40B4-BE49-F238E27FC236}">
                <a16:creationId xmlns:a16="http://schemas.microsoft.com/office/drawing/2014/main" id="{656552AE-6DD9-4A1C-B436-0D06A9AB28EE}"/>
              </a:ext>
            </a:extLst>
          </p:cNvPr>
          <p:cNvSpPr>
            <a:spLocks noGrp="1"/>
          </p:cNvSpPr>
          <p:nvPr>
            <p:ph idx="1"/>
          </p:nvPr>
        </p:nvSpPr>
        <p:spPr>
          <a:xfrm>
            <a:off x="457200" y="2647937"/>
            <a:ext cx="5698976" cy="3478226"/>
          </a:xfrm>
        </p:spPr>
        <p:txBody>
          <a:bodyPr/>
          <a:lstStyle/>
          <a:p>
            <a:pPr marL="0" indent="0">
              <a:buNone/>
            </a:pPr>
            <a:r>
              <a:rPr lang="en-US" dirty="0"/>
              <a:t>How do you think they adapted it to their own cultures? </a:t>
            </a:r>
          </a:p>
          <a:p>
            <a:endParaRPr lang="en-DE" dirty="0"/>
          </a:p>
        </p:txBody>
      </p:sp>
      <p:sp>
        <p:nvSpPr>
          <p:cNvPr id="4" name="Rectangle 3">
            <a:extLst>
              <a:ext uri="{FF2B5EF4-FFF2-40B4-BE49-F238E27FC236}">
                <a16:creationId xmlns:a16="http://schemas.microsoft.com/office/drawing/2014/main" id="{9909FB61-A109-4254-9EE7-C622424B4D2B}"/>
              </a:ext>
            </a:extLst>
          </p:cNvPr>
          <p:cNvSpPr/>
          <p:nvPr/>
        </p:nvSpPr>
        <p:spPr>
          <a:xfrm>
            <a:off x="6444208" y="548680"/>
            <a:ext cx="4139952" cy="8633133"/>
          </a:xfrm>
          <a:prstGeom prst="rect">
            <a:avLst/>
          </a:prstGeom>
        </p:spPr>
        <p:txBody>
          <a:bodyPr wrap="square">
            <a:spAutoFit/>
          </a:bodyPr>
          <a:lstStyle/>
          <a:p>
            <a:r>
              <a:rPr lang="en-US" sz="55500" dirty="0"/>
              <a:t>?</a:t>
            </a:r>
          </a:p>
        </p:txBody>
      </p:sp>
    </p:spTree>
    <p:extLst>
      <p:ext uri="{BB962C8B-B14F-4D97-AF65-F5344CB8AC3E}">
        <p14:creationId xmlns:p14="http://schemas.microsoft.com/office/powerpoint/2010/main" val="2286163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many faces of Ramayana</a:t>
            </a:r>
          </a:p>
        </p:txBody>
      </p:sp>
      <p:sp>
        <p:nvSpPr>
          <p:cNvPr id="3" name="Content Placeholder 2"/>
          <p:cNvSpPr>
            <a:spLocks noGrp="1"/>
          </p:cNvSpPr>
          <p:nvPr>
            <p:ph idx="1"/>
          </p:nvPr>
        </p:nvSpPr>
        <p:spPr/>
        <p:txBody>
          <a:bodyPr>
            <a:normAutofit/>
          </a:bodyPr>
          <a:lstStyle/>
          <a:p>
            <a:pPr marL="0" indent="0">
              <a:buNone/>
            </a:pPr>
            <a:r>
              <a:rPr lang="en-US" sz="2400" dirty="0"/>
              <a:t>Some examples: </a:t>
            </a:r>
          </a:p>
          <a:p>
            <a:r>
              <a:rPr lang="en-US" sz="2400" dirty="0"/>
              <a:t>Translation of the Ramayana into local languages</a:t>
            </a:r>
          </a:p>
          <a:p>
            <a:r>
              <a:rPr lang="en-US" sz="2400" dirty="0"/>
              <a:t>Scenes from the Ramayana in local artistic styles</a:t>
            </a:r>
          </a:p>
          <a:p>
            <a:r>
              <a:rPr lang="en-US" sz="2400" dirty="0"/>
              <a:t>Incorporation of ideas from their own cultures or religions into the Ramayana</a:t>
            </a:r>
          </a:p>
          <a:p>
            <a:r>
              <a:rPr lang="en-US" sz="2400" dirty="0"/>
              <a:t>… etc.</a:t>
            </a:r>
          </a:p>
        </p:txBody>
      </p:sp>
    </p:spTree>
    <p:extLst>
      <p:ext uri="{BB962C8B-B14F-4D97-AF65-F5344CB8AC3E}">
        <p14:creationId xmlns:p14="http://schemas.microsoft.com/office/powerpoint/2010/main" val="3003175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TotalTime>
  <Words>1095</Words>
  <Application>Microsoft Office PowerPoint</Application>
  <PresentationFormat>On-screen Show (4:3)</PresentationFormat>
  <Paragraphs>87</Paragraphs>
  <Slides>13</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Unit 2: Early Centres of Power  Lesson 5: How did cultures mix in ancient South-East Asia?</vt:lpstr>
      <vt:lpstr> A note to users of this presentation</vt:lpstr>
      <vt:lpstr>The Ramayana</vt:lpstr>
      <vt:lpstr>PowerPoint Presentation</vt:lpstr>
      <vt:lpstr>PowerPoint Presentation</vt:lpstr>
      <vt:lpstr>PowerPoint Presentation</vt:lpstr>
      <vt:lpstr>Ramayana and Angkor</vt:lpstr>
      <vt:lpstr>PowerPoint Presentation</vt:lpstr>
      <vt:lpstr>The many faces of Ramayana</vt:lpstr>
      <vt:lpstr>PowerPoint Presentation</vt:lpstr>
      <vt:lpstr>Group work</vt:lpstr>
      <vt:lpstr>Battle of Lanka, bas relief from Angkor Wat  </vt:lpstr>
      <vt:lpstr>Battle of Lanka, Wat Phra Kaew fresco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Vanessa Achilles</dc:creator>
  <cp:lastModifiedBy>Vanessa Achilles</cp:lastModifiedBy>
  <cp:revision>27</cp:revision>
  <dcterms:created xsi:type="dcterms:W3CDTF">2018-05-07T08:28:27Z</dcterms:created>
  <dcterms:modified xsi:type="dcterms:W3CDTF">2020-02-17T20:40:42Z</dcterms:modified>
</cp:coreProperties>
</file>