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3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5771-4369-410B-9BB5-39FDB6E3F3F9}" type="datetimeFigureOut">
              <a:rPr lang="en-DE" smtClean="0"/>
              <a:t>17/02/2020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D6A87-F8D8-4AB2-BB58-6C24A3EBFA9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628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4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0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7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7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B107-ACF5-4127-B6F2-501F6E2A733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C90C5-F8D0-41A5-AD1B-D9A18315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sharedhistories.asia/teach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elaga_Batu_inscription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en.wikipedia.org/wiki/Malay_Annals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Unit 2: Early </a:t>
            </a:r>
            <a:r>
              <a:rPr lang="en-US" sz="4900" b="1" dirty="0" err="1"/>
              <a:t>Centres</a:t>
            </a:r>
            <a:r>
              <a:rPr lang="en-US" sz="4900" b="1" dirty="0"/>
              <a:t> of Power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Lesson 3: What was the relationship between rulers and their subjects in ancient times?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08090-DFAC-4832-8395-2F8DDF1BB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0" y="89452"/>
            <a:ext cx="1993507" cy="1035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851283-3F19-49A0-BDA2-49F71C2F06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38" y="89453"/>
            <a:ext cx="5529242" cy="96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4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EF81-5508-4E02-8370-C9E1AE8C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 note to users of this presentation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D7F8-A9F8-4FCD-926F-CAE21E67D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469"/>
            <a:ext cx="8229600" cy="425613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This presentation was developed as complementary materials for teachers  running this lesson. It follows the </a:t>
            </a:r>
            <a:r>
              <a:rPr lang="en-US" sz="2400" b="1" dirty="0"/>
              <a:t>lesson plan</a:t>
            </a:r>
            <a:r>
              <a:rPr lang="en-US" sz="2400" dirty="0"/>
              <a:t>.</a:t>
            </a:r>
          </a:p>
          <a:p>
            <a:r>
              <a:rPr lang="en-US" sz="2400" dirty="0"/>
              <a:t>It includes content from the lesson plans and the introductory essays for teachers’ </a:t>
            </a:r>
            <a:r>
              <a:rPr lang="en-US" sz="2400" b="1" dirty="0"/>
              <a:t>lectures</a:t>
            </a:r>
            <a:r>
              <a:rPr lang="en-US" sz="2400" dirty="0"/>
              <a:t>. It also introduces some of the </a:t>
            </a:r>
            <a:r>
              <a:rPr lang="en-US" sz="2400" b="1" dirty="0"/>
              <a:t>activities</a:t>
            </a:r>
            <a:r>
              <a:rPr lang="en-US" sz="2400" dirty="0"/>
              <a:t> suggested for students.</a:t>
            </a:r>
          </a:p>
          <a:p>
            <a:r>
              <a:rPr lang="en-US" sz="2400" dirty="0"/>
              <a:t>You are welcome to </a:t>
            </a:r>
            <a:r>
              <a:rPr lang="en-US" sz="2400" b="1" dirty="0"/>
              <a:t>customize</a:t>
            </a:r>
            <a:r>
              <a:rPr lang="en-US" sz="2400" dirty="0"/>
              <a:t> this presentation to adjust the lesson to their curriculum and to your students. You can change images, add/remove activities, and of course delete this slide, etc. The </a:t>
            </a:r>
            <a:r>
              <a:rPr lang="en-US" sz="2400" b="1" dirty="0">
                <a:solidFill>
                  <a:schemeClr val="bg1"/>
                </a:solidFill>
              </a:rPr>
              <a:t>Teacher’s Guide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fr-FR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https://sharedhistories.asia/teacher/</a:t>
            </a:r>
            <a:r>
              <a:rPr lang="fr-FR" sz="2400" dirty="0">
                <a:solidFill>
                  <a:schemeClr val="bg1"/>
                </a:solidFill>
              </a:rPr>
              <a:t>) </a:t>
            </a:r>
            <a:r>
              <a:rPr lang="en-US" sz="2400" dirty="0"/>
              <a:t>provides guidance on how to adjust the lessons.</a:t>
            </a:r>
          </a:p>
          <a:p>
            <a:r>
              <a:rPr lang="en-US" sz="2400" dirty="0"/>
              <a:t>We wish you a successful lesson!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9E1823-109F-4ADA-817A-4A620117A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" y="-27384"/>
            <a:ext cx="8992716" cy="103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2DACD7-D0DA-42D6-BA28-00F9B19AB11A}"/>
              </a:ext>
            </a:extLst>
          </p:cNvPr>
          <p:cNvSpPr txBox="1"/>
          <p:nvPr/>
        </p:nvSpPr>
        <p:spPr>
          <a:xfrm>
            <a:off x="75642" y="6309320"/>
            <a:ext cx="9112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Southeast Asian Shared Histories project was developed by UNESCO Bangkok with funding from the Republic of Korea.</a:t>
            </a:r>
            <a:endParaRPr kumimoji="0" lang="en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77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45261C-F326-4575-8924-A5E679D43B8C}"/>
              </a:ext>
            </a:extLst>
          </p:cNvPr>
          <p:cNvSpPr/>
          <p:nvPr/>
        </p:nvSpPr>
        <p:spPr>
          <a:xfrm>
            <a:off x="6372200" y="711130"/>
            <a:ext cx="4139952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5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D6BF7-091F-4AB2-8880-E9B3F9BD0E43}"/>
              </a:ext>
            </a:extLst>
          </p:cNvPr>
          <p:cNvSpPr txBox="1"/>
          <p:nvPr/>
        </p:nvSpPr>
        <p:spPr>
          <a:xfrm>
            <a:off x="179512" y="3153741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800" dirty="0"/>
              <a:t>If you were the ruler of a country, how would you make sure that the people followed your orders? Would you threaten to punish them, or would you promise to protect them?</a:t>
            </a:r>
            <a:endParaRPr lang="en-DE" sz="3200" dirty="0"/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D898E4A6-2F2A-40A2-8780-B23E45319A6D}"/>
              </a:ext>
            </a:extLst>
          </p:cNvPr>
          <p:cNvSpPr/>
          <p:nvPr/>
        </p:nvSpPr>
        <p:spPr>
          <a:xfrm rot="21000308">
            <a:off x="336448" y="373738"/>
            <a:ext cx="237626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PROTECT</a:t>
            </a:r>
            <a:endParaRPr lang="en-DE" sz="3200" b="1" dirty="0"/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9F6EAF5F-B05C-4FD2-8400-0FAD59AC0738}"/>
              </a:ext>
            </a:extLst>
          </p:cNvPr>
          <p:cNvSpPr/>
          <p:nvPr/>
        </p:nvSpPr>
        <p:spPr>
          <a:xfrm rot="1022769">
            <a:off x="6364147" y="360674"/>
            <a:ext cx="237626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PUNISH</a:t>
            </a:r>
            <a:endParaRPr lang="en-DE" sz="3200" b="1" dirty="0"/>
          </a:p>
        </p:txBody>
      </p:sp>
    </p:spTree>
    <p:extLst>
      <p:ext uri="{BB962C8B-B14F-4D97-AF65-F5344CB8AC3E}">
        <p14:creationId xmlns:p14="http://schemas.microsoft.com/office/powerpoint/2010/main" val="372116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28879-2E14-4F54-A123-94E174A1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89AE7-2E8D-4FAD-BD42-0A1E078F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Kings and queens in ancient times faced this question as well. </a:t>
            </a:r>
          </a:p>
          <a:p>
            <a:r>
              <a:rPr lang="en-GB" dirty="0"/>
              <a:t>Some promised to protect, some threatened to punish, and some did both. 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239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F484-A1AD-45E5-9CAC-D4841C5E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learn new words</a:t>
            </a:r>
            <a:endParaRPr lang="en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62291-1F19-47FB-A7CA-3B8515F738B8}"/>
              </a:ext>
            </a:extLst>
          </p:cNvPr>
          <p:cNvSpPr/>
          <p:nvPr/>
        </p:nvSpPr>
        <p:spPr>
          <a:xfrm>
            <a:off x="1043608" y="1893887"/>
            <a:ext cx="1201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Regent</a:t>
            </a:r>
            <a:endParaRPr lang="en-DE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D9F795-2E6D-4B69-9E17-FB20A4C1AF81}"/>
              </a:ext>
            </a:extLst>
          </p:cNvPr>
          <p:cNvSpPr/>
          <p:nvPr/>
        </p:nvSpPr>
        <p:spPr>
          <a:xfrm>
            <a:off x="6976665" y="1702648"/>
            <a:ext cx="126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Viceroy</a:t>
            </a:r>
            <a:endParaRPr lang="en-DE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D635C5-8118-43AB-A4E4-2F03324F6537}"/>
              </a:ext>
            </a:extLst>
          </p:cNvPr>
          <p:cNvSpPr/>
          <p:nvPr/>
        </p:nvSpPr>
        <p:spPr>
          <a:xfrm>
            <a:off x="1259632" y="3244334"/>
            <a:ext cx="1276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Skipper</a:t>
            </a:r>
            <a:endParaRPr lang="en-DE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878780-D700-4234-A862-D520362E1034}"/>
              </a:ext>
            </a:extLst>
          </p:cNvPr>
          <p:cNvSpPr/>
          <p:nvPr/>
        </p:nvSpPr>
        <p:spPr>
          <a:xfrm>
            <a:off x="6937326" y="3495040"/>
            <a:ext cx="1274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Solemn</a:t>
            </a:r>
            <a:endParaRPr lang="en-DE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9C794-7440-4C89-89CA-6028DFEFB857}"/>
              </a:ext>
            </a:extLst>
          </p:cNvPr>
          <p:cNvSpPr/>
          <p:nvPr/>
        </p:nvSpPr>
        <p:spPr>
          <a:xfrm>
            <a:off x="3805580" y="2554803"/>
            <a:ext cx="1964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Treacherous</a:t>
            </a:r>
            <a:endParaRPr lang="en-DE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5D2BF0-BC8A-456E-AF0D-3B8CE2AA7387}"/>
              </a:ext>
            </a:extLst>
          </p:cNvPr>
          <p:cNvSpPr/>
          <p:nvPr/>
        </p:nvSpPr>
        <p:spPr>
          <a:xfrm>
            <a:off x="1096314" y="4805828"/>
            <a:ext cx="103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Invert</a:t>
            </a:r>
            <a:endParaRPr lang="en-DE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68395F-3FF2-48FF-A8E5-B9F711D4A8F4}"/>
              </a:ext>
            </a:extLst>
          </p:cNvPr>
          <p:cNvSpPr/>
          <p:nvPr/>
        </p:nvSpPr>
        <p:spPr>
          <a:xfrm>
            <a:off x="4470890" y="3966370"/>
            <a:ext cx="899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Oath</a:t>
            </a:r>
            <a:endParaRPr lang="en-DE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36F4C8-301D-41FC-94DA-5709966218D8}"/>
              </a:ext>
            </a:extLst>
          </p:cNvPr>
          <p:cNvSpPr/>
          <p:nvPr/>
        </p:nvSpPr>
        <p:spPr>
          <a:xfrm>
            <a:off x="6588224" y="5111500"/>
            <a:ext cx="2359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Covenant, Pact</a:t>
            </a:r>
            <a:endParaRPr lang="en-DE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583C4F-8CC9-496D-B728-58125F2FAE6C}"/>
              </a:ext>
            </a:extLst>
          </p:cNvPr>
          <p:cNvSpPr/>
          <p:nvPr/>
        </p:nvSpPr>
        <p:spPr>
          <a:xfrm>
            <a:off x="2712346" y="5409853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Subject</a:t>
            </a:r>
            <a:endParaRPr lang="en-DE" sz="2800" dirty="0"/>
          </a:p>
        </p:txBody>
      </p:sp>
    </p:spTree>
    <p:extLst>
      <p:ext uri="{BB962C8B-B14F-4D97-AF65-F5344CB8AC3E}">
        <p14:creationId xmlns:p14="http://schemas.microsoft.com/office/powerpoint/2010/main" val="84924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A9F2-0DBB-4CE6-A64D-35036F10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some sources</a:t>
            </a:r>
            <a:endParaRPr lang="en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6753F-06CD-42E4-A687-3C79A86E3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Telaga</a:t>
            </a:r>
            <a:r>
              <a:rPr lang="fr-FR" dirty="0"/>
              <a:t> Batu inscription, </a:t>
            </a:r>
            <a:r>
              <a:rPr lang="fr-FR" dirty="0" err="1"/>
              <a:t>Srivijaya</a:t>
            </a:r>
            <a:r>
              <a:rPr lang="fr-FR" dirty="0"/>
              <a:t> </a:t>
            </a:r>
            <a:r>
              <a:rPr lang="fr-FR" dirty="0" err="1"/>
              <a:t>Sidhayatra</a:t>
            </a:r>
            <a:r>
              <a:rPr lang="fr-FR" dirty="0"/>
              <a:t> inscriptions</a:t>
            </a:r>
            <a:endParaRPr lang="en-D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CCEC17-E8D0-4DCE-BC28-1DE8A6FEA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Jawi</a:t>
            </a:r>
            <a:r>
              <a:rPr lang="en-US" dirty="0"/>
              <a:t> edition of the Malay Annals</a:t>
            </a:r>
            <a:endParaRPr lang="en-DE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EA67-7E3C-475E-B953-2B998252AE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7" y="2174875"/>
            <a:ext cx="3641253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3E9C3D5-4E42-4D4E-8FBD-8DEC3D72727F}"/>
              </a:ext>
            </a:extLst>
          </p:cNvPr>
          <p:cNvSpPr/>
          <p:nvPr/>
        </p:nvSpPr>
        <p:spPr>
          <a:xfrm>
            <a:off x="656667" y="6126163"/>
            <a:ext cx="36412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Source</a:t>
            </a:r>
            <a:r>
              <a:rPr lang="fr-FR" sz="1000" dirty="0">
                <a:hlinkClick r:id="rId3"/>
              </a:rPr>
              <a:t>: https://commons.wikimedia.org/wiki/File:Telaga_Batu_inscription.JPG</a:t>
            </a:r>
            <a:endParaRPr lang="en-DE" sz="1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22CF23D-3B82-4E62-951F-3380376D9E31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2245519"/>
            <a:ext cx="2333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84C83E-2993-48C4-9EFC-F89AF84424E8}"/>
              </a:ext>
            </a:extLst>
          </p:cNvPr>
          <p:cNvSpPr/>
          <p:nvPr/>
        </p:nvSpPr>
        <p:spPr>
          <a:xfrm>
            <a:off x="5504140" y="6055519"/>
            <a:ext cx="2488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/>
              <a:t>Source</a:t>
            </a:r>
            <a:r>
              <a:rPr lang="fr-FR" sz="1000" dirty="0">
                <a:hlinkClick r:id="rId5"/>
              </a:rPr>
              <a:t>: </a:t>
            </a:r>
          </a:p>
          <a:p>
            <a:r>
              <a:rPr lang="fr-FR" sz="1000" dirty="0">
                <a:hlinkClick r:id="rId5"/>
              </a:rPr>
              <a:t>https://en.wikipedia.org/wiki/Malay_Annals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282025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5CF2-355B-493E-9C19-A3BBC1C7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D621-D3F0-4DEC-A586-2FB58D54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method—protect or punish—was used in </a:t>
            </a:r>
            <a:r>
              <a:rPr lang="en-GB" dirty="0" err="1"/>
              <a:t>Srivijaya</a:t>
            </a:r>
            <a:r>
              <a:rPr lang="en-GB" dirty="0"/>
              <a:t> and the Sultanate of Melaka?</a:t>
            </a:r>
            <a:endParaRPr lang="en-DE" dirty="0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B71709DA-273C-4326-B826-F7FF7A718EF0}"/>
              </a:ext>
            </a:extLst>
          </p:cNvPr>
          <p:cNvSpPr/>
          <p:nvPr/>
        </p:nvSpPr>
        <p:spPr>
          <a:xfrm rot="21000308">
            <a:off x="498563" y="3381505"/>
            <a:ext cx="2965094" cy="229730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PROTECT</a:t>
            </a:r>
            <a:endParaRPr lang="en-DE" sz="3200" b="1" dirty="0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CE9A7A29-619B-4615-A75C-950E04D4B913}"/>
              </a:ext>
            </a:extLst>
          </p:cNvPr>
          <p:cNvSpPr/>
          <p:nvPr/>
        </p:nvSpPr>
        <p:spPr>
          <a:xfrm rot="1022769">
            <a:off x="5773528" y="3409932"/>
            <a:ext cx="2866329" cy="22404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PUNISH</a:t>
            </a:r>
            <a:endParaRPr lang="en-DE" sz="3200" b="1" dirty="0"/>
          </a:p>
        </p:txBody>
      </p:sp>
    </p:spTree>
    <p:extLst>
      <p:ext uri="{BB962C8B-B14F-4D97-AF65-F5344CB8AC3E}">
        <p14:creationId xmlns:p14="http://schemas.microsoft.com/office/powerpoint/2010/main" val="237986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318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Unit 2: Early Centres of Power  Lesson 3: What was the relationship between rulers and their subjects in ancient times?</vt:lpstr>
      <vt:lpstr> A note to users of this presentation</vt:lpstr>
      <vt:lpstr>PowerPoint Presentation</vt:lpstr>
      <vt:lpstr>PowerPoint Presentation</vt:lpstr>
      <vt:lpstr>Let’s learn new words</vt:lpstr>
      <vt:lpstr>Let’s look at some 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Early Centres of Power Lesson 1: How did Bronze Age people interact in Asia </dc:title>
  <dc:creator>Vanessa Achilles</dc:creator>
  <cp:lastModifiedBy>Vanessa Achilles</cp:lastModifiedBy>
  <cp:revision>34</cp:revision>
  <dcterms:created xsi:type="dcterms:W3CDTF">2018-05-03T09:22:21Z</dcterms:created>
  <dcterms:modified xsi:type="dcterms:W3CDTF">2020-02-17T20:41:09Z</dcterms:modified>
</cp:coreProperties>
</file>