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6"/>
  </p:notesMasterIdLst>
  <p:sldIdLst>
    <p:sldId id="274" r:id="rId2"/>
    <p:sldId id="275" r:id="rId3"/>
    <p:sldId id="276" r:id="rId4"/>
    <p:sldId id="277" r:id="rId5"/>
    <p:sldId id="264" r:id="rId6"/>
    <p:sldId id="268" r:id="rId7"/>
    <p:sldId id="272" r:id="rId8"/>
    <p:sldId id="273" r:id="rId9"/>
    <p:sldId id="279" r:id="rId10"/>
    <p:sldId id="269" r:id="rId11"/>
    <p:sldId id="280" r:id="rId12"/>
    <p:sldId id="270" r:id="rId13"/>
    <p:sldId id="271"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B0027-7BB1-4A43-AAC7-5CF11C4B1203}" type="datetimeFigureOut">
              <a:rPr lang="en-US" smtClean="0"/>
              <a:t>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7FC81-DE14-CC45-A910-02FB50D1FD67}" type="slidenum">
              <a:rPr lang="en-US" smtClean="0"/>
              <a:t>‹#›</a:t>
            </a:fld>
            <a:endParaRPr lang="en-US"/>
          </a:p>
        </p:txBody>
      </p:sp>
    </p:spTree>
    <p:extLst>
      <p:ext uri="{BB962C8B-B14F-4D97-AF65-F5344CB8AC3E}">
        <p14:creationId xmlns:p14="http://schemas.microsoft.com/office/powerpoint/2010/main" val="3457303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28701E-CAF4-4159-9B3E-41C86DFFA30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44F11-4A71-49D8-99A2-7128A5EA4198}" type="slidenum">
              <a:rPr lang="en-US" smtClean="0"/>
              <a:t>‹#›</a:t>
            </a:fld>
            <a:endParaRPr lang="en-US"/>
          </a:p>
        </p:txBody>
      </p:sp>
    </p:spTree>
    <p:extLst>
      <p:ext uri="{BB962C8B-B14F-4D97-AF65-F5344CB8AC3E}">
        <p14:creationId xmlns:p14="http://schemas.microsoft.com/office/powerpoint/2010/main" val="426993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8701E-CAF4-4159-9B3E-41C86DFFA30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84900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8701E-CAF4-4159-9B3E-41C86DFFA30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415063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8701E-CAF4-4159-9B3E-41C86DFFA30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167122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17248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28701E-CAF4-4159-9B3E-41C86DFFA30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264193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28701E-CAF4-4159-9B3E-41C86DFFA30D}"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14626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28701E-CAF4-4159-9B3E-41C86DFFA30D}"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4803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54469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44F11-4A71-49D8-99A2-7128A5EA4198}" type="slidenum">
              <a:rPr lang="en-US" smtClean="0"/>
              <a:t>‹#›</a:t>
            </a:fld>
            <a:endParaRPr lang="en-US"/>
          </a:p>
        </p:txBody>
      </p:sp>
    </p:spTree>
    <p:extLst>
      <p:ext uri="{BB962C8B-B14F-4D97-AF65-F5344CB8AC3E}">
        <p14:creationId xmlns:p14="http://schemas.microsoft.com/office/powerpoint/2010/main" val="225274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95059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8701E-CAF4-4159-9B3E-41C86DFFA30D}"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14623760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882265"/>
            <a:ext cx="7772400" cy="1470025"/>
          </a:xfrm>
        </p:spPr>
        <p:txBody>
          <a:bodyPr>
            <a:normAutofit fontScale="90000"/>
          </a:bodyPr>
          <a:lstStyle/>
          <a:p>
            <a:r>
              <a:rPr lang="en-US" sz="4900" b="1" dirty="0"/>
              <a:t>Unit 2: Early </a:t>
            </a:r>
            <a:r>
              <a:rPr lang="en-US" sz="4900" b="1" dirty="0" err="1"/>
              <a:t>Centres</a:t>
            </a:r>
            <a:r>
              <a:rPr lang="en-US" sz="4900" b="1" dirty="0"/>
              <a:t> of Power</a:t>
            </a:r>
            <a:br>
              <a:rPr lang="en-US" sz="4900" b="1" dirty="0"/>
            </a:br>
            <a:br>
              <a:rPr lang="en-US" dirty="0"/>
            </a:br>
            <a:r>
              <a:rPr lang="en-US" dirty="0"/>
              <a:t>Lesson 2: How were ancient polities organized?</a:t>
            </a:r>
          </a:p>
        </p:txBody>
      </p:sp>
      <p:pic>
        <p:nvPicPr>
          <p:cNvPr id="6" name="Picture 5">
            <a:extLst>
              <a:ext uri="{FF2B5EF4-FFF2-40B4-BE49-F238E27FC236}">
                <a16:creationId xmlns:a16="http://schemas.microsoft.com/office/drawing/2014/main" id="{8FAC7017-C56C-4681-B5F4-D09CDE7AB5F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920" y="89452"/>
            <a:ext cx="1993507" cy="1035292"/>
          </a:xfrm>
          <a:prstGeom prst="rect">
            <a:avLst/>
          </a:prstGeom>
        </p:spPr>
      </p:pic>
      <p:pic>
        <p:nvPicPr>
          <p:cNvPr id="7" name="Picture 6">
            <a:extLst>
              <a:ext uri="{FF2B5EF4-FFF2-40B4-BE49-F238E27FC236}">
                <a16:creationId xmlns:a16="http://schemas.microsoft.com/office/drawing/2014/main" id="{A0EE3C83-FB62-4F7C-B54B-E99F314DAF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36838" y="89453"/>
            <a:ext cx="5529242" cy="963283"/>
          </a:xfrm>
          <a:prstGeom prst="rect">
            <a:avLst/>
          </a:prstGeom>
        </p:spPr>
      </p:pic>
    </p:spTree>
    <p:extLst>
      <p:ext uri="{BB962C8B-B14F-4D97-AF65-F5344CB8AC3E}">
        <p14:creationId xmlns:p14="http://schemas.microsoft.com/office/powerpoint/2010/main" val="8288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Mandala Kingdom Role Play</a:t>
            </a:r>
          </a:p>
        </p:txBody>
      </p:sp>
      <p:sp>
        <p:nvSpPr>
          <p:cNvPr id="3" name="Content Placeholder 2"/>
          <p:cNvSpPr>
            <a:spLocks noGrp="1"/>
          </p:cNvSpPr>
          <p:nvPr>
            <p:ph idx="1"/>
          </p:nvPr>
        </p:nvSpPr>
        <p:spPr>
          <a:xfrm>
            <a:off x="498474" y="1647824"/>
            <a:ext cx="7556313" cy="4785649"/>
          </a:xfrm>
        </p:spPr>
        <p:txBody>
          <a:bodyPr>
            <a:normAutofit fontScale="62500" lnSpcReduction="20000"/>
          </a:bodyPr>
          <a:lstStyle/>
          <a:p>
            <a:pPr marL="400050" lvl="1" indent="-457200">
              <a:spcBef>
                <a:spcPts val="2000"/>
              </a:spcBef>
              <a:buClr>
                <a:schemeClr val="accent1"/>
              </a:buClr>
              <a:buFont typeface="Arial" pitchFamily="34" charset="0"/>
              <a:buChar char="•"/>
            </a:pPr>
            <a:r>
              <a:rPr lang="en-GB" dirty="0"/>
              <a:t>Read your card.</a:t>
            </a:r>
          </a:p>
          <a:p>
            <a:pPr marL="400050" lvl="1" indent="-457200">
              <a:spcBef>
                <a:spcPts val="2000"/>
              </a:spcBef>
              <a:buClr>
                <a:schemeClr val="accent1"/>
              </a:buClr>
              <a:buFont typeface="Arial" pitchFamily="34" charset="0"/>
              <a:buChar char="•"/>
            </a:pPr>
            <a:r>
              <a:rPr lang="en-GB" dirty="0"/>
              <a:t>King/Queen A should sit in a chair in the middle of the left side of the room. </a:t>
            </a:r>
          </a:p>
          <a:p>
            <a:pPr marL="400050" lvl="1" indent="-457200">
              <a:spcBef>
                <a:spcPts val="2000"/>
              </a:spcBef>
              <a:buClr>
                <a:schemeClr val="accent1"/>
              </a:buClr>
              <a:buFont typeface="Arial" pitchFamily="34" charset="0"/>
              <a:buChar char="•"/>
            </a:pPr>
            <a:r>
              <a:rPr lang="en-GB" dirty="0"/>
              <a:t>Soldier A should stand behind the chair. </a:t>
            </a:r>
          </a:p>
          <a:p>
            <a:pPr marL="400050" lvl="1" indent="-457200">
              <a:spcBef>
                <a:spcPts val="2000"/>
              </a:spcBef>
              <a:buClr>
                <a:schemeClr val="accent1"/>
              </a:buClr>
              <a:buFont typeface="Arial" pitchFamily="34" charset="0"/>
              <a:buChar char="•"/>
            </a:pPr>
            <a:r>
              <a:rPr lang="en-GB" dirty="0"/>
              <a:t>King/Queen B should sit in the middle of the right side of the room. </a:t>
            </a:r>
          </a:p>
          <a:p>
            <a:pPr marL="400050" lvl="1" indent="-457200">
              <a:spcBef>
                <a:spcPts val="2000"/>
              </a:spcBef>
              <a:buClr>
                <a:schemeClr val="accent1"/>
              </a:buClr>
              <a:buFont typeface="Arial" pitchFamily="34" charset="0"/>
              <a:buChar char="•"/>
            </a:pPr>
            <a:r>
              <a:rPr lang="en-GB" dirty="0"/>
              <a:t>Soldier B should stand behind the chair. </a:t>
            </a:r>
          </a:p>
          <a:p>
            <a:pPr marL="400050" lvl="1" indent="-457200">
              <a:spcBef>
                <a:spcPts val="2000"/>
              </a:spcBef>
              <a:buClr>
                <a:schemeClr val="accent1"/>
              </a:buClr>
              <a:buFont typeface="Arial" pitchFamily="34" charset="0"/>
              <a:buChar char="•"/>
            </a:pPr>
            <a:r>
              <a:rPr lang="en-GB" dirty="0"/>
              <a:t>Ministers should stand in a circle around their king/queen</a:t>
            </a:r>
          </a:p>
          <a:p>
            <a:pPr marL="400050" lvl="1" indent="-457200">
              <a:spcBef>
                <a:spcPts val="2000"/>
              </a:spcBef>
              <a:buClr>
                <a:schemeClr val="accent1"/>
              </a:buClr>
              <a:buFont typeface="Arial" pitchFamily="34" charset="0"/>
              <a:buChar char="•"/>
            </a:pPr>
            <a:r>
              <a:rPr lang="en-GB" dirty="0"/>
              <a:t>Officials should stand in a circle around the ministers. </a:t>
            </a:r>
          </a:p>
          <a:p>
            <a:pPr marL="400050" lvl="1" indent="-457200">
              <a:spcBef>
                <a:spcPts val="2000"/>
              </a:spcBef>
              <a:buClr>
                <a:schemeClr val="accent1"/>
              </a:buClr>
              <a:buFont typeface="Arial" pitchFamily="34" charset="0"/>
              <a:buChar char="•"/>
            </a:pPr>
            <a:r>
              <a:rPr lang="en-GB" dirty="0"/>
              <a:t>Villagers should fill in the rest of the space in the room.</a:t>
            </a:r>
          </a:p>
          <a:p>
            <a:pPr marL="0" lvl="1" indent="0">
              <a:spcBef>
                <a:spcPts val="2000"/>
              </a:spcBef>
              <a:buClr>
                <a:schemeClr val="accent1"/>
              </a:buClr>
              <a:buNone/>
            </a:pPr>
            <a:r>
              <a:rPr lang="en-GB" dirty="0"/>
              <a:t>Note: at the start of the game, the villagers are not linked to King/Queen A nor to King/Queen B.</a:t>
            </a:r>
            <a:endParaRPr lang="en-US" dirty="0"/>
          </a:p>
          <a:p>
            <a:endParaRPr lang="en-US" dirty="0"/>
          </a:p>
        </p:txBody>
      </p:sp>
    </p:spTree>
    <p:extLst>
      <p:ext uri="{BB962C8B-B14F-4D97-AF65-F5344CB8AC3E}">
        <p14:creationId xmlns:p14="http://schemas.microsoft.com/office/powerpoint/2010/main" val="1571075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0050"/>
          </a:xfrm>
        </p:spPr>
        <p:txBody>
          <a:bodyPr>
            <a:noAutofit/>
          </a:bodyPr>
          <a:lstStyle/>
          <a:p>
            <a:r>
              <a:rPr lang="en-US" sz="3200" dirty="0"/>
              <a:t>Mandala Role Play: initial set-up</a:t>
            </a:r>
          </a:p>
        </p:txBody>
      </p:sp>
      <p:grpSp>
        <p:nvGrpSpPr>
          <p:cNvPr id="33" name="Group 32">
            <a:extLst>
              <a:ext uri="{FF2B5EF4-FFF2-40B4-BE49-F238E27FC236}">
                <a16:creationId xmlns:a16="http://schemas.microsoft.com/office/drawing/2014/main" id="{E02F3B30-8D36-46FE-B167-0F522F420200}"/>
              </a:ext>
            </a:extLst>
          </p:cNvPr>
          <p:cNvGrpSpPr/>
          <p:nvPr/>
        </p:nvGrpSpPr>
        <p:grpSpPr>
          <a:xfrm>
            <a:off x="1853953" y="736874"/>
            <a:ext cx="5749180" cy="6098954"/>
            <a:chOff x="789776" y="2189000"/>
            <a:chExt cx="5749180" cy="6098954"/>
          </a:xfrm>
        </p:grpSpPr>
        <p:grpSp>
          <p:nvGrpSpPr>
            <p:cNvPr id="36" name="Group 35">
              <a:extLst>
                <a:ext uri="{FF2B5EF4-FFF2-40B4-BE49-F238E27FC236}">
                  <a16:creationId xmlns:a16="http://schemas.microsoft.com/office/drawing/2014/main" id="{59A656E3-AD0D-42E6-84AB-74D4CA59B8B6}"/>
                </a:ext>
              </a:extLst>
            </p:cNvPr>
            <p:cNvGrpSpPr/>
            <p:nvPr/>
          </p:nvGrpSpPr>
          <p:grpSpPr>
            <a:xfrm>
              <a:off x="2819643" y="3429736"/>
              <a:ext cx="1218713" cy="388432"/>
              <a:chOff x="3746394" y="3130828"/>
              <a:chExt cx="1218713" cy="388432"/>
            </a:xfrm>
          </p:grpSpPr>
          <p:sp>
            <p:nvSpPr>
              <p:cNvPr id="98" name="TextBox 97">
                <a:extLst>
                  <a:ext uri="{FF2B5EF4-FFF2-40B4-BE49-F238E27FC236}">
                    <a16:creationId xmlns:a16="http://schemas.microsoft.com/office/drawing/2014/main" id="{15670D66-1630-42B9-9C3D-7903DADDE39C}"/>
                  </a:ext>
                </a:extLst>
              </p:cNvPr>
              <p:cNvSpPr txBox="1"/>
              <p:nvPr/>
            </p:nvSpPr>
            <p:spPr>
              <a:xfrm>
                <a:off x="3746394" y="3273039"/>
                <a:ext cx="1218713" cy="246221"/>
              </a:xfrm>
              <a:prstGeom prst="rect">
                <a:avLst/>
              </a:prstGeom>
              <a:noFill/>
            </p:spPr>
            <p:txBody>
              <a:bodyPr wrap="square" rtlCol="0">
                <a:spAutoFit/>
              </a:bodyPr>
              <a:lstStyle/>
              <a:p>
                <a:pPr algn="ctr"/>
                <a:r>
                  <a:rPr lang="en-US" sz="1000" b="1" dirty="0">
                    <a:solidFill>
                      <a:schemeClr val="accent6">
                        <a:lumMod val="75000"/>
                      </a:schemeClr>
                    </a:solidFill>
                    <a:latin typeface="Arial" panose="020B0604020202020204" pitchFamily="34" charset="0"/>
                    <a:cs typeface="Arial" panose="020B0604020202020204" pitchFamily="34" charset="0"/>
                  </a:rPr>
                  <a:t>King/Queen A</a:t>
                </a:r>
              </a:p>
            </p:txBody>
          </p:sp>
          <p:pic>
            <p:nvPicPr>
              <p:cNvPr id="99" name="Picture 2" descr="Related image">
                <a:extLst>
                  <a:ext uri="{FF2B5EF4-FFF2-40B4-BE49-F238E27FC236}">
                    <a16:creationId xmlns:a16="http://schemas.microsoft.com/office/drawing/2014/main" id="{F8D40E47-7ABD-49C1-AC3E-AC5E34CF21BE}"/>
                  </a:ext>
                </a:extLst>
              </p:cNvPr>
              <p:cNvPicPr>
                <a:picLocks noChangeAspect="1" noChangeArrowheads="1"/>
              </p:cNvPicPr>
              <p:nvPr/>
            </p:nvPicPr>
            <p:blipFill>
              <a:blip r:embed="rId2" cstate="email">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4184356" y="3130828"/>
                <a:ext cx="342787" cy="2331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460C844E-EA75-4A7A-A381-445359576D41}"/>
                </a:ext>
              </a:extLst>
            </p:cNvPr>
            <p:cNvGrpSpPr/>
            <p:nvPr/>
          </p:nvGrpSpPr>
          <p:grpSpPr>
            <a:xfrm>
              <a:off x="2861084" y="6821189"/>
              <a:ext cx="1218713" cy="388432"/>
              <a:chOff x="3787835" y="3130828"/>
              <a:chExt cx="1218713" cy="388432"/>
            </a:xfrm>
          </p:grpSpPr>
          <p:sp>
            <p:nvSpPr>
              <p:cNvPr id="96" name="TextBox 95">
                <a:extLst>
                  <a:ext uri="{FF2B5EF4-FFF2-40B4-BE49-F238E27FC236}">
                    <a16:creationId xmlns:a16="http://schemas.microsoft.com/office/drawing/2014/main" id="{4AE403E6-23BB-46D6-BF2C-3F65D8473867}"/>
                  </a:ext>
                </a:extLst>
              </p:cNvPr>
              <p:cNvSpPr txBox="1"/>
              <p:nvPr/>
            </p:nvSpPr>
            <p:spPr>
              <a:xfrm>
                <a:off x="3787835" y="3273039"/>
                <a:ext cx="1218713" cy="246221"/>
              </a:xfrm>
              <a:prstGeom prst="rect">
                <a:avLst/>
              </a:prstGeom>
              <a:noFill/>
            </p:spPr>
            <p:txBody>
              <a:bodyPr wrap="square" rtlCol="0">
                <a:spAutoFit/>
              </a:bodyPr>
              <a:lstStyle/>
              <a:p>
                <a:pPr algn="ctr"/>
                <a:r>
                  <a:rPr lang="en-US" sz="1000" b="1" dirty="0">
                    <a:solidFill>
                      <a:srgbClr val="0070C0"/>
                    </a:solidFill>
                    <a:latin typeface="Arial" panose="020B0604020202020204" pitchFamily="34" charset="0"/>
                    <a:cs typeface="Arial" panose="020B0604020202020204" pitchFamily="34" charset="0"/>
                  </a:rPr>
                  <a:t>King/Queen B</a:t>
                </a:r>
              </a:p>
            </p:txBody>
          </p:sp>
          <p:pic>
            <p:nvPicPr>
              <p:cNvPr id="97" name="Picture 2" descr="Related image">
                <a:extLst>
                  <a:ext uri="{FF2B5EF4-FFF2-40B4-BE49-F238E27FC236}">
                    <a16:creationId xmlns:a16="http://schemas.microsoft.com/office/drawing/2014/main" id="{4D4898C0-D29D-425E-9287-2F8CB87D4EA0}"/>
                  </a:ext>
                </a:extLst>
              </p:cNvPr>
              <p:cNvPicPr>
                <a:picLocks noChangeAspect="1" noChangeArrowheads="1"/>
              </p:cNvPicPr>
              <p:nvPr/>
            </p:nvPicPr>
            <p:blipFill>
              <a:blip r:embed="rId2" cstate="email">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4184356" y="3130828"/>
                <a:ext cx="342787" cy="2331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409D4A2A-D33A-489E-B0D5-02CD1A7556A5}"/>
                </a:ext>
              </a:extLst>
            </p:cNvPr>
            <p:cNvGrpSpPr/>
            <p:nvPr/>
          </p:nvGrpSpPr>
          <p:grpSpPr>
            <a:xfrm>
              <a:off x="2819643" y="3818168"/>
              <a:ext cx="1218713" cy="246221"/>
              <a:chOff x="2773538" y="3866570"/>
              <a:chExt cx="1218713" cy="246221"/>
            </a:xfrm>
          </p:grpSpPr>
          <p:sp>
            <p:nvSpPr>
              <p:cNvPr id="94" name="TextBox 93">
                <a:extLst>
                  <a:ext uri="{FF2B5EF4-FFF2-40B4-BE49-F238E27FC236}">
                    <a16:creationId xmlns:a16="http://schemas.microsoft.com/office/drawing/2014/main" id="{88E1B36B-1300-4B13-8549-720207544FDC}"/>
                  </a:ext>
                </a:extLst>
              </p:cNvPr>
              <p:cNvSpPr txBox="1"/>
              <p:nvPr/>
            </p:nvSpPr>
            <p:spPr>
              <a:xfrm>
                <a:off x="2773538" y="3866570"/>
                <a:ext cx="1218713"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Soldier A</a:t>
                </a:r>
              </a:p>
            </p:txBody>
          </p:sp>
          <p:pic>
            <p:nvPicPr>
              <p:cNvPr id="95" name="Picture 4" descr="Related image">
                <a:extLst>
                  <a:ext uri="{FF2B5EF4-FFF2-40B4-BE49-F238E27FC236}">
                    <a16:creationId xmlns:a16="http://schemas.microsoft.com/office/drawing/2014/main" id="{B68ED995-F300-4FAB-9D63-1ECF42099FB3}"/>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r="1683" b="7775"/>
              <a:stretch/>
            </p:blipFill>
            <p:spPr bwMode="auto">
              <a:xfrm>
                <a:off x="3630382" y="3866570"/>
                <a:ext cx="228941" cy="2462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95BD01CC-F031-4B14-BF02-6C21624812F4}"/>
                </a:ext>
              </a:extLst>
            </p:cNvPr>
            <p:cNvGrpSpPr/>
            <p:nvPr/>
          </p:nvGrpSpPr>
          <p:grpSpPr>
            <a:xfrm>
              <a:off x="2861084" y="6574968"/>
              <a:ext cx="1218713" cy="246221"/>
              <a:chOff x="2814979" y="3866570"/>
              <a:chExt cx="1218713" cy="246221"/>
            </a:xfrm>
          </p:grpSpPr>
          <p:sp>
            <p:nvSpPr>
              <p:cNvPr id="92" name="TextBox 91">
                <a:extLst>
                  <a:ext uri="{FF2B5EF4-FFF2-40B4-BE49-F238E27FC236}">
                    <a16:creationId xmlns:a16="http://schemas.microsoft.com/office/drawing/2014/main" id="{0F84CABE-4454-4FBC-BE3F-6E79785579B8}"/>
                  </a:ext>
                </a:extLst>
              </p:cNvPr>
              <p:cNvSpPr txBox="1"/>
              <p:nvPr/>
            </p:nvSpPr>
            <p:spPr>
              <a:xfrm>
                <a:off x="2814979" y="3866570"/>
                <a:ext cx="1218713" cy="246221"/>
              </a:xfrm>
              <a:prstGeom prst="rect">
                <a:avLst/>
              </a:prstGeom>
              <a:noFill/>
            </p:spPr>
            <p:txBody>
              <a:bodyPr wrap="square" rtlCol="0">
                <a:spAutoFit/>
              </a:bodyPr>
              <a:lstStyle/>
              <a:p>
                <a:pPr algn="ctr"/>
                <a:r>
                  <a:rPr lang="en-US" sz="1000" dirty="0">
                    <a:solidFill>
                      <a:srgbClr val="0070C0"/>
                    </a:solidFill>
                    <a:latin typeface="Arial" panose="020B0604020202020204" pitchFamily="34" charset="0"/>
                    <a:cs typeface="Arial" panose="020B0604020202020204" pitchFamily="34" charset="0"/>
                  </a:rPr>
                  <a:t>Soldier B</a:t>
                </a:r>
              </a:p>
            </p:txBody>
          </p:sp>
          <p:pic>
            <p:nvPicPr>
              <p:cNvPr id="93" name="Picture 4" descr="Related image">
                <a:extLst>
                  <a:ext uri="{FF2B5EF4-FFF2-40B4-BE49-F238E27FC236}">
                    <a16:creationId xmlns:a16="http://schemas.microsoft.com/office/drawing/2014/main" id="{EE32AA1C-FDA5-44CE-A343-CD186C4D49A9}"/>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r="1683" b="7775"/>
              <a:stretch/>
            </p:blipFill>
            <p:spPr bwMode="auto">
              <a:xfrm>
                <a:off x="3630382" y="3866570"/>
                <a:ext cx="228941" cy="24622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a:extLst>
                <a:ext uri="{FF2B5EF4-FFF2-40B4-BE49-F238E27FC236}">
                  <a16:creationId xmlns:a16="http://schemas.microsoft.com/office/drawing/2014/main" id="{620CF5C6-2F9D-4656-8AA0-3327D07C66D2}"/>
                </a:ext>
              </a:extLst>
            </p:cNvPr>
            <p:cNvSpPr txBox="1"/>
            <p:nvPr/>
          </p:nvSpPr>
          <p:spPr>
            <a:xfrm>
              <a:off x="1905964" y="3585949"/>
              <a:ext cx="1218713"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Minister A1</a:t>
              </a:r>
            </a:p>
          </p:txBody>
        </p:sp>
        <p:sp>
          <p:nvSpPr>
            <p:cNvPr id="41" name="TextBox 40">
              <a:extLst>
                <a:ext uri="{FF2B5EF4-FFF2-40B4-BE49-F238E27FC236}">
                  <a16:creationId xmlns:a16="http://schemas.microsoft.com/office/drawing/2014/main" id="{1796E047-AB33-4555-AF44-DEE6DBDBD2D9}"/>
                </a:ext>
              </a:extLst>
            </p:cNvPr>
            <p:cNvSpPr txBox="1"/>
            <p:nvPr/>
          </p:nvSpPr>
          <p:spPr>
            <a:xfrm>
              <a:off x="4079882" y="3571946"/>
              <a:ext cx="1218713"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Minister A2</a:t>
              </a:r>
            </a:p>
          </p:txBody>
        </p:sp>
        <p:sp>
          <p:nvSpPr>
            <p:cNvPr id="42" name="TextBox 41">
              <a:extLst>
                <a:ext uri="{FF2B5EF4-FFF2-40B4-BE49-F238E27FC236}">
                  <a16:creationId xmlns:a16="http://schemas.microsoft.com/office/drawing/2014/main" id="{94D1C0BC-9BAD-4916-9EEE-5813F08E433F}"/>
                </a:ext>
              </a:extLst>
            </p:cNvPr>
            <p:cNvSpPr txBox="1"/>
            <p:nvPr/>
          </p:nvSpPr>
          <p:spPr>
            <a:xfrm>
              <a:off x="1849734" y="6963399"/>
              <a:ext cx="1218713" cy="246221"/>
            </a:xfrm>
            <a:prstGeom prst="rect">
              <a:avLst/>
            </a:prstGeom>
            <a:noFill/>
          </p:spPr>
          <p:txBody>
            <a:bodyPr wrap="square" rtlCol="0">
              <a:spAutoFit/>
            </a:bodyPr>
            <a:lstStyle/>
            <a:p>
              <a:pPr algn="ctr"/>
              <a:r>
                <a:rPr lang="en-US" sz="1000" dirty="0">
                  <a:solidFill>
                    <a:srgbClr val="0070C0"/>
                  </a:solidFill>
                  <a:latin typeface="Arial" panose="020B0604020202020204" pitchFamily="34" charset="0"/>
                  <a:cs typeface="Arial" panose="020B0604020202020204" pitchFamily="34" charset="0"/>
                </a:rPr>
                <a:t>Minister B1</a:t>
              </a:r>
            </a:p>
          </p:txBody>
        </p:sp>
        <p:sp>
          <p:nvSpPr>
            <p:cNvPr id="43" name="TextBox 42">
              <a:extLst>
                <a:ext uri="{FF2B5EF4-FFF2-40B4-BE49-F238E27FC236}">
                  <a16:creationId xmlns:a16="http://schemas.microsoft.com/office/drawing/2014/main" id="{67FC0A93-C798-426C-A067-E31AA6A945EC}"/>
                </a:ext>
              </a:extLst>
            </p:cNvPr>
            <p:cNvSpPr txBox="1"/>
            <p:nvPr/>
          </p:nvSpPr>
          <p:spPr>
            <a:xfrm>
              <a:off x="4052821" y="6963400"/>
              <a:ext cx="1218713" cy="246221"/>
            </a:xfrm>
            <a:prstGeom prst="rect">
              <a:avLst/>
            </a:prstGeom>
            <a:noFill/>
          </p:spPr>
          <p:txBody>
            <a:bodyPr wrap="square" rtlCol="0">
              <a:spAutoFit/>
            </a:bodyPr>
            <a:lstStyle/>
            <a:p>
              <a:pPr algn="ctr"/>
              <a:r>
                <a:rPr lang="en-US" sz="1000" dirty="0">
                  <a:solidFill>
                    <a:srgbClr val="0070C0"/>
                  </a:solidFill>
                  <a:latin typeface="Arial" panose="020B0604020202020204" pitchFamily="34" charset="0"/>
                  <a:cs typeface="Arial" panose="020B0604020202020204" pitchFamily="34" charset="0"/>
                </a:rPr>
                <a:t>Minister B2</a:t>
              </a:r>
            </a:p>
          </p:txBody>
        </p:sp>
        <p:grpSp>
          <p:nvGrpSpPr>
            <p:cNvPr id="44" name="Group 43">
              <a:extLst>
                <a:ext uri="{FF2B5EF4-FFF2-40B4-BE49-F238E27FC236}">
                  <a16:creationId xmlns:a16="http://schemas.microsoft.com/office/drawing/2014/main" id="{FD5A73D3-2610-48FE-9C1E-B00DFC0A154A}"/>
                </a:ext>
              </a:extLst>
            </p:cNvPr>
            <p:cNvGrpSpPr/>
            <p:nvPr/>
          </p:nvGrpSpPr>
          <p:grpSpPr>
            <a:xfrm>
              <a:off x="925110" y="3585948"/>
              <a:ext cx="1218713" cy="265549"/>
              <a:chOff x="2036647" y="4111322"/>
              <a:chExt cx="1218713" cy="265549"/>
            </a:xfrm>
          </p:grpSpPr>
          <p:pic>
            <p:nvPicPr>
              <p:cNvPr id="90" name="Picture 6" descr="Image result for vessel -boat -cargo -blood clipart">
                <a:extLst>
                  <a:ext uri="{FF2B5EF4-FFF2-40B4-BE49-F238E27FC236}">
                    <a16:creationId xmlns:a16="http://schemas.microsoft.com/office/drawing/2014/main" id="{DFE72768-A05D-42BA-B10F-E0171577A6A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E53DD81D-998D-471E-A35A-EF4878EEA0CD}"/>
                  </a:ext>
                </a:extLst>
              </p:cNvPr>
              <p:cNvSpPr txBox="1"/>
              <p:nvPr/>
            </p:nvSpPr>
            <p:spPr>
              <a:xfrm>
                <a:off x="2036647" y="4130650"/>
                <a:ext cx="1218713"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Official</a:t>
                </a:r>
                <a:r>
                  <a:rPr lang="en-US" sz="1000" dirty="0">
                    <a:latin typeface="Arial" panose="020B0604020202020204" pitchFamily="34" charset="0"/>
                    <a:cs typeface="Arial" panose="020B0604020202020204" pitchFamily="34" charset="0"/>
                  </a:rPr>
                  <a:t> A1</a:t>
                </a:r>
              </a:p>
            </p:txBody>
          </p:sp>
        </p:grpSp>
        <p:grpSp>
          <p:nvGrpSpPr>
            <p:cNvPr id="45" name="Group 44">
              <a:extLst>
                <a:ext uri="{FF2B5EF4-FFF2-40B4-BE49-F238E27FC236}">
                  <a16:creationId xmlns:a16="http://schemas.microsoft.com/office/drawing/2014/main" id="{70DCBF38-36E1-469B-809B-18C67E106B7E}"/>
                </a:ext>
              </a:extLst>
            </p:cNvPr>
            <p:cNvGrpSpPr/>
            <p:nvPr/>
          </p:nvGrpSpPr>
          <p:grpSpPr>
            <a:xfrm>
              <a:off x="5168728" y="3566621"/>
              <a:ext cx="1218713" cy="265549"/>
              <a:chOff x="2036647" y="4111322"/>
              <a:chExt cx="1218713" cy="265549"/>
            </a:xfrm>
          </p:grpSpPr>
          <p:pic>
            <p:nvPicPr>
              <p:cNvPr id="88" name="Picture 6" descr="Image result for vessel -boat -cargo -blood clipart">
                <a:extLst>
                  <a:ext uri="{FF2B5EF4-FFF2-40B4-BE49-F238E27FC236}">
                    <a16:creationId xmlns:a16="http://schemas.microsoft.com/office/drawing/2014/main" id="{72968E60-FCBF-4377-B780-369B6C13ACC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270FCFA5-AE18-4B7C-993C-D7F01D1C1999}"/>
                  </a:ext>
                </a:extLst>
              </p:cNvPr>
              <p:cNvSpPr txBox="1"/>
              <p:nvPr/>
            </p:nvSpPr>
            <p:spPr>
              <a:xfrm>
                <a:off x="2036647" y="4130650"/>
                <a:ext cx="1218713"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Official A2</a:t>
                </a:r>
              </a:p>
            </p:txBody>
          </p:sp>
        </p:grpSp>
        <p:grpSp>
          <p:nvGrpSpPr>
            <p:cNvPr id="46" name="Group 45">
              <a:extLst>
                <a:ext uri="{FF2B5EF4-FFF2-40B4-BE49-F238E27FC236}">
                  <a16:creationId xmlns:a16="http://schemas.microsoft.com/office/drawing/2014/main" id="{09C81A71-E928-4E6A-9F29-9FD534F3BBD7}"/>
                </a:ext>
              </a:extLst>
            </p:cNvPr>
            <p:cNvGrpSpPr/>
            <p:nvPr/>
          </p:nvGrpSpPr>
          <p:grpSpPr>
            <a:xfrm>
              <a:off x="2878874" y="4219676"/>
              <a:ext cx="1218713" cy="265549"/>
              <a:chOff x="2036647" y="4111322"/>
              <a:chExt cx="1218713" cy="265549"/>
            </a:xfrm>
          </p:grpSpPr>
          <p:pic>
            <p:nvPicPr>
              <p:cNvPr id="86" name="Picture 6" descr="Image result for vessel -boat -cargo -blood clipart">
                <a:extLst>
                  <a:ext uri="{FF2B5EF4-FFF2-40B4-BE49-F238E27FC236}">
                    <a16:creationId xmlns:a16="http://schemas.microsoft.com/office/drawing/2014/main" id="{BB2EF4D2-0E77-4745-90BF-779F1DCB801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5982854B-4B51-4C3A-A007-691E69D9F984}"/>
                  </a:ext>
                </a:extLst>
              </p:cNvPr>
              <p:cNvSpPr txBox="1"/>
              <p:nvPr/>
            </p:nvSpPr>
            <p:spPr>
              <a:xfrm>
                <a:off x="2036647" y="4130650"/>
                <a:ext cx="1218713"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Official A4</a:t>
                </a:r>
              </a:p>
            </p:txBody>
          </p:sp>
        </p:grpSp>
        <p:grpSp>
          <p:nvGrpSpPr>
            <p:cNvPr id="47" name="Group 46">
              <a:extLst>
                <a:ext uri="{FF2B5EF4-FFF2-40B4-BE49-F238E27FC236}">
                  <a16:creationId xmlns:a16="http://schemas.microsoft.com/office/drawing/2014/main" id="{FC9B4EC8-9148-4518-A868-826052BB4B8B}"/>
                </a:ext>
              </a:extLst>
            </p:cNvPr>
            <p:cNvGrpSpPr/>
            <p:nvPr/>
          </p:nvGrpSpPr>
          <p:grpSpPr>
            <a:xfrm>
              <a:off x="2949595" y="2960307"/>
              <a:ext cx="1218713" cy="265549"/>
              <a:chOff x="2036647" y="4111322"/>
              <a:chExt cx="1218713" cy="265549"/>
            </a:xfrm>
          </p:grpSpPr>
          <p:pic>
            <p:nvPicPr>
              <p:cNvPr id="84" name="Picture 6" descr="Image result for vessel -boat -cargo -blood clipart">
                <a:extLst>
                  <a:ext uri="{FF2B5EF4-FFF2-40B4-BE49-F238E27FC236}">
                    <a16:creationId xmlns:a16="http://schemas.microsoft.com/office/drawing/2014/main" id="{34888AD9-2E06-41CE-A4DD-BC8D2E8F3D0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7C23FADD-A4C7-4CB6-8000-F83F06399EE3}"/>
                  </a:ext>
                </a:extLst>
              </p:cNvPr>
              <p:cNvSpPr txBox="1"/>
              <p:nvPr/>
            </p:nvSpPr>
            <p:spPr>
              <a:xfrm>
                <a:off x="2036647" y="4130650"/>
                <a:ext cx="1218713"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Official A3</a:t>
                </a:r>
              </a:p>
            </p:txBody>
          </p:sp>
        </p:grpSp>
        <p:grpSp>
          <p:nvGrpSpPr>
            <p:cNvPr id="48" name="Group 47">
              <a:extLst>
                <a:ext uri="{FF2B5EF4-FFF2-40B4-BE49-F238E27FC236}">
                  <a16:creationId xmlns:a16="http://schemas.microsoft.com/office/drawing/2014/main" id="{5ACA1E79-7D5C-4DF3-BB12-D83D0A7CFB44}"/>
                </a:ext>
              </a:extLst>
            </p:cNvPr>
            <p:cNvGrpSpPr/>
            <p:nvPr/>
          </p:nvGrpSpPr>
          <p:grpSpPr>
            <a:xfrm>
              <a:off x="5320243" y="6966660"/>
              <a:ext cx="1218713" cy="265549"/>
              <a:chOff x="2078088" y="4111322"/>
              <a:chExt cx="1218713" cy="265549"/>
            </a:xfrm>
          </p:grpSpPr>
          <p:pic>
            <p:nvPicPr>
              <p:cNvPr id="82" name="Picture 6" descr="Image result for vessel -boat -cargo -blood clipart">
                <a:extLst>
                  <a:ext uri="{FF2B5EF4-FFF2-40B4-BE49-F238E27FC236}">
                    <a16:creationId xmlns:a16="http://schemas.microsoft.com/office/drawing/2014/main" id="{C42E3D77-6431-4BC0-9500-6F2A19132FB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90A225B6-7724-4696-A453-0441E5AA4F5A}"/>
                  </a:ext>
                </a:extLst>
              </p:cNvPr>
              <p:cNvSpPr txBox="1"/>
              <p:nvPr/>
            </p:nvSpPr>
            <p:spPr>
              <a:xfrm>
                <a:off x="2078088" y="4130650"/>
                <a:ext cx="1218713" cy="246221"/>
              </a:xfrm>
              <a:prstGeom prst="rect">
                <a:avLst/>
              </a:prstGeom>
              <a:noFill/>
            </p:spPr>
            <p:txBody>
              <a:bodyPr wrap="square" rtlCol="0">
                <a:spAutoFit/>
              </a:bodyPr>
              <a:lstStyle/>
              <a:p>
                <a:pPr algn="ctr"/>
                <a:r>
                  <a:rPr lang="en-US" sz="1000" dirty="0">
                    <a:solidFill>
                      <a:srgbClr val="0070C0"/>
                    </a:solidFill>
                    <a:latin typeface="Arial" panose="020B0604020202020204" pitchFamily="34" charset="0"/>
                    <a:cs typeface="Arial" panose="020B0604020202020204" pitchFamily="34" charset="0"/>
                  </a:rPr>
                  <a:t>Official B2</a:t>
                </a:r>
              </a:p>
            </p:txBody>
          </p:sp>
        </p:grpSp>
        <p:grpSp>
          <p:nvGrpSpPr>
            <p:cNvPr id="49" name="Group 48">
              <a:extLst>
                <a:ext uri="{FF2B5EF4-FFF2-40B4-BE49-F238E27FC236}">
                  <a16:creationId xmlns:a16="http://schemas.microsoft.com/office/drawing/2014/main" id="{8ACCBBFC-CB8E-4517-856E-A4EE426B1FCB}"/>
                </a:ext>
              </a:extLst>
            </p:cNvPr>
            <p:cNvGrpSpPr/>
            <p:nvPr/>
          </p:nvGrpSpPr>
          <p:grpSpPr>
            <a:xfrm>
              <a:off x="2881240" y="7592988"/>
              <a:ext cx="1218713" cy="265549"/>
              <a:chOff x="2036647" y="4111322"/>
              <a:chExt cx="1218713" cy="265549"/>
            </a:xfrm>
          </p:grpSpPr>
          <p:pic>
            <p:nvPicPr>
              <p:cNvPr id="80" name="Picture 6" descr="Image result for vessel -boat -cargo -blood clipart">
                <a:extLst>
                  <a:ext uri="{FF2B5EF4-FFF2-40B4-BE49-F238E27FC236}">
                    <a16:creationId xmlns:a16="http://schemas.microsoft.com/office/drawing/2014/main" id="{5061B4A9-DDF8-4944-916C-27D2D24C3E7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C9B85AD1-38D7-4C50-B041-180CFC12931B}"/>
                  </a:ext>
                </a:extLst>
              </p:cNvPr>
              <p:cNvSpPr txBox="1"/>
              <p:nvPr/>
            </p:nvSpPr>
            <p:spPr>
              <a:xfrm>
                <a:off x="2036647" y="4130650"/>
                <a:ext cx="1218713" cy="246221"/>
              </a:xfrm>
              <a:prstGeom prst="rect">
                <a:avLst/>
              </a:prstGeom>
              <a:noFill/>
            </p:spPr>
            <p:txBody>
              <a:bodyPr wrap="square" rtlCol="0">
                <a:spAutoFit/>
              </a:bodyPr>
              <a:lstStyle/>
              <a:p>
                <a:pPr algn="ctr"/>
                <a:r>
                  <a:rPr lang="en-US" sz="1000" dirty="0">
                    <a:solidFill>
                      <a:srgbClr val="0070C0"/>
                    </a:solidFill>
                    <a:latin typeface="Arial" panose="020B0604020202020204" pitchFamily="34" charset="0"/>
                    <a:cs typeface="Arial" panose="020B0604020202020204" pitchFamily="34" charset="0"/>
                  </a:rPr>
                  <a:t>Official B3</a:t>
                </a:r>
              </a:p>
            </p:txBody>
          </p:sp>
        </p:grpSp>
        <p:grpSp>
          <p:nvGrpSpPr>
            <p:cNvPr id="50" name="Group 49">
              <a:extLst>
                <a:ext uri="{FF2B5EF4-FFF2-40B4-BE49-F238E27FC236}">
                  <a16:creationId xmlns:a16="http://schemas.microsoft.com/office/drawing/2014/main" id="{741C77FB-EF7E-45B0-B066-D90B336F15A7}"/>
                </a:ext>
              </a:extLst>
            </p:cNvPr>
            <p:cNvGrpSpPr/>
            <p:nvPr/>
          </p:nvGrpSpPr>
          <p:grpSpPr>
            <a:xfrm>
              <a:off x="2991035" y="6152945"/>
              <a:ext cx="1218713" cy="265549"/>
              <a:chOff x="2078088" y="4111322"/>
              <a:chExt cx="1218713" cy="265549"/>
            </a:xfrm>
          </p:grpSpPr>
          <p:pic>
            <p:nvPicPr>
              <p:cNvPr id="78" name="Picture 6" descr="Image result for vessel -boat -cargo -blood clipart">
                <a:extLst>
                  <a:ext uri="{FF2B5EF4-FFF2-40B4-BE49-F238E27FC236}">
                    <a16:creationId xmlns:a16="http://schemas.microsoft.com/office/drawing/2014/main" id="{F67AF3BF-7A24-42F3-B8E0-6B56DCDC90F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30D5B0DF-B3E6-4D1F-A1FD-E5DB95BD2AC9}"/>
                  </a:ext>
                </a:extLst>
              </p:cNvPr>
              <p:cNvSpPr txBox="1"/>
              <p:nvPr/>
            </p:nvSpPr>
            <p:spPr>
              <a:xfrm>
                <a:off x="2078088" y="4130650"/>
                <a:ext cx="1218713" cy="246221"/>
              </a:xfrm>
              <a:prstGeom prst="rect">
                <a:avLst/>
              </a:prstGeom>
              <a:noFill/>
            </p:spPr>
            <p:txBody>
              <a:bodyPr wrap="square" rtlCol="0">
                <a:spAutoFit/>
              </a:bodyPr>
              <a:lstStyle/>
              <a:p>
                <a:pPr algn="ctr"/>
                <a:r>
                  <a:rPr lang="en-US" sz="1000" dirty="0">
                    <a:solidFill>
                      <a:srgbClr val="0070C0"/>
                    </a:solidFill>
                    <a:latin typeface="Arial" panose="020B0604020202020204" pitchFamily="34" charset="0"/>
                    <a:cs typeface="Arial" panose="020B0604020202020204" pitchFamily="34" charset="0"/>
                  </a:rPr>
                  <a:t>Official B4</a:t>
                </a:r>
              </a:p>
            </p:txBody>
          </p:sp>
        </p:grpSp>
        <p:sp>
          <p:nvSpPr>
            <p:cNvPr id="51" name="TextBox 50">
              <a:extLst>
                <a:ext uri="{FF2B5EF4-FFF2-40B4-BE49-F238E27FC236}">
                  <a16:creationId xmlns:a16="http://schemas.microsoft.com/office/drawing/2014/main" id="{98DE7138-0227-4339-97BC-758D7DB1E83D}"/>
                </a:ext>
              </a:extLst>
            </p:cNvPr>
            <p:cNvSpPr txBox="1"/>
            <p:nvPr/>
          </p:nvSpPr>
          <p:spPr>
            <a:xfrm>
              <a:off x="2792667" y="5613665"/>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52" name="TextBox 51">
              <a:extLst>
                <a:ext uri="{FF2B5EF4-FFF2-40B4-BE49-F238E27FC236}">
                  <a16:creationId xmlns:a16="http://schemas.microsoft.com/office/drawing/2014/main" id="{8A6432EF-5DF2-44B6-836F-9194CD5A3CC8}"/>
                </a:ext>
              </a:extLst>
            </p:cNvPr>
            <p:cNvSpPr txBox="1"/>
            <p:nvPr/>
          </p:nvSpPr>
          <p:spPr>
            <a:xfrm>
              <a:off x="4939827" y="5613665"/>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53" name="TextBox 52">
              <a:extLst>
                <a:ext uri="{FF2B5EF4-FFF2-40B4-BE49-F238E27FC236}">
                  <a16:creationId xmlns:a16="http://schemas.microsoft.com/office/drawing/2014/main" id="{B94B96F1-AB3C-40B0-B7AD-65757DE6D60E}"/>
                </a:ext>
              </a:extLst>
            </p:cNvPr>
            <p:cNvSpPr txBox="1"/>
            <p:nvPr/>
          </p:nvSpPr>
          <p:spPr>
            <a:xfrm>
              <a:off x="1670221" y="2189000"/>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54" name="TextBox 53">
              <a:extLst>
                <a:ext uri="{FF2B5EF4-FFF2-40B4-BE49-F238E27FC236}">
                  <a16:creationId xmlns:a16="http://schemas.microsoft.com/office/drawing/2014/main" id="{3CC2A2D7-D472-4195-A5BE-44A18AA4A890}"/>
                </a:ext>
              </a:extLst>
            </p:cNvPr>
            <p:cNvSpPr txBox="1"/>
            <p:nvPr/>
          </p:nvSpPr>
          <p:spPr>
            <a:xfrm>
              <a:off x="3950015" y="2264797"/>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55" name="TextBox 54">
              <a:extLst>
                <a:ext uri="{FF2B5EF4-FFF2-40B4-BE49-F238E27FC236}">
                  <a16:creationId xmlns:a16="http://schemas.microsoft.com/office/drawing/2014/main" id="{F1C1A522-DA63-457B-9DF5-B51D6584527B}"/>
                </a:ext>
              </a:extLst>
            </p:cNvPr>
            <p:cNvSpPr txBox="1"/>
            <p:nvPr/>
          </p:nvSpPr>
          <p:spPr>
            <a:xfrm>
              <a:off x="4620736" y="4574445"/>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56" name="TextBox 55">
              <a:extLst>
                <a:ext uri="{FF2B5EF4-FFF2-40B4-BE49-F238E27FC236}">
                  <a16:creationId xmlns:a16="http://schemas.microsoft.com/office/drawing/2014/main" id="{5F94A9E1-8904-43FD-A40F-48465738392D}"/>
                </a:ext>
              </a:extLst>
            </p:cNvPr>
            <p:cNvSpPr txBox="1"/>
            <p:nvPr/>
          </p:nvSpPr>
          <p:spPr>
            <a:xfrm>
              <a:off x="995831" y="4706779"/>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57" name="TextBox 56">
              <a:extLst>
                <a:ext uri="{FF2B5EF4-FFF2-40B4-BE49-F238E27FC236}">
                  <a16:creationId xmlns:a16="http://schemas.microsoft.com/office/drawing/2014/main" id="{065AC084-DD65-4E37-B0BF-47960C3C7FEE}"/>
                </a:ext>
              </a:extLst>
            </p:cNvPr>
            <p:cNvSpPr txBox="1"/>
            <p:nvPr/>
          </p:nvSpPr>
          <p:spPr>
            <a:xfrm>
              <a:off x="1720547" y="5227046"/>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58" name="TextBox 57">
              <a:extLst>
                <a:ext uri="{FF2B5EF4-FFF2-40B4-BE49-F238E27FC236}">
                  <a16:creationId xmlns:a16="http://schemas.microsoft.com/office/drawing/2014/main" id="{8040EA87-7E8D-4099-90B8-E882199A1379}"/>
                </a:ext>
              </a:extLst>
            </p:cNvPr>
            <p:cNvSpPr txBox="1"/>
            <p:nvPr/>
          </p:nvSpPr>
          <p:spPr>
            <a:xfrm>
              <a:off x="925110" y="5516304"/>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grpSp>
          <p:nvGrpSpPr>
            <p:cNvPr id="59" name="Group 58">
              <a:extLst>
                <a:ext uri="{FF2B5EF4-FFF2-40B4-BE49-F238E27FC236}">
                  <a16:creationId xmlns:a16="http://schemas.microsoft.com/office/drawing/2014/main" id="{9F80CBB2-E116-47AF-88E6-9B215C708323}"/>
                </a:ext>
              </a:extLst>
            </p:cNvPr>
            <p:cNvGrpSpPr/>
            <p:nvPr/>
          </p:nvGrpSpPr>
          <p:grpSpPr>
            <a:xfrm>
              <a:off x="789776" y="6966659"/>
              <a:ext cx="1218713" cy="265549"/>
              <a:chOff x="2078088" y="4111322"/>
              <a:chExt cx="1218713" cy="265549"/>
            </a:xfrm>
          </p:grpSpPr>
          <p:pic>
            <p:nvPicPr>
              <p:cNvPr id="76" name="Picture 6" descr="Image result for vessel -boat -cargo -blood clipart">
                <a:extLst>
                  <a:ext uri="{FF2B5EF4-FFF2-40B4-BE49-F238E27FC236}">
                    <a16:creationId xmlns:a16="http://schemas.microsoft.com/office/drawing/2014/main" id="{6103BAE7-E56E-411C-8EF4-D9EEFB5D36E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7368" y="4111322"/>
                <a:ext cx="199661" cy="265549"/>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AFA5B575-E9AA-4C54-A4CB-1F59768DAC3A}"/>
                  </a:ext>
                </a:extLst>
              </p:cNvPr>
              <p:cNvSpPr txBox="1"/>
              <p:nvPr/>
            </p:nvSpPr>
            <p:spPr>
              <a:xfrm>
                <a:off x="2078088" y="4130650"/>
                <a:ext cx="1218713" cy="246221"/>
              </a:xfrm>
              <a:prstGeom prst="rect">
                <a:avLst/>
              </a:prstGeom>
              <a:noFill/>
            </p:spPr>
            <p:txBody>
              <a:bodyPr wrap="square" rtlCol="0">
                <a:spAutoFit/>
              </a:bodyPr>
              <a:lstStyle/>
              <a:p>
                <a:pPr algn="ctr"/>
                <a:r>
                  <a:rPr lang="en-US" sz="1000" dirty="0">
                    <a:solidFill>
                      <a:srgbClr val="0070C0"/>
                    </a:solidFill>
                    <a:latin typeface="Arial" panose="020B0604020202020204" pitchFamily="34" charset="0"/>
                    <a:cs typeface="Arial" panose="020B0604020202020204" pitchFamily="34" charset="0"/>
                  </a:rPr>
                  <a:t>Official B1</a:t>
                </a:r>
              </a:p>
            </p:txBody>
          </p:sp>
        </p:grpSp>
        <p:sp>
          <p:nvSpPr>
            <p:cNvPr id="60" name="TextBox 59">
              <a:extLst>
                <a:ext uri="{FF2B5EF4-FFF2-40B4-BE49-F238E27FC236}">
                  <a16:creationId xmlns:a16="http://schemas.microsoft.com/office/drawing/2014/main" id="{ACB03D03-CC52-4E1F-8019-EA37D785D72A}"/>
                </a:ext>
              </a:extLst>
            </p:cNvPr>
            <p:cNvSpPr txBox="1"/>
            <p:nvPr/>
          </p:nvSpPr>
          <p:spPr>
            <a:xfrm>
              <a:off x="4330470" y="7984773"/>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sp>
          <p:nvSpPr>
            <p:cNvPr id="61" name="TextBox 60">
              <a:extLst>
                <a:ext uri="{FF2B5EF4-FFF2-40B4-BE49-F238E27FC236}">
                  <a16:creationId xmlns:a16="http://schemas.microsoft.com/office/drawing/2014/main" id="{009B363E-AA5F-424D-9235-3934E47F107B}"/>
                </a:ext>
              </a:extLst>
            </p:cNvPr>
            <p:cNvSpPr txBox="1"/>
            <p:nvPr/>
          </p:nvSpPr>
          <p:spPr>
            <a:xfrm>
              <a:off x="1357691" y="8041733"/>
              <a:ext cx="121871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Villager</a:t>
              </a:r>
            </a:p>
          </p:txBody>
        </p:sp>
        <p:pic>
          <p:nvPicPr>
            <p:cNvPr id="62" name="Picture 2" descr="Image result for horse clipart">
              <a:extLst>
                <a:ext uri="{FF2B5EF4-FFF2-40B4-BE49-F238E27FC236}">
                  <a16:creationId xmlns:a16="http://schemas.microsoft.com/office/drawing/2014/main" id="{C7E94BAF-F8E7-49F8-9985-19036E622B50}"/>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1967047" y="3585397"/>
              <a:ext cx="219732" cy="22272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horse clipart">
              <a:extLst>
                <a:ext uri="{FF2B5EF4-FFF2-40B4-BE49-F238E27FC236}">
                  <a16:creationId xmlns:a16="http://schemas.microsoft.com/office/drawing/2014/main" id="{B2A3CFB7-DB16-4FDF-801E-3C83B7A88AE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129468" y="3551520"/>
              <a:ext cx="219732" cy="22272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horse clipart">
              <a:extLst>
                <a:ext uri="{FF2B5EF4-FFF2-40B4-BE49-F238E27FC236}">
                  <a16:creationId xmlns:a16="http://schemas.microsoft.com/office/drawing/2014/main" id="{01F41BF8-0392-4CB6-8B8D-D0FDD02762A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1858476" y="6963398"/>
              <a:ext cx="219732" cy="22272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horse clipart">
              <a:extLst>
                <a:ext uri="{FF2B5EF4-FFF2-40B4-BE49-F238E27FC236}">
                  <a16:creationId xmlns:a16="http://schemas.microsoft.com/office/drawing/2014/main" id="{230C4DA5-1C68-4466-9A39-920FF490247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099882" y="6975148"/>
              <a:ext cx="219732" cy="22272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Image result for rice stalk clipart">
              <a:extLst>
                <a:ext uri="{FF2B5EF4-FFF2-40B4-BE49-F238E27FC236}">
                  <a16:creationId xmlns:a16="http://schemas.microsoft.com/office/drawing/2014/main" id="{10213604-B1EC-429E-AAA9-892F9D6C7061}"/>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826692" y="4598179"/>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Image result for rice stalk clipart">
              <a:extLst>
                <a:ext uri="{FF2B5EF4-FFF2-40B4-BE49-F238E27FC236}">
                  <a16:creationId xmlns:a16="http://schemas.microsoft.com/office/drawing/2014/main" id="{EDADBA2F-B9B7-499C-BF75-B7726F7A17AF}"/>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131424" y="5540038"/>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Image result for rice stalk clipart">
              <a:extLst>
                <a:ext uri="{FF2B5EF4-FFF2-40B4-BE49-F238E27FC236}">
                  <a16:creationId xmlns:a16="http://schemas.microsoft.com/office/drawing/2014/main" id="{115F1726-B3C0-440A-A9DB-392A0AA500E9}"/>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193851" y="4730513"/>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mage result for rice stalk clipart">
              <a:extLst>
                <a:ext uri="{FF2B5EF4-FFF2-40B4-BE49-F238E27FC236}">
                  <a16:creationId xmlns:a16="http://schemas.microsoft.com/office/drawing/2014/main" id="{3A6B49F0-7C7A-4B85-9641-D837DE865987}"/>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929533" y="5258386"/>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mage result for rice stalk clipart">
              <a:extLst>
                <a:ext uri="{FF2B5EF4-FFF2-40B4-BE49-F238E27FC236}">
                  <a16:creationId xmlns:a16="http://schemas.microsoft.com/office/drawing/2014/main" id="{BC3EB642-DDA1-466B-B039-6537E60B834C}"/>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993709" y="5627107"/>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Image result for rice stalk clipart">
              <a:extLst>
                <a:ext uri="{FF2B5EF4-FFF2-40B4-BE49-F238E27FC236}">
                  <a16:creationId xmlns:a16="http://schemas.microsoft.com/office/drawing/2014/main" id="{FD3B2A29-9EF3-4128-A912-B2A940149456}"/>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131492" y="5639414"/>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Image result for rice stalk clipart">
              <a:extLst>
                <a:ext uri="{FF2B5EF4-FFF2-40B4-BE49-F238E27FC236}">
                  <a16:creationId xmlns:a16="http://schemas.microsoft.com/office/drawing/2014/main" id="{061AAF0E-F063-4D17-B431-D5FA929C312D}"/>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557087" y="8064211"/>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Image result for rice stalk clipart">
              <a:extLst>
                <a:ext uri="{FF2B5EF4-FFF2-40B4-BE49-F238E27FC236}">
                  <a16:creationId xmlns:a16="http://schemas.microsoft.com/office/drawing/2014/main" id="{CF6F1064-A158-431A-9E89-70B77A381F2E}"/>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507602" y="8008507"/>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Image result for rice stalk clipart">
              <a:extLst>
                <a:ext uri="{FF2B5EF4-FFF2-40B4-BE49-F238E27FC236}">
                  <a16:creationId xmlns:a16="http://schemas.microsoft.com/office/drawing/2014/main" id="{8BDE7824-E66C-4418-8198-82B9CDD4732E}"/>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853913" y="2201109"/>
              <a:ext cx="226267" cy="19875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rice stalk clipart">
              <a:extLst>
                <a:ext uri="{FF2B5EF4-FFF2-40B4-BE49-F238E27FC236}">
                  <a16:creationId xmlns:a16="http://schemas.microsoft.com/office/drawing/2014/main" id="{FF2920AA-3F3C-4FDD-803A-5A0E2CD8713B}"/>
                </a:ext>
              </a:extLst>
            </p:cNvPr>
            <p:cNvPicPr>
              <a:picLocks noChangeAspect="1" noChangeArrowheads="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148158" y="2275091"/>
              <a:ext cx="226267" cy="1987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208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4000" dirty="0"/>
              <a:t>Rules</a:t>
            </a:r>
          </a:p>
        </p:txBody>
      </p:sp>
      <p:sp>
        <p:nvSpPr>
          <p:cNvPr id="3" name="Content Placeholder 2"/>
          <p:cNvSpPr>
            <a:spLocks noGrp="1"/>
          </p:cNvSpPr>
          <p:nvPr>
            <p:ph idx="1"/>
          </p:nvPr>
        </p:nvSpPr>
        <p:spPr>
          <a:xfrm>
            <a:off x="289877" y="967420"/>
            <a:ext cx="8564246" cy="5524820"/>
          </a:xfrm>
        </p:spPr>
        <p:txBody>
          <a:bodyPr>
            <a:noAutofit/>
          </a:bodyPr>
          <a:lstStyle/>
          <a:p>
            <a:pPr lvl="0"/>
            <a:r>
              <a:rPr lang="en-GB" sz="1600" dirty="0"/>
              <a:t>The goal of each </a:t>
            </a:r>
            <a:r>
              <a:rPr lang="en-GB" sz="1600" b="1" dirty="0"/>
              <a:t>king/queen</a:t>
            </a:r>
            <a:r>
              <a:rPr lang="en-GB" sz="1600" dirty="0"/>
              <a:t> is to collect the most rice for themselves. But first, they must provide one bag of rice for each of their </a:t>
            </a:r>
            <a:r>
              <a:rPr lang="en-GB" sz="1600" b="1" dirty="0"/>
              <a:t>officials</a:t>
            </a:r>
            <a:r>
              <a:rPr lang="en-GB" sz="1600" dirty="0"/>
              <a:t> and ministers, and for their </a:t>
            </a:r>
            <a:r>
              <a:rPr lang="en-GB" sz="1600" b="1" dirty="0"/>
              <a:t>soldier</a:t>
            </a:r>
            <a:r>
              <a:rPr lang="en-GB" sz="1600" dirty="0"/>
              <a:t>. The amount of rice the king/queen has will be counted at the end of the role play.</a:t>
            </a:r>
            <a:endParaRPr lang="en-US" sz="1600" dirty="0"/>
          </a:p>
          <a:p>
            <a:pPr lvl="0"/>
            <a:r>
              <a:rPr lang="en-GB" sz="1600" dirty="0"/>
              <a:t>The </a:t>
            </a:r>
            <a:r>
              <a:rPr lang="en-GB" sz="1600" b="1" dirty="0"/>
              <a:t>king/queen</a:t>
            </a:r>
            <a:r>
              <a:rPr lang="en-GB" sz="1600" dirty="0"/>
              <a:t> can only speak to the </a:t>
            </a:r>
            <a:r>
              <a:rPr lang="en-GB" sz="1600" b="1" dirty="0"/>
              <a:t>ministers</a:t>
            </a:r>
            <a:r>
              <a:rPr lang="en-GB" sz="1600" dirty="0"/>
              <a:t> and the </a:t>
            </a:r>
            <a:r>
              <a:rPr lang="en-GB" sz="1600" b="1" dirty="0"/>
              <a:t>soldiers</a:t>
            </a:r>
            <a:r>
              <a:rPr lang="en-GB" sz="1600" dirty="0"/>
              <a:t>. </a:t>
            </a:r>
          </a:p>
          <a:p>
            <a:pPr lvl="0"/>
            <a:r>
              <a:rPr lang="en-GB" sz="1600" dirty="0"/>
              <a:t>The </a:t>
            </a:r>
            <a:r>
              <a:rPr lang="en-GB" sz="1600" b="1" dirty="0"/>
              <a:t>ministers</a:t>
            </a:r>
            <a:r>
              <a:rPr lang="en-GB" sz="1600" dirty="0"/>
              <a:t> can only speak to the </a:t>
            </a:r>
            <a:r>
              <a:rPr lang="en-GB" sz="1600" b="1" dirty="0"/>
              <a:t>king</a:t>
            </a:r>
            <a:r>
              <a:rPr lang="en-GB" sz="1600" dirty="0"/>
              <a:t> and the </a:t>
            </a:r>
            <a:r>
              <a:rPr lang="en-GB" sz="1600" b="1" dirty="0"/>
              <a:t>officials</a:t>
            </a:r>
            <a:r>
              <a:rPr lang="en-GB" sz="1600" dirty="0"/>
              <a:t>. </a:t>
            </a:r>
          </a:p>
          <a:p>
            <a:pPr lvl="0"/>
            <a:r>
              <a:rPr lang="en-GB" sz="1600" dirty="0"/>
              <a:t>The </a:t>
            </a:r>
            <a:r>
              <a:rPr lang="en-GB" sz="1600" b="1" dirty="0"/>
              <a:t>officials</a:t>
            </a:r>
            <a:r>
              <a:rPr lang="en-GB" sz="1600" dirty="0"/>
              <a:t> can only speak to the </a:t>
            </a:r>
            <a:r>
              <a:rPr lang="en-GB" sz="1600" b="1" dirty="0"/>
              <a:t>ministers</a:t>
            </a:r>
            <a:r>
              <a:rPr lang="en-GB" sz="1600" dirty="0"/>
              <a:t> and the </a:t>
            </a:r>
            <a:r>
              <a:rPr lang="en-GB" sz="1600" b="1" dirty="0"/>
              <a:t>villagers</a:t>
            </a:r>
            <a:r>
              <a:rPr lang="en-GB" sz="1600" dirty="0"/>
              <a:t>. </a:t>
            </a:r>
            <a:endParaRPr lang="en-US" sz="1600" dirty="0"/>
          </a:p>
          <a:p>
            <a:pPr lvl="0"/>
            <a:r>
              <a:rPr lang="en-GB" sz="1600" dirty="0"/>
              <a:t> The </a:t>
            </a:r>
            <a:r>
              <a:rPr lang="en-GB" sz="1600" b="1" dirty="0"/>
              <a:t>soldiers</a:t>
            </a:r>
            <a:r>
              <a:rPr lang="en-GB" sz="1600" dirty="0"/>
              <a:t> can only speak to the </a:t>
            </a:r>
            <a:r>
              <a:rPr lang="en-GB" sz="1600" b="1" dirty="0"/>
              <a:t>king/queen</a:t>
            </a:r>
            <a:r>
              <a:rPr lang="en-GB" sz="1600" dirty="0"/>
              <a:t> and the </a:t>
            </a:r>
            <a:r>
              <a:rPr lang="en-GB" sz="1600" b="1" dirty="0"/>
              <a:t>villagers</a:t>
            </a:r>
            <a:r>
              <a:rPr lang="en-GB" sz="1600" dirty="0"/>
              <a:t>. The soldiers can protect the villagers, or pretend to punish them. BUT the soldiers cannot move until they have eaten rice.</a:t>
            </a:r>
            <a:endParaRPr lang="en-US" sz="1600" dirty="0"/>
          </a:p>
          <a:p>
            <a:pPr lvl="0"/>
            <a:r>
              <a:rPr lang="en-GB" sz="1600" dirty="0"/>
              <a:t>The </a:t>
            </a:r>
            <a:r>
              <a:rPr lang="en-GB" sz="1600" b="1" dirty="0"/>
              <a:t>officials</a:t>
            </a:r>
            <a:r>
              <a:rPr lang="en-GB" sz="1600" dirty="0"/>
              <a:t> need to convince the </a:t>
            </a:r>
            <a:r>
              <a:rPr lang="en-GB" sz="1600" b="1" dirty="0"/>
              <a:t>villagers</a:t>
            </a:r>
            <a:r>
              <a:rPr lang="en-GB" sz="1600" dirty="0"/>
              <a:t> to hand over their rice. They can offer benefits (such as protection from soldiers), or they can  threaten the villagers (the soldiers will punish them). </a:t>
            </a:r>
            <a:endParaRPr lang="en-US" sz="1600" dirty="0"/>
          </a:p>
          <a:p>
            <a:pPr lvl="0"/>
            <a:r>
              <a:rPr lang="en-GB" sz="1600" dirty="0"/>
              <a:t>The </a:t>
            </a:r>
            <a:r>
              <a:rPr lang="en-GB" sz="1600" b="1" dirty="0"/>
              <a:t>ministers</a:t>
            </a:r>
            <a:r>
              <a:rPr lang="en-GB" sz="1600" dirty="0"/>
              <a:t> need to convince the </a:t>
            </a:r>
            <a:r>
              <a:rPr lang="en-GB" sz="1600" b="1" dirty="0"/>
              <a:t>officials</a:t>
            </a:r>
            <a:r>
              <a:rPr lang="en-GB" sz="1600" dirty="0"/>
              <a:t> to collect rice from the villagers. But they may need to promise to let the officials keep some rice for themselves. </a:t>
            </a:r>
            <a:endParaRPr lang="en-US" sz="1600" dirty="0"/>
          </a:p>
          <a:p>
            <a:pPr lvl="0"/>
            <a:r>
              <a:rPr lang="en-GB" sz="1600" dirty="0"/>
              <a:t>The </a:t>
            </a:r>
            <a:r>
              <a:rPr lang="en-GB" sz="1600" b="1" dirty="0"/>
              <a:t>kings</a:t>
            </a:r>
            <a:r>
              <a:rPr lang="en-GB" sz="1600" dirty="0"/>
              <a:t> need to convince the </a:t>
            </a:r>
            <a:r>
              <a:rPr lang="en-GB" sz="1600" b="1" dirty="0"/>
              <a:t>ministers</a:t>
            </a:r>
            <a:r>
              <a:rPr lang="en-GB" sz="1600" dirty="0"/>
              <a:t> to collect rice from the officials. But they may need to promise to let the ministers keep some rice for themselves.</a:t>
            </a:r>
            <a:endParaRPr lang="en-US" sz="1600" dirty="0"/>
          </a:p>
          <a:p>
            <a:pPr lvl="0"/>
            <a:r>
              <a:rPr lang="en-GB" sz="1600" dirty="0"/>
              <a:t>The </a:t>
            </a:r>
            <a:r>
              <a:rPr lang="en-GB" sz="1600" b="1" dirty="0"/>
              <a:t>villagers</a:t>
            </a:r>
            <a:r>
              <a:rPr lang="en-GB" sz="1600" dirty="0"/>
              <a:t> need to keep at least one bag of rice for themselves, but they can choose to give the other bags as tribute to one king/queen, or to both. They can only speak to each other, to the officials, and to the soldiers.</a:t>
            </a:r>
            <a:endParaRPr lang="en-US" sz="1600" dirty="0"/>
          </a:p>
          <a:p>
            <a:pPr lvl="0"/>
            <a:endParaRPr lang="en-GB" sz="1600" dirty="0"/>
          </a:p>
          <a:p>
            <a:pPr lvl="0"/>
            <a:r>
              <a:rPr lang="en-GB" sz="1600" dirty="0"/>
              <a:t>All players should remain </a:t>
            </a:r>
            <a:r>
              <a:rPr lang="en-GB" sz="1600" b="1" dirty="0"/>
              <a:t>respectful</a:t>
            </a:r>
            <a:r>
              <a:rPr lang="en-GB" sz="1600" dirty="0"/>
              <a:t> and </a:t>
            </a:r>
            <a:r>
              <a:rPr lang="en-GB" sz="1600" b="1" dirty="0"/>
              <a:t>safe</a:t>
            </a:r>
            <a:r>
              <a:rPr lang="en-GB" sz="1600" dirty="0"/>
              <a:t> while acting out their roles. Players should only </a:t>
            </a:r>
            <a:r>
              <a:rPr lang="en-GB" sz="1600" b="1" dirty="0"/>
              <a:t>use words </a:t>
            </a:r>
            <a:r>
              <a:rPr lang="en-GB" sz="1600" dirty="0"/>
              <a:t>(e.g., "I will punish you if you don't give me your rice!") instead of actions (e.g., hitting other students). </a:t>
            </a:r>
            <a:endParaRPr lang="en-US" sz="1600" dirty="0"/>
          </a:p>
          <a:p>
            <a:endParaRPr lang="en-US" sz="1600" dirty="0"/>
          </a:p>
        </p:txBody>
      </p:sp>
    </p:spTree>
    <p:extLst>
      <p:ext uri="{BB962C8B-B14F-4D97-AF65-F5344CB8AC3E}">
        <p14:creationId xmlns:p14="http://schemas.microsoft.com/office/powerpoint/2010/main" val="240194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1</a:t>
            </a:r>
          </a:p>
        </p:txBody>
      </p:sp>
      <p:sp>
        <p:nvSpPr>
          <p:cNvPr id="3" name="Content Placeholder 2"/>
          <p:cNvSpPr>
            <a:spLocks noGrp="1"/>
          </p:cNvSpPr>
          <p:nvPr>
            <p:ph idx="1"/>
          </p:nvPr>
        </p:nvSpPr>
        <p:spPr>
          <a:xfrm>
            <a:off x="498474" y="2143760"/>
            <a:ext cx="7556313" cy="3982403"/>
          </a:xfrm>
        </p:spPr>
        <p:txBody>
          <a:bodyPr>
            <a:normAutofit/>
          </a:bodyPr>
          <a:lstStyle/>
          <a:p>
            <a:pPr lvl="0"/>
            <a:r>
              <a:rPr lang="en-US" sz="2400" dirty="0"/>
              <a:t>What was your role in the role play? How did you feel in this role? </a:t>
            </a:r>
            <a:endParaRPr lang="en-DE" sz="2400" dirty="0"/>
          </a:p>
          <a:p>
            <a:pPr lvl="0"/>
            <a:r>
              <a:rPr lang="en-US" sz="2400" dirty="0"/>
              <a:t>Were you able to meet the goal that you were assigned? Why or why not? </a:t>
            </a:r>
            <a:endParaRPr lang="en-DE" sz="2400" dirty="0"/>
          </a:p>
          <a:p>
            <a:pPr lvl="0"/>
            <a:r>
              <a:rPr lang="en-US" sz="2400" dirty="0"/>
              <a:t>What interactions did you have with other players? How did you feel about each of the other roles?</a:t>
            </a:r>
            <a:endParaRPr lang="en-DE" sz="2400" dirty="0"/>
          </a:p>
        </p:txBody>
      </p:sp>
    </p:spTree>
    <p:extLst>
      <p:ext uri="{BB962C8B-B14F-4D97-AF65-F5344CB8AC3E}">
        <p14:creationId xmlns:p14="http://schemas.microsoft.com/office/powerpoint/2010/main" val="238928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2</a:t>
            </a:r>
          </a:p>
        </p:txBody>
      </p:sp>
      <p:sp>
        <p:nvSpPr>
          <p:cNvPr id="3" name="Content Placeholder 2"/>
          <p:cNvSpPr>
            <a:spLocks noGrp="1"/>
          </p:cNvSpPr>
          <p:nvPr>
            <p:ph idx="1"/>
          </p:nvPr>
        </p:nvSpPr>
        <p:spPr>
          <a:xfrm>
            <a:off x="498474" y="2092960"/>
            <a:ext cx="7556313" cy="4033203"/>
          </a:xfrm>
        </p:spPr>
        <p:txBody>
          <a:bodyPr>
            <a:normAutofit/>
          </a:bodyPr>
          <a:lstStyle/>
          <a:p>
            <a:pPr lvl="0"/>
            <a:r>
              <a:rPr lang="en-US" sz="2400" dirty="0"/>
              <a:t>Based on what you learned from the role play, why do you think the borders of the mandala kingdoms changed so frequently? </a:t>
            </a:r>
            <a:endParaRPr lang="en-DE" sz="2400" dirty="0"/>
          </a:p>
          <a:p>
            <a:pPr lvl="0"/>
            <a:r>
              <a:rPr lang="en-US" sz="2400" dirty="0"/>
              <a:t>What strategies for collecting tribute do you think were more effective: promising to offer protection, or threatening punishment? Why? </a:t>
            </a:r>
            <a:endParaRPr lang="en-DE" sz="2400" dirty="0"/>
          </a:p>
          <a:p>
            <a:pPr lvl="0"/>
            <a:r>
              <a:rPr lang="en-US" sz="2400" dirty="0"/>
              <a:t>How were mandala kingdoms different than countries today? How are they similar? Explain. </a:t>
            </a:r>
            <a:endParaRPr lang="en-DE" sz="2400" dirty="0"/>
          </a:p>
          <a:p>
            <a:pPr marL="0" indent="0">
              <a:buNone/>
            </a:pPr>
            <a:endParaRPr lang="en-US" dirty="0"/>
          </a:p>
          <a:p>
            <a:endParaRPr lang="en-US" dirty="0"/>
          </a:p>
        </p:txBody>
      </p:sp>
    </p:spTree>
    <p:extLst>
      <p:ext uri="{BB962C8B-B14F-4D97-AF65-F5344CB8AC3E}">
        <p14:creationId xmlns:p14="http://schemas.microsoft.com/office/powerpoint/2010/main" val="82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89C-36AD-4B09-A04C-CC99451CCABF}"/>
              </a:ext>
            </a:extLst>
          </p:cNvPr>
          <p:cNvSpPr>
            <a:spLocks noGrp="1"/>
          </p:cNvSpPr>
          <p:nvPr>
            <p:ph type="title"/>
          </p:nvPr>
        </p:nvSpPr>
        <p:spPr/>
        <p:txBody>
          <a:bodyPr/>
          <a:lstStyle/>
          <a:p>
            <a:r>
              <a:rPr lang="en-US" dirty="0"/>
              <a:t>Think – Pair - Share</a:t>
            </a:r>
            <a:endParaRPr lang="en-DE" dirty="0"/>
          </a:p>
        </p:txBody>
      </p:sp>
      <p:sp>
        <p:nvSpPr>
          <p:cNvPr id="3" name="Content Placeholder 2">
            <a:extLst>
              <a:ext uri="{FF2B5EF4-FFF2-40B4-BE49-F238E27FC236}">
                <a16:creationId xmlns:a16="http://schemas.microsoft.com/office/drawing/2014/main" id="{CDC2A5F9-DCDC-4187-AB96-8D0244A896CF}"/>
              </a:ext>
            </a:extLst>
          </p:cNvPr>
          <p:cNvSpPr>
            <a:spLocks noGrp="1"/>
          </p:cNvSpPr>
          <p:nvPr>
            <p:ph idx="1"/>
          </p:nvPr>
        </p:nvSpPr>
        <p:spPr>
          <a:xfrm>
            <a:off x="457200" y="2885439"/>
            <a:ext cx="7386320" cy="3240723"/>
          </a:xfrm>
        </p:spPr>
        <p:txBody>
          <a:bodyPr/>
          <a:lstStyle/>
          <a:p>
            <a:pPr marL="0" indent="0" algn="ctr">
              <a:buNone/>
            </a:pPr>
            <a:endParaRPr lang="en-GB" dirty="0"/>
          </a:p>
          <a:p>
            <a:pPr marL="0" indent="0" algn="ctr">
              <a:buNone/>
            </a:pPr>
            <a:r>
              <a:rPr lang="en-GB" dirty="0"/>
              <a:t>In ancient times, do you think the same countries existed that exist today? </a:t>
            </a:r>
          </a:p>
          <a:p>
            <a:pPr marL="0" indent="0" algn="ctr">
              <a:buNone/>
            </a:pPr>
            <a:r>
              <a:rPr lang="en-GB" dirty="0"/>
              <a:t>Why or why not?</a:t>
            </a:r>
            <a:endParaRPr lang="en-DE" dirty="0"/>
          </a:p>
        </p:txBody>
      </p:sp>
      <p:sp>
        <p:nvSpPr>
          <p:cNvPr id="4" name="Rectangle 3">
            <a:extLst>
              <a:ext uri="{FF2B5EF4-FFF2-40B4-BE49-F238E27FC236}">
                <a16:creationId xmlns:a16="http://schemas.microsoft.com/office/drawing/2014/main" id="{6213C1B6-3AA9-4A37-8F51-624917A0022B}"/>
              </a:ext>
            </a:extLst>
          </p:cNvPr>
          <p:cNvSpPr/>
          <p:nvPr/>
        </p:nvSpPr>
        <p:spPr>
          <a:xfrm>
            <a:off x="6508224" y="558799"/>
            <a:ext cx="4139952" cy="8633133"/>
          </a:xfrm>
          <a:prstGeom prst="rect">
            <a:avLst/>
          </a:prstGeom>
        </p:spPr>
        <p:txBody>
          <a:bodyPr wrap="square">
            <a:spAutoFit/>
          </a:bodyPr>
          <a:lstStyle/>
          <a:p>
            <a:r>
              <a:rPr lang="en-US" sz="55500" dirty="0"/>
              <a:t>?</a:t>
            </a:r>
          </a:p>
        </p:txBody>
      </p:sp>
    </p:spTree>
    <p:extLst>
      <p:ext uri="{BB962C8B-B14F-4D97-AF65-F5344CB8AC3E}">
        <p14:creationId xmlns:p14="http://schemas.microsoft.com/office/powerpoint/2010/main" val="304720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8335-DA16-4531-8D23-6CE86D35CDA5}"/>
              </a:ext>
            </a:extLst>
          </p:cNvPr>
          <p:cNvSpPr>
            <a:spLocks noGrp="1"/>
          </p:cNvSpPr>
          <p:nvPr>
            <p:ph type="title"/>
          </p:nvPr>
        </p:nvSpPr>
        <p:spPr>
          <a:xfrm>
            <a:off x="457200" y="274638"/>
            <a:ext cx="8229600" cy="731043"/>
          </a:xfrm>
        </p:spPr>
        <p:txBody>
          <a:bodyPr>
            <a:normAutofit fontScale="90000"/>
          </a:bodyPr>
          <a:lstStyle/>
          <a:p>
            <a:r>
              <a:rPr lang="en-US" dirty="0"/>
              <a:t>Southeast Asia today</a:t>
            </a:r>
            <a:endParaRPr lang="en-DE" dirty="0"/>
          </a:p>
        </p:txBody>
      </p:sp>
      <p:sp>
        <p:nvSpPr>
          <p:cNvPr id="3" name="Content Placeholder 2">
            <a:extLst>
              <a:ext uri="{FF2B5EF4-FFF2-40B4-BE49-F238E27FC236}">
                <a16:creationId xmlns:a16="http://schemas.microsoft.com/office/drawing/2014/main" id="{84B203D2-A5A5-4E9B-AF70-896F43EE6157}"/>
              </a:ext>
            </a:extLst>
          </p:cNvPr>
          <p:cNvSpPr>
            <a:spLocks noGrp="1"/>
          </p:cNvSpPr>
          <p:nvPr>
            <p:ph idx="1"/>
          </p:nvPr>
        </p:nvSpPr>
        <p:spPr/>
        <p:txBody>
          <a:bodyPr/>
          <a:lstStyle/>
          <a:p>
            <a:endParaRPr lang="en-DE"/>
          </a:p>
        </p:txBody>
      </p:sp>
      <p:pic>
        <p:nvPicPr>
          <p:cNvPr id="1026" name="Picture 2">
            <a:extLst>
              <a:ext uri="{FF2B5EF4-FFF2-40B4-BE49-F238E27FC236}">
                <a16:creationId xmlns:a16="http://schemas.microsoft.com/office/drawing/2014/main" id="{43BFBC58-1866-4C87-8C74-8477B7F4C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040" y="1005681"/>
            <a:ext cx="64674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2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6823" y="2224445"/>
            <a:ext cx="3826275" cy="4086498"/>
          </a:xfrm>
        </p:spPr>
        <p:txBody>
          <a:bodyPr>
            <a:noAutofit/>
          </a:bodyPr>
          <a:lstStyle/>
          <a:p>
            <a:pPr marL="0" lvl="1" indent="0">
              <a:spcBef>
                <a:spcPts val="2000"/>
              </a:spcBef>
              <a:buClr>
                <a:schemeClr val="accent1"/>
              </a:buClr>
              <a:buNone/>
            </a:pPr>
            <a:r>
              <a:rPr lang="en-GB" sz="2000" dirty="0"/>
              <a:t>Even before that, groups of people with similar cultures and languages lived in the area for a long time, but they organized themselves differently than we do today.</a:t>
            </a:r>
            <a:endParaRPr lang="en-US" sz="2000" dirty="0"/>
          </a:p>
        </p:txBody>
      </p:sp>
      <p:sp>
        <p:nvSpPr>
          <p:cNvPr id="2" name="Rectangle 1">
            <a:extLst>
              <a:ext uri="{FF2B5EF4-FFF2-40B4-BE49-F238E27FC236}">
                <a16:creationId xmlns:a16="http://schemas.microsoft.com/office/drawing/2014/main" id="{D5E7622E-1DE0-46BF-9BA4-A5DE419CF942}"/>
              </a:ext>
            </a:extLst>
          </p:cNvPr>
          <p:cNvSpPr/>
          <p:nvPr/>
        </p:nvSpPr>
        <p:spPr>
          <a:xfrm>
            <a:off x="457200" y="2224445"/>
            <a:ext cx="3826275" cy="353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by map of your country</a:t>
            </a:r>
            <a:endParaRPr lang="en-DE" dirty="0"/>
          </a:p>
        </p:txBody>
      </p:sp>
      <p:sp>
        <p:nvSpPr>
          <p:cNvPr id="7" name="TextBox 6">
            <a:extLst>
              <a:ext uri="{FF2B5EF4-FFF2-40B4-BE49-F238E27FC236}">
                <a16:creationId xmlns:a16="http://schemas.microsoft.com/office/drawing/2014/main" id="{B277C185-7058-4F5D-87F7-16941EC62E25}"/>
              </a:ext>
            </a:extLst>
          </p:cNvPr>
          <p:cNvSpPr txBox="1"/>
          <p:nvPr/>
        </p:nvSpPr>
        <p:spPr>
          <a:xfrm>
            <a:off x="541538" y="1216240"/>
            <a:ext cx="8380519" cy="461665"/>
          </a:xfrm>
          <a:prstGeom prst="rect">
            <a:avLst/>
          </a:prstGeom>
          <a:noFill/>
        </p:spPr>
        <p:txBody>
          <a:bodyPr wrap="square" rtlCol="0">
            <a:spAutoFit/>
          </a:bodyPr>
          <a:lstStyle/>
          <a:p>
            <a:r>
              <a:rPr lang="en-US" sz="2400" dirty="0"/>
              <a:t>Our country has the current borders since ….  because….</a:t>
            </a:r>
            <a:endParaRPr lang="en-DE" sz="2400" dirty="0"/>
          </a:p>
        </p:txBody>
      </p:sp>
      <p:sp>
        <p:nvSpPr>
          <p:cNvPr id="8" name="Title 1">
            <a:extLst>
              <a:ext uri="{FF2B5EF4-FFF2-40B4-BE49-F238E27FC236}">
                <a16:creationId xmlns:a16="http://schemas.microsoft.com/office/drawing/2014/main" id="{3A3472F5-6B85-456A-87D0-FA1E9029B2D8}"/>
              </a:ext>
            </a:extLst>
          </p:cNvPr>
          <p:cNvSpPr>
            <a:spLocks noGrp="1"/>
          </p:cNvSpPr>
          <p:nvPr>
            <p:ph type="title"/>
          </p:nvPr>
        </p:nvSpPr>
        <p:spPr>
          <a:xfrm>
            <a:off x="457200" y="274638"/>
            <a:ext cx="8229600" cy="731043"/>
          </a:xfrm>
        </p:spPr>
        <p:txBody>
          <a:bodyPr>
            <a:normAutofit fontScale="90000"/>
          </a:bodyPr>
          <a:lstStyle/>
          <a:p>
            <a:r>
              <a:rPr lang="en-US" dirty="0"/>
              <a:t>Our country today</a:t>
            </a:r>
            <a:endParaRPr lang="en-DE" dirty="0"/>
          </a:p>
        </p:txBody>
      </p:sp>
    </p:spTree>
    <p:extLst>
      <p:ext uri="{BB962C8B-B14F-4D97-AF65-F5344CB8AC3E}">
        <p14:creationId xmlns:p14="http://schemas.microsoft.com/office/powerpoint/2010/main" val="284758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of ..?</a:t>
            </a:r>
          </a:p>
        </p:txBody>
      </p:sp>
      <p:sp>
        <p:nvSpPr>
          <p:cNvPr id="3" name="Content Placeholder 2"/>
          <p:cNvSpPr>
            <a:spLocks noGrp="1"/>
          </p:cNvSpPr>
          <p:nvPr>
            <p:ph idx="1"/>
          </p:nvPr>
        </p:nvSpPr>
        <p:spPr>
          <a:xfrm>
            <a:off x="457200" y="1819922"/>
            <a:ext cx="8229600" cy="4306241"/>
          </a:xfrm>
        </p:spPr>
        <p:txBody>
          <a:bodyPr>
            <a:normAutofit/>
          </a:bodyPr>
          <a:lstStyle/>
          <a:p>
            <a:pPr marL="460375" lvl="1" indent="-457200">
              <a:buFont typeface="Arial" panose="020B0604020202020204" pitchFamily="34" charset="0"/>
              <a:buChar char="•"/>
            </a:pPr>
            <a:r>
              <a:rPr lang="en-GB" sz="2400" dirty="0"/>
              <a:t>Cities, villages, or kingdoms instead of countries. </a:t>
            </a:r>
          </a:p>
          <a:p>
            <a:pPr marL="460375" lvl="1" indent="-457200">
              <a:buFont typeface="Arial" panose="020B0604020202020204" pitchFamily="34" charset="0"/>
              <a:buChar char="•"/>
            </a:pPr>
            <a:r>
              <a:rPr lang="en-GB" sz="2400" dirty="0"/>
              <a:t>There were no official borders like we have today. </a:t>
            </a:r>
          </a:p>
          <a:p>
            <a:pPr marL="460375" lvl="1" indent="-457200">
              <a:buFont typeface="Arial" panose="020B0604020202020204" pitchFamily="34" charset="0"/>
              <a:buChar char="•"/>
            </a:pPr>
            <a:r>
              <a:rPr lang="en-GB" sz="2400" dirty="0"/>
              <a:t>People identifies themselves as citizens of a village, a city or followers of a leader, not as citizens of a country.</a:t>
            </a:r>
            <a:endParaRPr lang="en-US" sz="2400" dirty="0"/>
          </a:p>
        </p:txBody>
      </p:sp>
    </p:spTree>
    <p:extLst>
      <p:ext uri="{BB962C8B-B14F-4D97-AF65-F5344CB8AC3E}">
        <p14:creationId xmlns:p14="http://schemas.microsoft.com/office/powerpoint/2010/main" val="391663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of ..?</a:t>
            </a:r>
          </a:p>
        </p:txBody>
      </p:sp>
      <p:sp>
        <p:nvSpPr>
          <p:cNvPr id="3" name="Content Placeholder 2"/>
          <p:cNvSpPr>
            <a:spLocks noGrp="1"/>
          </p:cNvSpPr>
          <p:nvPr>
            <p:ph idx="1"/>
          </p:nvPr>
        </p:nvSpPr>
        <p:spPr/>
        <p:txBody>
          <a:bodyPr>
            <a:normAutofit/>
          </a:bodyPr>
          <a:lstStyle/>
          <a:p>
            <a:pPr marL="457200" lvl="1" indent="-457200">
              <a:buFont typeface="Arial" panose="020B0604020202020204" pitchFamily="34" charset="0"/>
              <a:buChar char="•"/>
            </a:pPr>
            <a:r>
              <a:rPr lang="en-GB" dirty="0"/>
              <a:t>Fewer people living in Southeast Asian than today. Most of the land was unoccupied. </a:t>
            </a:r>
          </a:p>
          <a:p>
            <a:pPr marL="457200" lvl="1" indent="-457200">
              <a:buFont typeface="Arial" panose="020B0604020202020204" pitchFamily="34" charset="0"/>
              <a:buChar char="•"/>
            </a:pPr>
            <a:r>
              <a:rPr lang="en-GB" dirty="0"/>
              <a:t>Rulers had to compete with each other to gain the loyalty of the villagers living in surrounding areas. </a:t>
            </a:r>
          </a:p>
          <a:p>
            <a:pPr marL="457200" lvl="1" indent="-457200">
              <a:buFont typeface="Arial" panose="020B0604020202020204" pitchFamily="34" charset="0"/>
              <a:buChar char="•"/>
            </a:pPr>
            <a:r>
              <a:rPr lang="en-GB" dirty="0"/>
              <a:t>They collected "tribute" from the villagers, which they used to run their kingdom. In exchange for tribute, the rulers promised to protect the villagers (or punish them if they didn't give tribute). </a:t>
            </a:r>
            <a:endParaRPr lang="en-US" dirty="0"/>
          </a:p>
        </p:txBody>
      </p:sp>
    </p:spTree>
    <p:extLst>
      <p:ext uri="{BB962C8B-B14F-4D97-AF65-F5344CB8AC3E}">
        <p14:creationId xmlns:p14="http://schemas.microsoft.com/office/powerpoint/2010/main" val="224499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659" y="2468042"/>
            <a:ext cx="3875560" cy="3815715"/>
          </a:xfrm>
        </p:spPr>
        <p:txBody>
          <a:bodyPr>
            <a:normAutofit/>
          </a:bodyPr>
          <a:lstStyle/>
          <a:p>
            <a:pPr marL="84138" lvl="1" indent="14288" algn="ctr">
              <a:buNone/>
            </a:pPr>
            <a:r>
              <a:rPr lang="en-GB" sz="2400" dirty="0"/>
              <a:t>King or queen at the centre</a:t>
            </a:r>
          </a:p>
          <a:p>
            <a:pPr marL="84138" lvl="1" indent="14288" algn="ctr">
              <a:buNone/>
            </a:pPr>
            <a:r>
              <a:rPr lang="en-GB" sz="2400" dirty="0">
                <a:sym typeface="Wingdings" panose="05000000000000000000" pitchFamily="2" charset="2"/>
              </a:rPr>
              <a:t></a:t>
            </a:r>
            <a:endParaRPr lang="en-GB" sz="2400" dirty="0"/>
          </a:p>
          <a:p>
            <a:pPr marL="84138" lvl="1" indent="14288" algn="ctr">
              <a:buNone/>
            </a:pPr>
            <a:r>
              <a:rPr lang="en-GB" sz="2400" dirty="0"/>
              <a:t>surrounded by ministers</a:t>
            </a:r>
          </a:p>
          <a:p>
            <a:pPr marL="84138" lvl="1" indent="14288" algn="ctr">
              <a:buNone/>
            </a:pPr>
            <a:r>
              <a:rPr lang="en-GB" sz="2400" dirty="0">
                <a:sym typeface="Wingdings" panose="05000000000000000000" pitchFamily="2" charset="2"/>
              </a:rPr>
              <a:t></a:t>
            </a:r>
            <a:endParaRPr lang="en-GB" sz="2400" dirty="0"/>
          </a:p>
          <a:p>
            <a:pPr marL="84138" lvl="1" indent="14288" algn="ctr">
              <a:buNone/>
            </a:pPr>
            <a:r>
              <a:rPr lang="en-GB" sz="2400" dirty="0"/>
              <a:t>surrounded by officials</a:t>
            </a:r>
          </a:p>
          <a:p>
            <a:pPr marL="84138" lvl="1" indent="14288" algn="ctr">
              <a:buNone/>
            </a:pPr>
            <a:r>
              <a:rPr lang="en-GB" sz="2400" dirty="0">
                <a:sym typeface="Wingdings" panose="05000000000000000000" pitchFamily="2" charset="2"/>
              </a:rPr>
              <a:t></a:t>
            </a:r>
            <a:endParaRPr lang="en-GB" sz="2400" dirty="0"/>
          </a:p>
          <a:p>
            <a:pPr marL="84138" lvl="1" indent="14288" algn="ctr">
              <a:buNone/>
            </a:pPr>
            <a:r>
              <a:rPr lang="en-GB" sz="2400" dirty="0"/>
              <a:t>surrounded by villagers </a:t>
            </a:r>
            <a:endParaRPr lang="en-US" sz="2400" dirty="0"/>
          </a:p>
        </p:txBody>
      </p:sp>
      <p:pic>
        <p:nvPicPr>
          <p:cNvPr id="5" name="Picture 4">
            <a:extLst>
              <a:ext uri="{FF2B5EF4-FFF2-40B4-BE49-F238E27FC236}">
                <a16:creationId xmlns:a16="http://schemas.microsoft.com/office/drawing/2014/main" id="{D7CCE249-0DBC-41A3-8014-C8068FFEED26}"/>
              </a:ext>
            </a:extLst>
          </p:cNvPr>
          <p:cNvPicPr/>
          <p:nvPr/>
        </p:nvPicPr>
        <p:blipFill rotWithShape="1">
          <a:blip r:embed="rId2"/>
          <a:srcRect l="32966" t="61117" r="18354" b="3877"/>
          <a:stretch/>
        </p:blipFill>
        <p:spPr bwMode="auto">
          <a:xfrm>
            <a:off x="4308740" y="2576286"/>
            <a:ext cx="4716780" cy="3815715"/>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9" name="Rectangle 8">
            <a:extLst>
              <a:ext uri="{FF2B5EF4-FFF2-40B4-BE49-F238E27FC236}">
                <a16:creationId xmlns:a16="http://schemas.microsoft.com/office/drawing/2014/main" id="{06D3B55D-BDA0-4D9A-9CC5-A02B1DF31CC3}"/>
              </a:ext>
            </a:extLst>
          </p:cNvPr>
          <p:cNvSpPr/>
          <p:nvPr/>
        </p:nvSpPr>
        <p:spPr>
          <a:xfrm>
            <a:off x="281659" y="1559329"/>
            <a:ext cx="8743861" cy="461665"/>
          </a:xfrm>
          <a:prstGeom prst="rect">
            <a:avLst/>
          </a:prstGeom>
        </p:spPr>
        <p:txBody>
          <a:bodyPr wrap="square">
            <a:spAutoFit/>
          </a:bodyPr>
          <a:lstStyle/>
          <a:p>
            <a:pPr marL="84138" lvl="1" indent="14288">
              <a:buNone/>
            </a:pPr>
            <a:r>
              <a:rPr lang="en-GB" sz="2400" dirty="0"/>
              <a:t>Historians compare ancient Southeast Asian kingdoms to </a:t>
            </a:r>
            <a:r>
              <a:rPr lang="en-GB" sz="2400" b="1" dirty="0"/>
              <a:t>mandalas</a:t>
            </a:r>
            <a:r>
              <a:rPr lang="en-GB" sz="2400" dirty="0"/>
              <a:t>.</a:t>
            </a:r>
          </a:p>
        </p:txBody>
      </p:sp>
      <p:sp>
        <p:nvSpPr>
          <p:cNvPr id="10" name="Title 1">
            <a:extLst>
              <a:ext uri="{FF2B5EF4-FFF2-40B4-BE49-F238E27FC236}">
                <a16:creationId xmlns:a16="http://schemas.microsoft.com/office/drawing/2014/main" id="{2FD2E3BA-B350-45E3-A2F1-0867341EDEBF}"/>
              </a:ext>
            </a:extLst>
          </p:cNvPr>
          <p:cNvSpPr>
            <a:spLocks noGrp="1"/>
          </p:cNvSpPr>
          <p:nvPr>
            <p:ph type="title"/>
          </p:nvPr>
        </p:nvSpPr>
        <p:spPr>
          <a:xfrm>
            <a:off x="457200" y="274638"/>
            <a:ext cx="8229600" cy="1143000"/>
          </a:xfrm>
        </p:spPr>
        <p:txBody>
          <a:bodyPr/>
          <a:lstStyle/>
          <a:p>
            <a:r>
              <a:rPr lang="en-US" dirty="0"/>
              <a:t>Mandala kingdom</a:t>
            </a:r>
          </a:p>
        </p:txBody>
      </p:sp>
    </p:spTree>
    <p:extLst>
      <p:ext uri="{BB962C8B-B14F-4D97-AF65-F5344CB8AC3E}">
        <p14:creationId xmlns:p14="http://schemas.microsoft.com/office/powerpoint/2010/main" val="36671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659" y="1752600"/>
            <a:ext cx="3875560" cy="4531158"/>
          </a:xfrm>
        </p:spPr>
        <p:txBody>
          <a:bodyPr>
            <a:normAutofit/>
          </a:bodyPr>
          <a:lstStyle/>
          <a:p>
            <a:pPr marL="84138" lvl="1" indent="14288">
              <a:buNone/>
            </a:pPr>
            <a:r>
              <a:rPr lang="en-GB" dirty="0"/>
              <a:t>The size and shape of the kingdom changed depending on how well the king or queen could convince people to pay tribute and be loyal to him or her.</a:t>
            </a:r>
            <a:endParaRPr lang="en-US" dirty="0"/>
          </a:p>
          <a:p>
            <a:endParaRPr lang="en-US" dirty="0"/>
          </a:p>
        </p:txBody>
      </p:sp>
      <p:pic>
        <p:nvPicPr>
          <p:cNvPr id="4" name="Picture 3" descr="../../Desktop/555px-Southeast_Asian_Historical_Mandalas.svg.png"/>
          <p:cNvPicPr/>
          <p:nvPr/>
        </p:nvPicPr>
        <p:blipFill rotWithShape="1">
          <a:blip r:embed="rId2" cstate="email">
            <a:extLst>
              <a:ext uri="{28A0092B-C50C-407E-A947-70E740481C1C}">
                <a14:useLocalDpi xmlns:a14="http://schemas.microsoft.com/office/drawing/2010/main" val="0"/>
              </a:ext>
            </a:extLst>
          </a:blip>
          <a:srcRect l="7623" r="5487"/>
          <a:stretch/>
        </p:blipFill>
        <p:spPr bwMode="auto">
          <a:xfrm>
            <a:off x="4740635" y="1752600"/>
            <a:ext cx="4092606" cy="4495800"/>
          </a:xfrm>
          <a:prstGeom prst="rect">
            <a:avLst/>
          </a:prstGeom>
          <a:noFill/>
          <a:ln>
            <a:noFill/>
          </a:ln>
        </p:spPr>
      </p:pic>
      <p:sp>
        <p:nvSpPr>
          <p:cNvPr id="5" name="Title 1">
            <a:extLst>
              <a:ext uri="{FF2B5EF4-FFF2-40B4-BE49-F238E27FC236}">
                <a16:creationId xmlns:a16="http://schemas.microsoft.com/office/drawing/2014/main" id="{AD09744E-00CD-452F-926B-9A5AAEE81DC4}"/>
              </a:ext>
            </a:extLst>
          </p:cNvPr>
          <p:cNvSpPr>
            <a:spLocks noGrp="1"/>
          </p:cNvSpPr>
          <p:nvPr>
            <p:ph type="title"/>
          </p:nvPr>
        </p:nvSpPr>
        <p:spPr>
          <a:xfrm>
            <a:off x="457200" y="274638"/>
            <a:ext cx="8229600" cy="1143000"/>
          </a:xfrm>
        </p:spPr>
        <p:txBody>
          <a:bodyPr/>
          <a:lstStyle/>
          <a:p>
            <a:r>
              <a:rPr lang="en-US" dirty="0"/>
              <a:t>Mandala kingdom</a:t>
            </a:r>
          </a:p>
        </p:txBody>
      </p:sp>
    </p:spTree>
    <p:extLst>
      <p:ext uri="{BB962C8B-B14F-4D97-AF65-F5344CB8AC3E}">
        <p14:creationId xmlns:p14="http://schemas.microsoft.com/office/powerpoint/2010/main" val="1360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1049</Words>
  <Application>Microsoft Office PowerPoint</Application>
  <PresentationFormat>On-screen Show (4:3)</PresentationFormat>
  <Paragraphs>93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Unit 2: Early Centres of Power  Lesson 2: How were ancient polities organized?</vt:lpstr>
      <vt:lpstr> A note to users of this presentation</vt:lpstr>
      <vt:lpstr>Think – Pair - Share</vt:lpstr>
      <vt:lpstr>Southeast Asia today</vt:lpstr>
      <vt:lpstr>Our country today</vt:lpstr>
      <vt:lpstr>Citizens of ..?</vt:lpstr>
      <vt:lpstr>Citizens of ..?</vt:lpstr>
      <vt:lpstr>Mandala kingdom</vt:lpstr>
      <vt:lpstr>Mandala kingdom</vt:lpstr>
      <vt:lpstr>Mandala Kingdom Role Play</vt:lpstr>
      <vt:lpstr>Mandala Role Play: initial set-up</vt:lpstr>
      <vt:lpstr>Rules</vt:lpstr>
      <vt:lpstr>Reflection 1</vt:lpstr>
      <vt:lpstr>Reflection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Pedagogy</dc:title>
  <dc:creator>J Metro</dc:creator>
  <cp:lastModifiedBy>Vanessa Achilles</cp:lastModifiedBy>
  <cp:revision>29</cp:revision>
  <dcterms:created xsi:type="dcterms:W3CDTF">2016-06-19T19:07:16Z</dcterms:created>
  <dcterms:modified xsi:type="dcterms:W3CDTF">2020-02-17T20:40:55Z</dcterms:modified>
</cp:coreProperties>
</file>