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64" r:id="rId4"/>
    <p:sldId id="257" r:id="rId5"/>
    <p:sldId id="258" r:id="rId6"/>
    <p:sldId id="266" r:id="rId7"/>
    <p:sldId id="260" r:id="rId8"/>
    <p:sldId id="261" r:id="rId9"/>
    <p:sldId id="267" r:id="rId10"/>
    <p:sldId id="268" r:id="rId11"/>
    <p:sldId id="269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3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75771-4369-410B-9BB5-39FDB6E3F3F9}" type="datetimeFigureOut">
              <a:rPr lang="en-DE" smtClean="0"/>
              <a:t>17/02/2020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D6A87-F8D8-4AB2-BB58-6C24A3EBFA9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7628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D6A87-F8D8-4AB2-BB58-6C24A3EBFA9D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55595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D6A87-F8D8-4AB2-BB58-6C24A3EBFA9D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8335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B107-ACF5-4127-B6F2-501F6E2A7338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90C5-F8D0-41A5-AD1B-D9A183152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4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B107-ACF5-4127-B6F2-501F6E2A7338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90C5-F8D0-41A5-AD1B-D9A183152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0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B107-ACF5-4127-B6F2-501F6E2A7338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90C5-F8D0-41A5-AD1B-D9A183152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B107-ACF5-4127-B6F2-501F6E2A7338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90C5-F8D0-41A5-AD1B-D9A183152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3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B107-ACF5-4127-B6F2-501F6E2A7338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90C5-F8D0-41A5-AD1B-D9A183152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B107-ACF5-4127-B6F2-501F6E2A7338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90C5-F8D0-41A5-AD1B-D9A183152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B107-ACF5-4127-B6F2-501F6E2A7338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90C5-F8D0-41A5-AD1B-D9A183152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9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B107-ACF5-4127-B6F2-501F6E2A7338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90C5-F8D0-41A5-AD1B-D9A183152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7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B107-ACF5-4127-B6F2-501F6E2A7338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90C5-F8D0-41A5-AD1B-D9A183152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3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B107-ACF5-4127-B6F2-501F6E2A7338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90C5-F8D0-41A5-AD1B-D9A183152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B107-ACF5-4127-B6F2-501F6E2A7338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90C5-F8D0-41A5-AD1B-D9A183152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7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FB107-ACF5-4127-B6F2-501F6E2A7338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C90C5-F8D0-41A5-AD1B-D9A183152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3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sharedhistories.asia/teach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wikipedia.org/wiki/Datei:Ban_Chiang_excavations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pears_and_short_swords,_Dong_Son_culture,_bronze_and_iron_-_National_Museum_of_Vietnamese_History_-_Hanoi,_Vietnam_-_DSC05488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pper_crystals.jpg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upload.wikimedia.org/wikipedia/commons/3/31/Late_Bronze_Age_-_Early_Iron_Age,_Miniature_Wheel_Votive_Model_(FindID_152129).jpg" TargetMode="External"/><Relationship Id="rId4" Type="http://schemas.openxmlformats.org/officeDocument/2006/relationships/hyperlink" Target="https://commons.wikimedia.org/wiki/File:Tin-2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Unit 2: Early </a:t>
            </a:r>
            <a:r>
              <a:rPr lang="en-US" sz="4900" b="1" dirty="0" err="1"/>
              <a:t>Centres</a:t>
            </a:r>
            <a:r>
              <a:rPr lang="en-US" sz="4900" b="1" dirty="0"/>
              <a:t> of Power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Lesson 1: How did Bronze Age people interact in Asia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CF94C-BA2C-46C6-9578-9795A72BF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" y="89452"/>
            <a:ext cx="1993507" cy="1035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A258F9-E3AF-4E79-8D45-789B3EC35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38" y="89453"/>
            <a:ext cx="5529242" cy="96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46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3C1A2-6AD0-4383-A96E-27EB88A3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Group work : Analysis of burial sites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5F15C-8D2C-4DE2-9D78-5E9B2AB20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objects are buried with this person?</a:t>
            </a:r>
          </a:p>
          <a:p>
            <a:r>
              <a:rPr lang="en-US" dirty="0"/>
              <a:t>Why were these objects buried with this person?</a:t>
            </a:r>
          </a:p>
          <a:p>
            <a:r>
              <a:rPr lang="en-US" dirty="0"/>
              <a:t>What materials did they need to make these objects?</a:t>
            </a:r>
          </a:p>
          <a:p>
            <a:r>
              <a:rPr lang="en-US" dirty="0"/>
              <a:t>Where did they get these materials?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BCD69-F1D1-4D8D-BA68-9D7589F9AB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52" y="5157193"/>
            <a:ext cx="4392488" cy="1598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F83A08-A6D8-43B0-93AF-7D654E05BF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57192"/>
            <a:ext cx="4392488" cy="159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36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946CB-5614-4C94-81D6-34D8AAF1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work: Mapping activity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0683A-55AC-4802-8E4E-C2C1D1754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resources do you see on the map?</a:t>
            </a:r>
          </a:p>
          <a:p>
            <a:r>
              <a:rPr lang="en-US" sz="2400" dirty="0"/>
              <a:t>Identify the resources you have, those you need and how to get them.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7A258-5193-44A8-BD29-64D871E0D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57" t="34145" r="9203" b="15825"/>
          <a:stretch/>
        </p:blipFill>
        <p:spPr>
          <a:xfrm>
            <a:off x="1619672" y="3092965"/>
            <a:ext cx="590465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5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3610744" cy="4684272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What resources are there?</a:t>
            </a:r>
          </a:p>
          <a:p>
            <a:pPr lvl="0"/>
            <a:r>
              <a:rPr lang="en-US" sz="2400" dirty="0"/>
              <a:t>What is near / far from where we live?</a:t>
            </a:r>
          </a:p>
          <a:p>
            <a:pPr lvl="0"/>
            <a:r>
              <a:rPr lang="en-US" sz="2400" dirty="0"/>
              <a:t>What challenges  would we have in getting these resources?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505"/>
            <a:ext cx="4860032" cy="68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6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EF81-5508-4E02-8370-C9E1AE8C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 note to users of this presentation</a:t>
            </a:r>
            <a:endParaRPr lang="en-DE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0D7F8-A9F8-4FCD-926F-CAE21E67D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2469"/>
            <a:ext cx="8229600" cy="425613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This presentation was developed as complementary materials for teachers  running this lesson. It follows the </a:t>
            </a:r>
            <a:r>
              <a:rPr lang="en-US" sz="2400" b="1" dirty="0"/>
              <a:t>lesson plan</a:t>
            </a:r>
            <a:r>
              <a:rPr lang="en-US" sz="2400" dirty="0"/>
              <a:t>.</a:t>
            </a:r>
          </a:p>
          <a:p>
            <a:r>
              <a:rPr lang="en-US" sz="2400" dirty="0"/>
              <a:t>It includes content from the lesson plans and the introductory essays for teachers’ </a:t>
            </a:r>
            <a:r>
              <a:rPr lang="en-US" sz="2400" b="1" dirty="0"/>
              <a:t>lectures</a:t>
            </a:r>
            <a:r>
              <a:rPr lang="en-US" sz="2400" dirty="0"/>
              <a:t>. It also introduces some of the </a:t>
            </a:r>
            <a:r>
              <a:rPr lang="en-US" sz="2400" b="1" dirty="0"/>
              <a:t>activities</a:t>
            </a:r>
            <a:r>
              <a:rPr lang="en-US" sz="2400" dirty="0"/>
              <a:t> suggested for students.</a:t>
            </a:r>
          </a:p>
          <a:p>
            <a:r>
              <a:rPr lang="en-US" sz="2400" dirty="0"/>
              <a:t>You are welcome to </a:t>
            </a:r>
            <a:r>
              <a:rPr lang="en-US" sz="2400" b="1" dirty="0"/>
              <a:t>customize</a:t>
            </a:r>
            <a:r>
              <a:rPr lang="en-US" sz="2400" dirty="0"/>
              <a:t> this presentation to adjust the lesson to their curriculum and to your students. You can change images, add/remove activities, and of course delete this slide, etc. The </a:t>
            </a:r>
            <a:r>
              <a:rPr lang="en-US" sz="2400" b="1" dirty="0">
                <a:solidFill>
                  <a:schemeClr val="bg1"/>
                </a:solidFill>
              </a:rPr>
              <a:t>Teacher’s Guide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fr-FR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https://sharedhistories.asia/teacher/</a:t>
            </a:r>
            <a:r>
              <a:rPr lang="fr-FR" sz="2400" dirty="0">
                <a:solidFill>
                  <a:schemeClr val="bg1"/>
                </a:solidFill>
              </a:rPr>
              <a:t>) </a:t>
            </a:r>
            <a:r>
              <a:rPr lang="en-US" sz="2400" dirty="0"/>
              <a:t>provides guidance on how to adjust the lessons.</a:t>
            </a:r>
          </a:p>
          <a:p>
            <a:r>
              <a:rPr lang="en-US" sz="2400" dirty="0"/>
              <a:t>We wish you a successful lesson!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E1823-109F-4ADA-817A-4A620117A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" y="-27384"/>
            <a:ext cx="8992716" cy="1033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DACD7-D0DA-42D6-BA28-00F9B19AB11A}"/>
              </a:ext>
            </a:extLst>
          </p:cNvPr>
          <p:cNvSpPr txBox="1"/>
          <p:nvPr/>
        </p:nvSpPr>
        <p:spPr>
          <a:xfrm>
            <a:off x="75642" y="6309320"/>
            <a:ext cx="9112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Southeast Asian Shared Histories project was developed by UNESCO Bangkok with funding from the Republic of Korea.</a:t>
            </a:r>
            <a:endParaRPr kumimoji="0" lang="en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77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57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 are your 3 most prized possessions?</a:t>
            </a:r>
          </a:p>
          <a:p>
            <a:pPr marL="0" indent="0" algn="ctr">
              <a:buNone/>
            </a:pPr>
            <a:r>
              <a:rPr lang="en-US" dirty="0"/>
              <a:t>Why are these items valuable to you?</a:t>
            </a:r>
          </a:p>
        </p:txBody>
      </p:sp>
      <p:pic>
        <p:nvPicPr>
          <p:cNvPr id="2050" name="Picture 2" descr="File:Stickfigure800ppx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95" y="3417878"/>
            <a:ext cx="1355170" cy="22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02853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3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1943" y="321297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1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8327" y="422108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2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F94E7-CE4E-46B1-93E1-37BC219785AA}"/>
              </a:ext>
            </a:extLst>
          </p:cNvPr>
          <p:cNvSpPr txBox="1"/>
          <p:nvPr/>
        </p:nvSpPr>
        <p:spPr>
          <a:xfrm>
            <a:off x="6285485" y="3480396"/>
            <a:ext cx="2401315" cy="2092881"/>
          </a:xfrm>
          <a:prstGeom prst="rect">
            <a:avLst/>
          </a:prstGeom>
          <a:solidFill>
            <a:srgbClr val="97335E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is it?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is it made from?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Where does it come from?</a:t>
            </a:r>
            <a:endParaRPr lang="en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1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We collect objects that have special value to us. Ancient people also did so.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45261C-F326-4575-8924-A5E679D43B8C}"/>
              </a:ext>
            </a:extLst>
          </p:cNvPr>
          <p:cNvSpPr/>
          <p:nvPr/>
        </p:nvSpPr>
        <p:spPr>
          <a:xfrm>
            <a:off x="6300192" y="620688"/>
            <a:ext cx="4139952" cy="863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5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ED6BF7-091F-4AB2-8880-E9B3F9BD0E43}"/>
              </a:ext>
            </a:extLst>
          </p:cNvPr>
          <p:cNvSpPr txBox="1"/>
          <p:nvPr/>
        </p:nvSpPr>
        <p:spPr>
          <a:xfrm>
            <a:off x="323528" y="3239347"/>
            <a:ext cx="65071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What objects do you think had value </a:t>
            </a:r>
            <a:b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to ancient people? </a:t>
            </a:r>
          </a:p>
        </p:txBody>
      </p:sp>
    </p:spTree>
    <p:extLst>
      <p:ext uri="{BB962C8B-B14F-4D97-AF65-F5344CB8AC3E}">
        <p14:creationId xmlns:p14="http://schemas.microsoft.com/office/powerpoint/2010/main" val="372116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n-US" dirty="0"/>
              <a:t>Ancient graves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94" y="1628800"/>
            <a:ext cx="8363206" cy="19442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dirty="0"/>
              <a:t>Archaeologists study which objects ancient people valued partly by examining their graves. </a:t>
            </a:r>
          </a:p>
          <a:p>
            <a:pPr marL="0" lv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The "</a:t>
            </a:r>
            <a:r>
              <a:rPr lang="en-US" sz="2200" b="1" dirty="0"/>
              <a:t>grave goods</a:t>
            </a:r>
            <a:r>
              <a:rPr lang="en-US" sz="2200" dirty="0"/>
              <a:t>" (goods buried with them) can provide important historical evidence about:</a:t>
            </a:r>
          </a:p>
          <a:p>
            <a:pPr marL="0" lv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64088" y="5418448"/>
            <a:ext cx="65" cy="366739"/>
          </a:xfrm>
          <a:prstGeom prst="rect">
            <a:avLst/>
          </a:prstGeom>
          <a:solidFill>
            <a:srgbClr val="F3F5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484BCF-0F21-4F8C-964F-1A492782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02" y="3623539"/>
            <a:ext cx="4839046" cy="257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49D059-C778-4F1E-AB4A-6E2205EC6DD8}"/>
              </a:ext>
            </a:extLst>
          </p:cNvPr>
          <p:cNvSpPr/>
          <p:nvPr/>
        </p:nvSpPr>
        <p:spPr>
          <a:xfrm>
            <a:off x="4860032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/>
              <a:t>Source: Steve, </a:t>
            </a:r>
            <a:r>
              <a:rPr lang="fr-FR" sz="1000" dirty="0">
                <a:hlinkClick r:id="rId4"/>
              </a:rPr>
              <a:t>https://de.wikipedia.org/wiki/Datei:Ban_Chiang_excavations.jpg</a:t>
            </a:r>
            <a:endParaRPr lang="en-DE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193F17-95D8-48D2-87F3-83D9CEA474B9}"/>
              </a:ext>
            </a:extLst>
          </p:cNvPr>
          <p:cNvSpPr/>
          <p:nvPr/>
        </p:nvSpPr>
        <p:spPr>
          <a:xfrm>
            <a:off x="323594" y="3573016"/>
            <a:ext cx="34563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/>
              <a:t>A person’s position in the community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/>
              <a:t>What was important to people in this community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/>
              <a:t>How cultures interacted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/>
              <a:t>Trade </a:t>
            </a:r>
          </a:p>
        </p:txBody>
      </p:sp>
    </p:spTree>
    <p:extLst>
      <p:ext uri="{BB962C8B-B14F-4D97-AF65-F5344CB8AC3E}">
        <p14:creationId xmlns:p14="http://schemas.microsoft.com/office/powerpoint/2010/main" val="325500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60C8-2D1B-4C46-84FA-C7A35DA0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Bronze Age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3C21C9-B73E-492C-826C-F74D89C4F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986" y="2348880"/>
            <a:ext cx="8732027" cy="25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0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Bronze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25" y="1700808"/>
            <a:ext cx="396044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Historians call this time period the Bronze Age because people started making objects out of bronze.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48758C-B4AE-404B-A32A-A5AA1D800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41" y="930920"/>
            <a:ext cx="4060177" cy="538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262C2D-1488-422C-A93B-1B72B0D2036A}"/>
              </a:ext>
            </a:extLst>
          </p:cNvPr>
          <p:cNvSpPr/>
          <p:nvPr/>
        </p:nvSpPr>
        <p:spPr>
          <a:xfrm>
            <a:off x="376260" y="6396335"/>
            <a:ext cx="8337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Source: </a:t>
            </a:r>
            <a:r>
              <a:rPr lang="fr-FR" sz="1200" dirty="0" err="1"/>
              <a:t>Daderot</a:t>
            </a:r>
            <a:r>
              <a:rPr lang="fr-FR" sz="1200" dirty="0"/>
              <a:t>, </a:t>
            </a:r>
            <a:r>
              <a:rPr lang="fr-FR" sz="1200" dirty="0">
                <a:hlinkClick r:id="rId3"/>
              </a:rPr>
              <a:t>https://commons.wikimedia.org/wiki/File:Spears_and_short_swords,_Dong_Son_culture,_bronze_and_iron_-_National_Museum_of_Vietnamese_History_-_Hanoi,_Vietnam_-_DSC05488.JPG</a:t>
            </a:r>
            <a:endParaRPr lang="en-DE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7938F5-EAD7-4C4D-87EB-3116F0979CF0}"/>
              </a:ext>
            </a:extLst>
          </p:cNvPr>
          <p:cNvSpPr/>
          <p:nvPr/>
        </p:nvSpPr>
        <p:spPr>
          <a:xfrm>
            <a:off x="4648477" y="904141"/>
            <a:ext cx="419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Spears and short swords, Dong Son culture</a:t>
            </a:r>
            <a:endParaRPr lang="en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2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684"/>
            <a:ext cx="8229600" cy="1143000"/>
          </a:xfrm>
        </p:spPr>
        <p:txBody>
          <a:bodyPr/>
          <a:lstStyle/>
          <a:p>
            <a:r>
              <a:rPr lang="en-US" dirty="0"/>
              <a:t>What is bronze?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A metal that is made of </a:t>
            </a:r>
            <a:r>
              <a:rPr lang="en-US" sz="2400" b="1" dirty="0"/>
              <a:t>copper</a:t>
            </a:r>
            <a:r>
              <a:rPr lang="en-US" sz="2400" dirty="0"/>
              <a:t> and </a:t>
            </a:r>
            <a:r>
              <a:rPr lang="en-US" sz="2400" b="1" dirty="0"/>
              <a:t>tin</a:t>
            </a:r>
            <a:r>
              <a:rPr lang="en-US" sz="2400" dirty="0"/>
              <a:t>. </a:t>
            </a:r>
          </a:p>
          <a:p>
            <a:pPr lvl="0"/>
            <a:r>
              <a:rPr lang="en-US" sz="2400" dirty="0"/>
              <a:t>Harder and stronger than copper or tin alone. </a:t>
            </a:r>
          </a:p>
          <a:p>
            <a:pPr lvl="0"/>
            <a:r>
              <a:rPr lang="en-US" sz="2400" dirty="0"/>
              <a:t>Easier to shape than stone. </a:t>
            </a:r>
          </a:p>
          <a:p>
            <a:pPr lvl="0"/>
            <a:r>
              <a:rPr lang="en-US" sz="2400" dirty="0"/>
              <a:t>Some historians believe that Chinese traders taught Southeast Asian people the process for making bronze. </a:t>
            </a:r>
          </a:p>
        </p:txBody>
      </p:sp>
      <p:pic>
        <p:nvPicPr>
          <p:cNvPr id="1026" name="Picture 2" descr="https://upload.wikimedia.org/wikipedia/commons/d/dc/Copper_crysta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38711"/>
            <a:ext cx="2342530" cy="23425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9936" y="6203376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Sources</a:t>
            </a:r>
            <a:r>
              <a:rPr lang="en-US" sz="800" dirty="0">
                <a:hlinkClick r:id="rId3"/>
              </a:rPr>
              <a:t>:</a:t>
            </a:r>
          </a:p>
          <a:p>
            <a:r>
              <a:rPr lang="en-US" sz="800" dirty="0">
                <a:hlinkClick r:id="rId3"/>
              </a:rPr>
              <a:t>https://commons.wikimedia.org/wiki/File:Copper_crystals.jpg</a:t>
            </a:r>
            <a:endParaRPr lang="en-US" sz="800" dirty="0"/>
          </a:p>
          <a:p>
            <a:r>
              <a:rPr lang="en-US" sz="800" dirty="0">
                <a:hlinkClick r:id="rId4"/>
              </a:rPr>
              <a:t>https://commons.wikimedia.org/wiki/File:Tin-2.jpg</a:t>
            </a:r>
            <a:endParaRPr lang="en-US" sz="800" dirty="0"/>
          </a:p>
          <a:p>
            <a:r>
              <a:rPr lang="en-US" sz="800" dirty="0">
                <a:hlinkClick r:id="rId5"/>
              </a:rPr>
              <a:t>https://upload.wikimedia.org/wikipedia/commons/3/31/Late_Bronze_Age_-_Early_Iron_Age%2C_Miniature_Wheel_Votive_Model_%28FindID_152129%29.jpg</a:t>
            </a:r>
            <a:endParaRPr lang="en-US" sz="800" dirty="0"/>
          </a:p>
        </p:txBody>
      </p:sp>
      <p:pic>
        <p:nvPicPr>
          <p:cNvPr id="1028" name="Picture 4" descr="File:Tin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95601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4430" y="3493952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Copper + (up to 25%) tin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Bronze</a:t>
            </a:r>
          </a:p>
        </p:txBody>
      </p:sp>
      <p:sp>
        <p:nvSpPr>
          <p:cNvPr id="6" name="Down Arrow 5"/>
          <p:cNvSpPr/>
          <p:nvPr/>
        </p:nvSpPr>
        <p:spPr>
          <a:xfrm>
            <a:off x="7164288" y="3931623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C:\Users\Vanessa Achilles\Documents\UNESCO\SEA Histories\Online Course\Photos\Bronze_Age_Wheel_Votiv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7871" y="4694280"/>
            <a:ext cx="1304363" cy="122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3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3C1A2-6AD0-4383-A96E-27EB88A3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87" y="10270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Group work : Analysis of burial sites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5F15C-8D2C-4DE2-9D78-5E9B2AB20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BCD69-F1D1-4D8D-BA68-9D7589F9AB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6712"/>
            <a:ext cx="8229600" cy="3030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F83A08-A6D8-43B0-93AF-7D654E05BF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24232"/>
            <a:ext cx="8229600" cy="281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617</Words>
  <Application>Microsoft Office PowerPoint</Application>
  <PresentationFormat>On-screen Show (4:3)</PresentationFormat>
  <Paragraphs>60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Unit 2: Early Centres of Power  Lesson 1: How did Bronze Age people interact in Asia </vt:lpstr>
      <vt:lpstr> A note to users of this presentation</vt:lpstr>
      <vt:lpstr>PowerPoint Presentation</vt:lpstr>
      <vt:lpstr>PowerPoint Presentation</vt:lpstr>
      <vt:lpstr>Ancient graves</vt:lpstr>
      <vt:lpstr>The Bronze Age</vt:lpstr>
      <vt:lpstr>The Bronze Age</vt:lpstr>
      <vt:lpstr>What is bronze?</vt:lpstr>
      <vt:lpstr>Group work : Analysis of burial sites</vt:lpstr>
      <vt:lpstr>Group work : Analysis of burial sites</vt:lpstr>
      <vt:lpstr>Group work: Mapping activity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Early Centres of Power Lesson 1: How did Bronze Age people interact in Asia </dc:title>
  <dc:creator>Vanessa Achilles</dc:creator>
  <cp:lastModifiedBy>Vanessa Achilles</cp:lastModifiedBy>
  <cp:revision>29</cp:revision>
  <dcterms:created xsi:type="dcterms:W3CDTF">2018-05-03T09:22:21Z</dcterms:created>
  <dcterms:modified xsi:type="dcterms:W3CDTF">2020-02-17T20:40:48Z</dcterms:modified>
</cp:coreProperties>
</file>