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2" r:id="rId4"/>
    <p:sldId id="271" r:id="rId5"/>
    <p:sldId id="273" r:id="rId6"/>
    <p:sldId id="274" r:id="rId7"/>
    <p:sldId id="275" r:id="rId8"/>
    <p:sldId id="257" r:id="rId9"/>
    <p:sldId id="264" r:id="rId10"/>
    <p:sldId id="259" r:id="rId11"/>
    <p:sldId id="266" r:id="rId12"/>
    <p:sldId id="265"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8" autoAdjust="0"/>
    <p:restoredTop sz="94660"/>
  </p:normalViewPr>
  <p:slideViewPr>
    <p:cSldViewPr>
      <p:cViewPr varScale="1">
        <p:scale>
          <a:sx n="63" d="100"/>
          <a:sy n="63" d="100"/>
        </p:scale>
        <p:origin x="1392"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264773-9C34-40E5-8D08-6E2DADB6B3D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5ECB0-7881-461A-9258-01EC57E72062}" type="slidenum">
              <a:rPr lang="en-US" smtClean="0"/>
              <a:t>‹#›</a:t>
            </a:fld>
            <a:endParaRPr lang="en-US"/>
          </a:p>
        </p:txBody>
      </p:sp>
    </p:spTree>
    <p:extLst>
      <p:ext uri="{BB962C8B-B14F-4D97-AF65-F5344CB8AC3E}">
        <p14:creationId xmlns:p14="http://schemas.microsoft.com/office/powerpoint/2010/main" val="4058446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264773-9C34-40E5-8D08-6E2DADB6B3D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5ECB0-7881-461A-9258-01EC57E72062}" type="slidenum">
              <a:rPr lang="en-US" smtClean="0"/>
              <a:t>‹#›</a:t>
            </a:fld>
            <a:endParaRPr lang="en-US"/>
          </a:p>
        </p:txBody>
      </p:sp>
    </p:spTree>
    <p:extLst>
      <p:ext uri="{BB962C8B-B14F-4D97-AF65-F5344CB8AC3E}">
        <p14:creationId xmlns:p14="http://schemas.microsoft.com/office/powerpoint/2010/main" val="390727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264773-9C34-40E5-8D08-6E2DADB6B3D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5ECB0-7881-461A-9258-01EC57E72062}" type="slidenum">
              <a:rPr lang="en-US" smtClean="0"/>
              <a:t>‹#›</a:t>
            </a:fld>
            <a:endParaRPr lang="en-US"/>
          </a:p>
        </p:txBody>
      </p:sp>
    </p:spTree>
    <p:extLst>
      <p:ext uri="{BB962C8B-B14F-4D97-AF65-F5344CB8AC3E}">
        <p14:creationId xmlns:p14="http://schemas.microsoft.com/office/powerpoint/2010/main" val="2516259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264773-9C34-40E5-8D08-6E2DADB6B3D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5ECB0-7881-461A-9258-01EC57E72062}" type="slidenum">
              <a:rPr lang="en-US" smtClean="0"/>
              <a:t>‹#›</a:t>
            </a:fld>
            <a:endParaRPr lang="en-US"/>
          </a:p>
        </p:txBody>
      </p:sp>
    </p:spTree>
    <p:extLst>
      <p:ext uri="{BB962C8B-B14F-4D97-AF65-F5344CB8AC3E}">
        <p14:creationId xmlns:p14="http://schemas.microsoft.com/office/powerpoint/2010/main" val="1542193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264773-9C34-40E5-8D08-6E2DADB6B3D4}"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5ECB0-7881-461A-9258-01EC57E72062}" type="slidenum">
              <a:rPr lang="en-US" smtClean="0"/>
              <a:t>‹#›</a:t>
            </a:fld>
            <a:endParaRPr lang="en-US"/>
          </a:p>
        </p:txBody>
      </p:sp>
    </p:spTree>
    <p:extLst>
      <p:ext uri="{BB962C8B-B14F-4D97-AF65-F5344CB8AC3E}">
        <p14:creationId xmlns:p14="http://schemas.microsoft.com/office/powerpoint/2010/main" val="944457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264773-9C34-40E5-8D08-6E2DADB6B3D4}"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5ECB0-7881-461A-9258-01EC57E72062}" type="slidenum">
              <a:rPr lang="en-US" smtClean="0"/>
              <a:t>‹#›</a:t>
            </a:fld>
            <a:endParaRPr lang="en-US"/>
          </a:p>
        </p:txBody>
      </p:sp>
    </p:spTree>
    <p:extLst>
      <p:ext uri="{BB962C8B-B14F-4D97-AF65-F5344CB8AC3E}">
        <p14:creationId xmlns:p14="http://schemas.microsoft.com/office/powerpoint/2010/main" val="409728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264773-9C34-40E5-8D08-6E2DADB6B3D4}"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15ECB0-7881-461A-9258-01EC57E72062}" type="slidenum">
              <a:rPr lang="en-US" smtClean="0"/>
              <a:t>‹#›</a:t>
            </a:fld>
            <a:endParaRPr lang="en-US"/>
          </a:p>
        </p:txBody>
      </p:sp>
    </p:spTree>
    <p:extLst>
      <p:ext uri="{BB962C8B-B14F-4D97-AF65-F5344CB8AC3E}">
        <p14:creationId xmlns:p14="http://schemas.microsoft.com/office/powerpoint/2010/main" val="347225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264773-9C34-40E5-8D08-6E2DADB6B3D4}" type="datetimeFigureOut">
              <a:rPr lang="en-US" smtClean="0"/>
              <a:t>2/17/2020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15ECB0-7881-461A-9258-01EC57E72062}" type="slidenum">
              <a:rPr lang="en-US" smtClean="0"/>
              <a:t>‹#›</a:t>
            </a:fld>
            <a:endParaRPr lang="en-US"/>
          </a:p>
        </p:txBody>
      </p:sp>
    </p:spTree>
    <p:extLst>
      <p:ext uri="{BB962C8B-B14F-4D97-AF65-F5344CB8AC3E}">
        <p14:creationId xmlns:p14="http://schemas.microsoft.com/office/powerpoint/2010/main" val="4170312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64773-9C34-40E5-8D08-6E2DADB6B3D4}" type="datetimeFigureOut">
              <a:rPr lang="en-US" smtClean="0"/>
              <a:t>2/17/2020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15ECB0-7881-461A-9258-01EC57E72062}" type="slidenum">
              <a:rPr lang="en-US" smtClean="0"/>
              <a:t>‹#›</a:t>
            </a:fld>
            <a:endParaRPr lang="en-US"/>
          </a:p>
        </p:txBody>
      </p:sp>
    </p:spTree>
    <p:extLst>
      <p:ext uri="{BB962C8B-B14F-4D97-AF65-F5344CB8AC3E}">
        <p14:creationId xmlns:p14="http://schemas.microsoft.com/office/powerpoint/2010/main" val="160197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264773-9C34-40E5-8D08-6E2DADB6B3D4}"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5ECB0-7881-461A-9258-01EC57E72062}" type="slidenum">
              <a:rPr lang="en-US" smtClean="0"/>
              <a:t>‹#›</a:t>
            </a:fld>
            <a:endParaRPr lang="en-US"/>
          </a:p>
        </p:txBody>
      </p:sp>
    </p:spTree>
    <p:extLst>
      <p:ext uri="{BB962C8B-B14F-4D97-AF65-F5344CB8AC3E}">
        <p14:creationId xmlns:p14="http://schemas.microsoft.com/office/powerpoint/2010/main" val="3030488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264773-9C34-40E5-8D08-6E2DADB6B3D4}"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5ECB0-7881-461A-9258-01EC57E72062}" type="slidenum">
              <a:rPr lang="en-US" smtClean="0"/>
              <a:t>‹#›</a:t>
            </a:fld>
            <a:endParaRPr lang="en-US"/>
          </a:p>
        </p:txBody>
      </p:sp>
    </p:spTree>
    <p:extLst>
      <p:ext uri="{BB962C8B-B14F-4D97-AF65-F5344CB8AC3E}">
        <p14:creationId xmlns:p14="http://schemas.microsoft.com/office/powerpoint/2010/main" val="2413106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64773-9C34-40E5-8D08-6E2DADB6B3D4}" type="datetimeFigureOut">
              <a:rPr lang="en-US" smtClean="0"/>
              <a:t>2/17/2020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5ECB0-7881-461A-9258-01EC57E72062}" type="slidenum">
              <a:rPr lang="en-US" smtClean="0"/>
              <a:t>‹#›</a:t>
            </a:fld>
            <a:endParaRPr lang="en-US"/>
          </a:p>
        </p:txBody>
      </p:sp>
    </p:spTree>
    <p:extLst>
      <p:ext uri="{BB962C8B-B14F-4D97-AF65-F5344CB8AC3E}">
        <p14:creationId xmlns:p14="http://schemas.microsoft.com/office/powerpoint/2010/main" val="3544176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sharedhistories.asia/teach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flickr.com/photos/borneochildaid-org/4977105666/in/album-72157624799724459/"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IwizKx4PCsQ"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24944"/>
            <a:ext cx="7772400" cy="1470025"/>
          </a:xfrm>
        </p:spPr>
        <p:txBody>
          <a:bodyPr>
            <a:normAutofit fontScale="90000"/>
          </a:bodyPr>
          <a:lstStyle/>
          <a:p>
            <a:r>
              <a:rPr lang="en-US" sz="4900" b="1" dirty="0"/>
              <a:t>Unit 1: People and Places</a:t>
            </a:r>
            <a:br>
              <a:rPr lang="en-US" dirty="0"/>
            </a:br>
            <a:br>
              <a:rPr lang="en-US" dirty="0"/>
            </a:br>
            <a:r>
              <a:rPr lang="en-US" dirty="0"/>
              <a:t>Lesson 6:  Living on the coastlands: </a:t>
            </a:r>
            <a:br>
              <a:rPr lang="en-US" dirty="0"/>
            </a:br>
            <a:r>
              <a:rPr lang="en-US" dirty="0"/>
              <a:t>The case of the Sama-Bajau in the Coral Triangle</a:t>
            </a:r>
          </a:p>
        </p:txBody>
      </p:sp>
      <p:pic>
        <p:nvPicPr>
          <p:cNvPr id="4" name="Picture 3">
            <a:extLst>
              <a:ext uri="{FF2B5EF4-FFF2-40B4-BE49-F238E27FC236}">
                <a16:creationId xmlns:a16="http://schemas.microsoft.com/office/drawing/2014/main" id="{3928F014-D558-42B2-A6E9-ECEE0E44CDA2}"/>
              </a:ext>
            </a:extLst>
          </p:cNvPr>
          <p:cNvPicPr>
            <a:picLocks noChangeAspect="1"/>
          </p:cNvPicPr>
          <p:nvPr/>
        </p:nvPicPr>
        <p:blipFill>
          <a:blip r:embed="rId2"/>
          <a:stretch>
            <a:fillRect/>
          </a:stretch>
        </p:blipFill>
        <p:spPr>
          <a:xfrm>
            <a:off x="75642" y="185885"/>
            <a:ext cx="8992716" cy="1033315"/>
          </a:xfrm>
          <a:prstGeom prst="rect">
            <a:avLst/>
          </a:prstGeom>
        </p:spPr>
      </p:pic>
    </p:spTree>
    <p:extLst>
      <p:ext uri="{BB962C8B-B14F-4D97-AF65-F5344CB8AC3E}">
        <p14:creationId xmlns:p14="http://schemas.microsoft.com/office/powerpoint/2010/main" val="3930698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Vanessa Achilles\Documents\UNESCO\SEA Histories\Online Course\Photos\CoralTriangle_USAID_Flickr.jpg"/>
          <p:cNvPicPr>
            <a:picLocks noChangeAspect="1" noChangeArrowheads="1"/>
          </p:cNvPicPr>
          <p:nvPr/>
        </p:nvPicPr>
        <p:blipFill rotWithShape="1">
          <a:blip r:embed="rId2">
            <a:extLst>
              <a:ext uri="{28A0092B-C50C-407E-A947-70E740481C1C}">
                <a14:useLocalDpi xmlns:a14="http://schemas.microsoft.com/office/drawing/2010/main" val="0"/>
              </a:ext>
            </a:extLst>
          </a:blip>
          <a:srcRect l="31922" r="37545"/>
          <a:stretch/>
        </p:blipFill>
        <p:spPr bwMode="auto">
          <a:xfrm>
            <a:off x="6029098" y="0"/>
            <a:ext cx="3151414" cy="68691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16632"/>
            <a:ext cx="8229600" cy="778098"/>
          </a:xfrm>
        </p:spPr>
        <p:txBody>
          <a:bodyPr>
            <a:normAutofit/>
          </a:bodyPr>
          <a:lstStyle/>
          <a:p>
            <a:r>
              <a:rPr lang="en-US" sz="3600" dirty="0"/>
              <a:t>Coral triangle: a very rich biodiversity</a:t>
            </a:r>
          </a:p>
        </p:txBody>
      </p:sp>
      <p:sp>
        <p:nvSpPr>
          <p:cNvPr id="3" name="Content Placeholder 2"/>
          <p:cNvSpPr>
            <a:spLocks noGrp="1"/>
          </p:cNvSpPr>
          <p:nvPr>
            <p:ph idx="1"/>
          </p:nvPr>
        </p:nvSpPr>
        <p:spPr>
          <a:xfrm>
            <a:off x="107504" y="1196752"/>
            <a:ext cx="5921594" cy="5672360"/>
          </a:xfrm>
        </p:spPr>
        <p:txBody>
          <a:bodyPr>
            <a:normAutofit fontScale="92500"/>
          </a:bodyPr>
          <a:lstStyle/>
          <a:p>
            <a:r>
              <a:rPr lang="en-US" sz="2600" dirty="0"/>
              <a:t>600 different species of reef building coral </a:t>
            </a:r>
          </a:p>
          <a:p>
            <a:r>
              <a:rPr lang="en-US" sz="2600" dirty="0"/>
              <a:t>76% of the world’s coral reef species </a:t>
            </a:r>
          </a:p>
          <a:p>
            <a:r>
              <a:rPr lang="en-US" sz="2600" dirty="0"/>
              <a:t>2000 species of reef fish</a:t>
            </a:r>
          </a:p>
          <a:p>
            <a:r>
              <a:rPr lang="en-US" sz="2600" dirty="0"/>
              <a:t>75% of the world’s marine mammal species. </a:t>
            </a:r>
          </a:p>
          <a:p>
            <a:r>
              <a:rPr lang="en-US" sz="2600" dirty="0"/>
              <a:t>habitat for six of the world’s seven species of sea turtles</a:t>
            </a:r>
          </a:p>
          <a:p>
            <a:r>
              <a:rPr lang="en-US" sz="2600" dirty="0"/>
              <a:t>largest proportion of mangrove forest on the planet.  </a:t>
            </a:r>
          </a:p>
          <a:p>
            <a:pPr marL="0" indent="0">
              <a:buNone/>
            </a:pPr>
            <a:endParaRPr lang="en-US" sz="2600" dirty="0"/>
          </a:p>
          <a:p>
            <a:pPr marL="0" indent="0">
              <a:buNone/>
            </a:pPr>
            <a:r>
              <a:rPr lang="en-US" sz="2600" dirty="0"/>
              <a:t>It is estimated that over 120 million people today depend on the marine resources in the region for their livelihoods. </a:t>
            </a:r>
          </a:p>
          <a:p>
            <a:endParaRPr lang="en-US" dirty="0"/>
          </a:p>
          <a:p>
            <a:endParaRPr lang="en-US" dirty="0"/>
          </a:p>
        </p:txBody>
      </p:sp>
      <p:sp>
        <p:nvSpPr>
          <p:cNvPr id="4" name="Rectangle 3"/>
          <p:cNvSpPr/>
          <p:nvPr/>
        </p:nvSpPr>
        <p:spPr>
          <a:xfrm>
            <a:off x="6029098" y="6452319"/>
            <a:ext cx="3151414" cy="577081"/>
          </a:xfrm>
          <a:prstGeom prst="rect">
            <a:avLst/>
          </a:prstGeom>
        </p:spPr>
        <p:txBody>
          <a:bodyPr wrap="square">
            <a:spAutoFit/>
          </a:bodyPr>
          <a:lstStyle/>
          <a:p>
            <a:r>
              <a:rPr lang="en-US" sz="1050" dirty="0">
                <a:solidFill>
                  <a:schemeClr val="bg1"/>
                </a:solidFill>
              </a:rPr>
              <a:t>© USAID CTSP/James Morgan</a:t>
            </a:r>
          </a:p>
          <a:p>
            <a:r>
              <a:rPr lang="en-US" sz="1050" dirty="0">
                <a:solidFill>
                  <a:schemeClr val="bg1"/>
                </a:solidFill>
              </a:rPr>
              <a:t>https://www.flickr.com/photos/usaidasia/8965496796</a:t>
            </a:r>
          </a:p>
        </p:txBody>
      </p:sp>
    </p:spTree>
    <p:extLst>
      <p:ext uri="{BB962C8B-B14F-4D97-AF65-F5344CB8AC3E}">
        <p14:creationId xmlns:p14="http://schemas.microsoft.com/office/powerpoint/2010/main" val="1836614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20Shot%202016-05-06%20at%209.05.38%20AM.png"/>
          <p:cNvPicPr/>
          <p:nvPr/>
        </p:nvPicPr>
        <p:blipFill>
          <a:blip r:embed="rId2">
            <a:extLst>
              <a:ext uri="{28A0092B-C50C-407E-A947-70E740481C1C}">
                <a14:useLocalDpi xmlns:a14="http://schemas.microsoft.com/office/drawing/2010/main" val="0"/>
              </a:ext>
            </a:extLst>
          </a:blip>
          <a:srcRect/>
          <a:stretch>
            <a:fillRect/>
          </a:stretch>
        </p:blipFill>
        <p:spPr bwMode="auto">
          <a:xfrm>
            <a:off x="-2434" y="-1623"/>
            <a:ext cx="9146434" cy="6526967"/>
          </a:xfrm>
          <a:prstGeom prst="rect">
            <a:avLst/>
          </a:prstGeom>
          <a:noFill/>
          <a:ln>
            <a:noFill/>
          </a:ln>
        </p:spPr>
      </p:pic>
      <p:sp>
        <p:nvSpPr>
          <p:cNvPr id="5" name="Rectangle 4"/>
          <p:cNvSpPr/>
          <p:nvPr/>
        </p:nvSpPr>
        <p:spPr>
          <a:xfrm>
            <a:off x="251520" y="6577607"/>
            <a:ext cx="2700226" cy="307777"/>
          </a:xfrm>
          <a:prstGeom prst="rect">
            <a:avLst/>
          </a:prstGeom>
        </p:spPr>
        <p:txBody>
          <a:bodyPr wrap="none">
            <a:spAutoFit/>
          </a:bodyPr>
          <a:lstStyle/>
          <a:p>
            <a:r>
              <a:rPr lang="en-US" sz="1400" dirty="0"/>
              <a:t>Source: http://ctatlas.reefbase.org</a:t>
            </a:r>
          </a:p>
        </p:txBody>
      </p:sp>
    </p:spTree>
    <p:extLst>
      <p:ext uri="{BB962C8B-B14F-4D97-AF65-F5344CB8AC3E}">
        <p14:creationId xmlns:p14="http://schemas.microsoft.com/office/powerpoint/2010/main" val="3653813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850106"/>
          </a:xfrm>
        </p:spPr>
        <p:txBody>
          <a:bodyPr>
            <a:normAutofit/>
          </a:bodyPr>
          <a:lstStyle/>
          <a:p>
            <a:r>
              <a:rPr lang="en-US" sz="3600" dirty="0"/>
              <a:t>Sea nomads territories</a:t>
            </a:r>
          </a:p>
        </p:txBody>
      </p:sp>
      <p:sp>
        <p:nvSpPr>
          <p:cNvPr id="3" name="Content Placeholder 2"/>
          <p:cNvSpPr>
            <a:spLocks noGrp="1"/>
          </p:cNvSpPr>
          <p:nvPr>
            <p:ph idx="1"/>
          </p:nvPr>
        </p:nvSpPr>
        <p:spPr>
          <a:xfrm>
            <a:off x="7380312" y="1600200"/>
            <a:ext cx="1584176" cy="4525963"/>
          </a:xfrm>
        </p:spPr>
        <p:txBody>
          <a:bodyPr>
            <a:normAutofit/>
          </a:bodyPr>
          <a:lstStyle/>
          <a:p>
            <a:pPr marL="0" indent="0">
              <a:buNone/>
            </a:pPr>
            <a:endParaRPr lang="en-US" sz="2000" dirty="0">
              <a:solidFill>
                <a:schemeClr val="tx2">
                  <a:lumMod val="60000"/>
                  <a:lumOff val="40000"/>
                </a:schemeClr>
              </a:solidFill>
            </a:endParaRPr>
          </a:p>
          <a:p>
            <a:pPr marL="0" indent="0">
              <a:buNone/>
            </a:pPr>
            <a:r>
              <a:rPr lang="en-US" sz="2000" dirty="0">
                <a:solidFill>
                  <a:schemeClr val="tx2">
                    <a:lumMod val="60000"/>
                    <a:lumOff val="40000"/>
                  </a:schemeClr>
                </a:solidFill>
              </a:rPr>
              <a:t>Blue: </a:t>
            </a:r>
            <a:r>
              <a:rPr lang="en-US" sz="2000" dirty="0" err="1">
                <a:solidFill>
                  <a:schemeClr val="tx2">
                    <a:lumMod val="60000"/>
                    <a:lumOff val="40000"/>
                  </a:schemeClr>
                </a:solidFill>
              </a:rPr>
              <a:t>Moken</a:t>
            </a:r>
            <a:endParaRPr lang="en-US" sz="2000" dirty="0">
              <a:solidFill>
                <a:schemeClr val="tx2">
                  <a:lumMod val="60000"/>
                  <a:lumOff val="40000"/>
                </a:schemeClr>
              </a:solidFill>
            </a:endParaRPr>
          </a:p>
          <a:p>
            <a:pPr marL="0" indent="0">
              <a:buNone/>
            </a:pPr>
            <a:endParaRPr lang="en-US" sz="2000" dirty="0">
              <a:solidFill>
                <a:schemeClr val="accent6">
                  <a:lumMod val="75000"/>
                </a:schemeClr>
              </a:solidFill>
            </a:endParaRPr>
          </a:p>
          <a:p>
            <a:pPr marL="0" indent="0">
              <a:buNone/>
            </a:pPr>
            <a:r>
              <a:rPr lang="en-US" sz="2000" dirty="0">
                <a:solidFill>
                  <a:schemeClr val="accent6">
                    <a:lumMod val="75000"/>
                  </a:schemeClr>
                </a:solidFill>
              </a:rPr>
              <a:t>Orange: Orang </a:t>
            </a:r>
            <a:r>
              <a:rPr lang="en-US" sz="2000" dirty="0" err="1">
                <a:solidFill>
                  <a:schemeClr val="accent6">
                    <a:lumMod val="75000"/>
                  </a:schemeClr>
                </a:solidFill>
              </a:rPr>
              <a:t>Laut</a:t>
            </a:r>
            <a:endParaRPr lang="en-US" sz="2000" dirty="0">
              <a:solidFill>
                <a:schemeClr val="accent6">
                  <a:lumMod val="75000"/>
                </a:schemeClr>
              </a:solidFill>
            </a:endParaRPr>
          </a:p>
          <a:p>
            <a:pPr marL="0" indent="0">
              <a:buNone/>
            </a:pPr>
            <a:endParaRPr lang="en-US" sz="2000" dirty="0">
              <a:solidFill>
                <a:schemeClr val="accent3">
                  <a:lumMod val="75000"/>
                </a:schemeClr>
              </a:solidFill>
            </a:endParaRPr>
          </a:p>
          <a:p>
            <a:pPr marL="0" indent="0">
              <a:buNone/>
            </a:pPr>
            <a:r>
              <a:rPr lang="en-US" sz="2000" dirty="0">
                <a:solidFill>
                  <a:schemeClr val="accent3">
                    <a:lumMod val="75000"/>
                  </a:schemeClr>
                </a:solidFill>
              </a:rPr>
              <a:t>Green: </a:t>
            </a:r>
            <a:r>
              <a:rPr lang="en-US" sz="2000" dirty="0" err="1">
                <a:solidFill>
                  <a:schemeClr val="accent3">
                    <a:lumMod val="75000"/>
                  </a:schemeClr>
                </a:solidFill>
              </a:rPr>
              <a:t>Sama</a:t>
            </a:r>
            <a:r>
              <a:rPr lang="en-US" sz="2000" dirty="0">
                <a:solidFill>
                  <a:schemeClr val="accent3">
                    <a:lumMod val="75000"/>
                  </a:schemeClr>
                </a:solidFill>
              </a:rPr>
              <a:t>/</a:t>
            </a:r>
            <a:r>
              <a:rPr lang="en-US" sz="2000" dirty="0" err="1">
                <a:solidFill>
                  <a:schemeClr val="accent3">
                    <a:lumMod val="75000"/>
                  </a:schemeClr>
                </a:solidFill>
              </a:rPr>
              <a:t>Bajau</a:t>
            </a:r>
            <a:r>
              <a:rPr lang="en-US" sz="2000" dirty="0">
                <a:solidFill>
                  <a:schemeClr val="accent3">
                    <a:lumMod val="75000"/>
                  </a:schemeClr>
                </a:solidFill>
              </a:rPr>
              <a:t> </a:t>
            </a:r>
          </a:p>
        </p:txBody>
      </p:sp>
      <p:pic>
        <p:nvPicPr>
          <p:cNvPr id="4" name="Picture 3" descr="Sea_Nomads_distribution_map.jpg"/>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0728"/>
            <a:ext cx="7056784" cy="5544616"/>
          </a:xfrm>
          <a:prstGeom prst="rect">
            <a:avLst/>
          </a:prstGeom>
          <a:noFill/>
          <a:ln>
            <a:noFill/>
          </a:ln>
        </p:spPr>
      </p:pic>
      <p:sp>
        <p:nvSpPr>
          <p:cNvPr id="5" name="Rectangle 4"/>
          <p:cNvSpPr/>
          <p:nvPr/>
        </p:nvSpPr>
        <p:spPr>
          <a:xfrm>
            <a:off x="179512" y="6444044"/>
            <a:ext cx="7056784" cy="276999"/>
          </a:xfrm>
          <a:prstGeom prst="rect">
            <a:avLst/>
          </a:prstGeom>
        </p:spPr>
        <p:txBody>
          <a:bodyPr wrap="square">
            <a:spAutoFit/>
          </a:bodyPr>
          <a:lstStyle/>
          <a:p>
            <a:r>
              <a:rPr lang="fr-FR" sz="1200" i="1" dirty="0"/>
              <a:t>Source</a:t>
            </a:r>
            <a:r>
              <a:rPr lang="fr-FR" sz="1200" dirty="0"/>
              <a:t>: https://commons.wikimedia.org/wiki/File:Sea_Nomads_distribution_map.jpg</a:t>
            </a:r>
            <a:endParaRPr lang="en-US" sz="1200" dirty="0"/>
          </a:p>
        </p:txBody>
      </p:sp>
    </p:spTree>
    <p:extLst>
      <p:ext uri="{BB962C8B-B14F-4D97-AF65-F5344CB8AC3E}">
        <p14:creationId xmlns:p14="http://schemas.microsoft.com/office/powerpoint/2010/main" val="3942270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0528" y="1196752"/>
            <a:ext cx="9577064" cy="2952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78098"/>
          </a:xfrm>
        </p:spPr>
        <p:txBody>
          <a:bodyPr>
            <a:normAutofit/>
          </a:bodyPr>
          <a:lstStyle/>
          <a:p>
            <a:r>
              <a:rPr lang="en-US" sz="3600" dirty="0"/>
              <a:t>Group activity: Maps comparison</a:t>
            </a:r>
          </a:p>
        </p:txBody>
      </p:sp>
      <p:sp>
        <p:nvSpPr>
          <p:cNvPr id="3" name="Content Placeholder 2"/>
          <p:cNvSpPr>
            <a:spLocks noGrp="1"/>
          </p:cNvSpPr>
          <p:nvPr>
            <p:ph idx="1"/>
          </p:nvPr>
        </p:nvSpPr>
        <p:spPr>
          <a:xfrm>
            <a:off x="466124" y="4509120"/>
            <a:ext cx="8229600" cy="1977083"/>
          </a:xfrm>
        </p:spPr>
        <p:txBody>
          <a:bodyPr>
            <a:normAutofit fontScale="92500" lnSpcReduction="20000"/>
          </a:bodyPr>
          <a:lstStyle/>
          <a:p>
            <a:pPr marL="342900" lvl="1" indent="-342900">
              <a:buFont typeface="Arial" pitchFamily="34" charset="0"/>
              <a:buChar char="•"/>
            </a:pPr>
            <a:r>
              <a:rPr lang="en-US" dirty="0"/>
              <a:t>Identify the geographical areas where </a:t>
            </a:r>
            <a:r>
              <a:rPr lang="en-US" dirty="0" err="1"/>
              <a:t>Bajau</a:t>
            </a:r>
            <a:r>
              <a:rPr lang="en-US" dirty="0"/>
              <a:t> territories and the Coral Triangle Ecosystems overlap. </a:t>
            </a:r>
          </a:p>
          <a:p>
            <a:pPr marL="342900" lvl="1" indent="-342900">
              <a:buFont typeface="Arial" pitchFamily="34" charset="0"/>
              <a:buChar char="•"/>
            </a:pPr>
            <a:r>
              <a:rPr lang="en-US" dirty="0"/>
              <a:t>List the oceans that </a:t>
            </a:r>
            <a:r>
              <a:rPr lang="en-US" dirty="0" err="1"/>
              <a:t>Bajau</a:t>
            </a:r>
            <a:r>
              <a:rPr lang="en-US" dirty="0"/>
              <a:t>/Sea Nomad territories cover</a:t>
            </a:r>
          </a:p>
          <a:p>
            <a:pPr marL="342900" lvl="1" indent="-342900">
              <a:buFont typeface="Arial" pitchFamily="34" charset="0"/>
              <a:buChar char="•"/>
            </a:pPr>
            <a:r>
              <a:rPr lang="en-US" dirty="0"/>
              <a:t>List the countries those ocean territories are bordered by. </a:t>
            </a:r>
            <a:endParaRPr lang="en-US" sz="3200" dirty="0"/>
          </a:p>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6512" y="1412776"/>
            <a:ext cx="3240360" cy="2193606"/>
          </a:xfrm>
          <a:prstGeom prst="rect">
            <a:avLst/>
          </a:prstGeom>
        </p:spPr>
      </p:pic>
      <p:pic>
        <p:nvPicPr>
          <p:cNvPr id="5" name="Picture 4" descr="Sea_Nomads_distribution_map.jpg"/>
          <p:cNvPicPr/>
          <p:nvPr/>
        </p:nvPicPr>
        <p:blipFill>
          <a:blip r:embed="rId3">
            <a:extLst>
              <a:ext uri="{28A0092B-C50C-407E-A947-70E740481C1C}">
                <a14:useLocalDpi xmlns:a14="http://schemas.microsoft.com/office/drawing/2010/main" val="0"/>
              </a:ext>
            </a:extLst>
          </a:blip>
          <a:srcRect/>
          <a:stretch>
            <a:fillRect/>
          </a:stretch>
        </p:blipFill>
        <p:spPr bwMode="auto">
          <a:xfrm>
            <a:off x="3174132" y="1412776"/>
            <a:ext cx="3414092" cy="2193606"/>
          </a:xfrm>
          <a:prstGeom prst="rect">
            <a:avLst/>
          </a:prstGeom>
          <a:noFill/>
          <a:ln>
            <a:noFill/>
          </a:ln>
        </p:spPr>
      </p:pic>
      <p:pic>
        <p:nvPicPr>
          <p:cNvPr id="6" name="Picture 5" descr="Screen%20Shot%202016-05-06%20at%209.05.38%20AM.png"/>
          <p:cNvPicPr/>
          <p:nvPr/>
        </p:nvPicPr>
        <p:blipFill rotWithShape="1">
          <a:blip r:embed="rId4">
            <a:extLst>
              <a:ext uri="{28A0092B-C50C-407E-A947-70E740481C1C}">
                <a14:useLocalDpi xmlns:a14="http://schemas.microsoft.com/office/drawing/2010/main" val="0"/>
              </a:ext>
            </a:extLst>
          </a:blip>
          <a:srcRect t="5566"/>
          <a:stretch/>
        </p:blipFill>
        <p:spPr bwMode="auto">
          <a:xfrm>
            <a:off x="6588223" y="1412776"/>
            <a:ext cx="2610137" cy="2193606"/>
          </a:xfrm>
          <a:prstGeom prst="rect">
            <a:avLst/>
          </a:prstGeom>
          <a:noFill/>
          <a:ln>
            <a:noFill/>
          </a:ln>
        </p:spPr>
      </p:pic>
      <p:sp>
        <p:nvSpPr>
          <p:cNvPr id="9" name="TextBox 8"/>
          <p:cNvSpPr txBox="1"/>
          <p:nvPr/>
        </p:nvSpPr>
        <p:spPr>
          <a:xfrm>
            <a:off x="-36512" y="3630684"/>
            <a:ext cx="9234872" cy="400110"/>
          </a:xfrm>
          <a:prstGeom prst="rect">
            <a:avLst/>
          </a:prstGeom>
          <a:noFill/>
        </p:spPr>
        <p:txBody>
          <a:bodyPr wrap="square" rtlCol="0">
            <a:spAutoFit/>
          </a:bodyPr>
          <a:lstStyle/>
          <a:p>
            <a:r>
              <a:rPr lang="en-US" sz="2000" dirty="0"/>
              <a:t>                Coral reefs	                  Sea nomads territories	       Key marine habitats</a:t>
            </a:r>
          </a:p>
        </p:txBody>
      </p:sp>
    </p:spTree>
    <p:extLst>
      <p:ext uri="{BB962C8B-B14F-4D97-AF65-F5344CB8AC3E}">
        <p14:creationId xmlns:p14="http://schemas.microsoft.com/office/powerpoint/2010/main" val="761570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646"/>
            <a:ext cx="8229600" cy="778098"/>
          </a:xfrm>
        </p:spPr>
        <p:txBody>
          <a:bodyPr>
            <a:normAutofit/>
          </a:bodyPr>
          <a:lstStyle/>
          <a:p>
            <a:r>
              <a:rPr lang="en-US" sz="3600" dirty="0"/>
              <a:t>Role play: Taking perspectives</a:t>
            </a:r>
          </a:p>
        </p:txBody>
      </p:sp>
      <p:sp>
        <p:nvSpPr>
          <p:cNvPr id="5" name="TextBox 4"/>
          <p:cNvSpPr txBox="1"/>
          <p:nvPr/>
        </p:nvSpPr>
        <p:spPr>
          <a:xfrm>
            <a:off x="611560" y="4509120"/>
            <a:ext cx="8363272" cy="1938992"/>
          </a:xfrm>
          <a:prstGeom prst="rect">
            <a:avLst/>
          </a:prstGeom>
          <a:noFill/>
        </p:spPr>
        <p:txBody>
          <a:bodyPr wrap="square" rtlCol="0">
            <a:spAutoFit/>
          </a:bodyPr>
          <a:lstStyle/>
          <a:p>
            <a:pPr marL="742950" lvl="1" indent="-285750">
              <a:buFont typeface="Arial" panose="020B0604020202020204" pitchFamily="34" charset="0"/>
              <a:buChar char="•"/>
            </a:pPr>
            <a:r>
              <a:rPr lang="en-US" sz="2400" dirty="0"/>
              <a:t>Where would you want to live: on the coast or at sea? </a:t>
            </a:r>
            <a:endParaRPr lang="en-DE" sz="2400" dirty="0"/>
          </a:p>
          <a:p>
            <a:pPr marL="742950" lvl="1" indent="-285750">
              <a:buFont typeface="Arial" panose="020B0604020202020204" pitchFamily="34" charset="0"/>
              <a:buChar char="•"/>
            </a:pPr>
            <a:r>
              <a:rPr lang="en-US" sz="2400" dirty="0"/>
              <a:t>What is both similar and different about living in houses and living in houseboats? </a:t>
            </a:r>
            <a:endParaRPr lang="en-DE" sz="2400" dirty="0"/>
          </a:p>
          <a:p>
            <a:pPr marL="742950" lvl="1" indent="-285750">
              <a:buFont typeface="Arial" panose="020B0604020202020204" pitchFamily="34" charset="0"/>
              <a:buChar char="•"/>
            </a:pPr>
            <a:r>
              <a:rPr lang="en-US" sz="2400" dirty="0"/>
              <a:t>What are the advantages and disadvantages of living in houses along the coast or living in houseboats?</a:t>
            </a:r>
            <a:endParaRPr lang="en-DE" sz="2400" dirty="0"/>
          </a:p>
        </p:txBody>
      </p:sp>
      <p:sp>
        <p:nvSpPr>
          <p:cNvPr id="9" name="Rectangle 8">
            <a:extLst>
              <a:ext uri="{FF2B5EF4-FFF2-40B4-BE49-F238E27FC236}">
                <a16:creationId xmlns:a16="http://schemas.microsoft.com/office/drawing/2014/main" id="{0D225DA1-B9C5-4F9C-A589-4C230579B3E5}"/>
              </a:ext>
            </a:extLst>
          </p:cNvPr>
          <p:cNvSpPr/>
          <p:nvPr/>
        </p:nvSpPr>
        <p:spPr>
          <a:xfrm>
            <a:off x="611560" y="1647056"/>
            <a:ext cx="4572000" cy="2286000"/>
          </a:xfrm>
          <a:prstGeom prst="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Group 1</a:t>
            </a:r>
          </a:p>
          <a:p>
            <a:pPr algn="ctr"/>
            <a:r>
              <a:rPr lang="en-US" sz="2400" dirty="0"/>
              <a:t>People who live on the sea, in a boat</a:t>
            </a:r>
            <a:endParaRPr lang="en-DE" sz="2400" dirty="0"/>
          </a:p>
        </p:txBody>
      </p:sp>
      <p:sp>
        <p:nvSpPr>
          <p:cNvPr id="10" name="Rectangle 9">
            <a:extLst>
              <a:ext uri="{FF2B5EF4-FFF2-40B4-BE49-F238E27FC236}">
                <a16:creationId xmlns:a16="http://schemas.microsoft.com/office/drawing/2014/main" id="{A3869912-D83B-4556-8FDD-346DA72F0561}"/>
              </a:ext>
            </a:extLst>
          </p:cNvPr>
          <p:cNvSpPr/>
          <p:nvPr/>
        </p:nvSpPr>
        <p:spPr>
          <a:xfrm>
            <a:off x="6400800" y="1647056"/>
            <a:ext cx="2286000" cy="22860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Group 2: </a:t>
            </a:r>
          </a:p>
          <a:p>
            <a:pPr algn="ctr"/>
            <a:r>
              <a:rPr lang="en-US" sz="2400" dirty="0"/>
              <a:t>People who live on land, in a house</a:t>
            </a:r>
            <a:endParaRPr lang="en-DE" sz="2400" dirty="0"/>
          </a:p>
        </p:txBody>
      </p:sp>
    </p:spTree>
    <p:extLst>
      <p:ext uri="{BB962C8B-B14F-4D97-AF65-F5344CB8AC3E}">
        <p14:creationId xmlns:p14="http://schemas.microsoft.com/office/powerpoint/2010/main" val="3756304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Closure / reflection</a:t>
            </a:r>
          </a:p>
        </p:txBody>
      </p:sp>
      <p:sp>
        <p:nvSpPr>
          <p:cNvPr id="3" name="Content Placeholder 2"/>
          <p:cNvSpPr>
            <a:spLocks noGrp="1"/>
          </p:cNvSpPr>
          <p:nvPr>
            <p:ph idx="1"/>
          </p:nvPr>
        </p:nvSpPr>
        <p:spPr>
          <a:xfrm>
            <a:off x="457200" y="2348880"/>
            <a:ext cx="8229600" cy="3777283"/>
          </a:xfrm>
        </p:spPr>
        <p:txBody>
          <a:bodyPr>
            <a:normAutofit/>
          </a:bodyPr>
          <a:lstStyle/>
          <a:p>
            <a:pPr lvl="0"/>
            <a:r>
              <a:rPr lang="en-US" dirty="0"/>
              <a:t>Our way of life, including our housing,  is shaped by the environment we live in. </a:t>
            </a:r>
            <a:endParaRPr lang="en-DE" dirty="0"/>
          </a:p>
          <a:p>
            <a:r>
              <a:rPr lang="en-US" dirty="0"/>
              <a:t>There are many commonalities, and some differences, in the way we live in coastlands, highlands and lowlands in the region </a:t>
            </a:r>
          </a:p>
        </p:txBody>
      </p:sp>
    </p:spTree>
    <p:extLst>
      <p:ext uri="{BB962C8B-B14F-4D97-AF65-F5344CB8AC3E}">
        <p14:creationId xmlns:p14="http://schemas.microsoft.com/office/powerpoint/2010/main" val="4204563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EF81-5508-4E02-8370-C9E1AE8C1623}"/>
              </a:ext>
            </a:extLst>
          </p:cNvPr>
          <p:cNvSpPr>
            <a:spLocks noGrp="1"/>
          </p:cNvSpPr>
          <p:nvPr>
            <p:ph type="title"/>
          </p:nvPr>
        </p:nvSpPr>
        <p:spPr>
          <a:xfrm>
            <a:off x="457200" y="731837"/>
            <a:ext cx="8229600" cy="1143000"/>
          </a:xfrm>
        </p:spPr>
        <p:txBody>
          <a:bodyPr>
            <a:normAutofit/>
          </a:bodyPr>
          <a:lstStyle/>
          <a:p>
            <a:r>
              <a:rPr lang="en-US" sz="3600" dirty="0">
                <a:solidFill>
                  <a:schemeClr val="tx2">
                    <a:lumMod val="75000"/>
                  </a:schemeClr>
                </a:solidFill>
              </a:rPr>
              <a:t> </a:t>
            </a:r>
            <a:r>
              <a:rPr lang="en-US" sz="3600" dirty="0">
                <a:solidFill>
                  <a:schemeClr val="bg1"/>
                </a:solidFill>
              </a:rPr>
              <a:t>A note to users of this presentation</a:t>
            </a:r>
            <a:endParaRPr lang="en-DE" sz="3600" dirty="0">
              <a:solidFill>
                <a:schemeClr val="bg1"/>
              </a:solidFill>
            </a:endParaRPr>
          </a:p>
        </p:txBody>
      </p:sp>
      <p:sp>
        <p:nvSpPr>
          <p:cNvPr id="3" name="Content Placeholder 2">
            <a:extLst>
              <a:ext uri="{FF2B5EF4-FFF2-40B4-BE49-F238E27FC236}">
                <a16:creationId xmlns:a16="http://schemas.microsoft.com/office/drawing/2014/main" id="{E650D7F8-A9F8-4FCD-926F-CAE21E67D831}"/>
              </a:ext>
            </a:extLst>
          </p:cNvPr>
          <p:cNvSpPr>
            <a:spLocks noGrp="1"/>
          </p:cNvSpPr>
          <p:nvPr>
            <p:ph idx="1"/>
          </p:nvPr>
        </p:nvSpPr>
        <p:spPr>
          <a:xfrm>
            <a:off x="457200" y="1892469"/>
            <a:ext cx="8229600" cy="4256136"/>
          </a:xfrm>
        </p:spPr>
        <p:txBody>
          <a:bodyPr>
            <a:normAutofit fontScale="92500"/>
          </a:bodyPr>
          <a:lstStyle/>
          <a:p>
            <a:r>
              <a:rPr lang="en-US" sz="2400" dirty="0"/>
              <a:t>This presentation was developed as complementary materials for teachers  running this lesson. It follows the </a:t>
            </a:r>
            <a:r>
              <a:rPr lang="en-US" sz="2400" b="1" dirty="0"/>
              <a:t>lesson plan</a:t>
            </a:r>
            <a:r>
              <a:rPr lang="en-US" sz="2400" dirty="0"/>
              <a:t>.</a:t>
            </a:r>
          </a:p>
          <a:p>
            <a:r>
              <a:rPr lang="en-US" sz="2400" dirty="0"/>
              <a:t>It includes content from the lesson plans and the introductory essays for teachers’ </a:t>
            </a:r>
            <a:r>
              <a:rPr lang="en-US" sz="2400" b="1" dirty="0"/>
              <a:t>lectures</a:t>
            </a:r>
            <a:r>
              <a:rPr lang="en-US" sz="2400" dirty="0"/>
              <a:t>. It also introduces some of the </a:t>
            </a:r>
            <a:r>
              <a:rPr lang="en-US" sz="2400" b="1" dirty="0"/>
              <a:t>activities</a:t>
            </a:r>
            <a:r>
              <a:rPr lang="en-US" sz="2400" dirty="0"/>
              <a:t> suggested for students.</a:t>
            </a:r>
          </a:p>
          <a:p>
            <a:r>
              <a:rPr lang="en-US" sz="2400" dirty="0"/>
              <a:t>You are welcome to </a:t>
            </a:r>
            <a:r>
              <a:rPr lang="en-US" sz="2400" b="1" dirty="0"/>
              <a:t>customize</a:t>
            </a:r>
            <a:r>
              <a:rPr lang="en-US" sz="2400" dirty="0"/>
              <a:t> this presentation to adjust the lesson to their curriculum and to your students. You can change images, add/remove activities, and of course delete this slide, etc. The </a:t>
            </a:r>
            <a:r>
              <a:rPr lang="en-US" sz="2400" b="1" dirty="0">
                <a:solidFill>
                  <a:schemeClr val="bg1"/>
                </a:solidFill>
              </a:rPr>
              <a:t>Teacher’s Guide </a:t>
            </a:r>
            <a:r>
              <a:rPr lang="en-US" sz="2400" dirty="0">
                <a:solidFill>
                  <a:schemeClr val="bg1"/>
                </a:solidFill>
              </a:rPr>
              <a:t>(</a:t>
            </a:r>
            <a:r>
              <a:rPr lang="fr-FR" sz="2400" dirty="0">
                <a:solidFill>
                  <a:schemeClr val="bg1"/>
                </a:solidFill>
                <a:hlinkClick r:id="rId2">
                  <a:extLst>
                    <a:ext uri="{A12FA001-AC4F-418D-AE19-62706E023703}">
                      <ahyp:hlinkClr xmlns:ahyp="http://schemas.microsoft.com/office/drawing/2018/hyperlinkcolor" val="tx"/>
                    </a:ext>
                  </a:extLst>
                </a:hlinkClick>
              </a:rPr>
              <a:t>https://sharedhistories.asia/teacher/</a:t>
            </a:r>
            <a:r>
              <a:rPr lang="fr-FR" sz="2400" dirty="0">
                <a:solidFill>
                  <a:schemeClr val="bg1"/>
                </a:solidFill>
              </a:rPr>
              <a:t>) </a:t>
            </a:r>
            <a:r>
              <a:rPr lang="en-US" sz="2400" dirty="0"/>
              <a:t>provides guidance on how to adjust the lessons.</a:t>
            </a:r>
          </a:p>
          <a:p>
            <a:r>
              <a:rPr lang="en-US" sz="2400" dirty="0"/>
              <a:t>We wish you a successful lesson!</a:t>
            </a:r>
          </a:p>
          <a:p>
            <a:endParaRPr lang="en-US" sz="2400" dirty="0"/>
          </a:p>
          <a:p>
            <a:pPr marL="0" indent="0">
              <a:buNone/>
            </a:pPr>
            <a:endParaRPr lang="en-US" sz="2400" dirty="0"/>
          </a:p>
        </p:txBody>
      </p:sp>
      <p:pic>
        <p:nvPicPr>
          <p:cNvPr id="4" name="Picture 3">
            <a:extLst>
              <a:ext uri="{FF2B5EF4-FFF2-40B4-BE49-F238E27FC236}">
                <a16:creationId xmlns:a16="http://schemas.microsoft.com/office/drawing/2014/main" id="{949E1823-109F-4ADA-817A-4A620117A509}"/>
              </a:ext>
            </a:extLst>
          </p:cNvPr>
          <p:cNvPicPr>
            <a:picLocks noChangeAspect="1"/>
          </p:cNvPicPr>
          <p:nvPr/>
        </p:nvPicPr>
        <p:blipFill>
          <a:blip r:embed="rId3"/>
          <a:stretch>
            <a:fillRect/>
          </a:stretch>
        </p:blipFill>
        <p:spPr>
          <a:xfrm>
            <a:off x="75642" y="-27384"/>
            <a:ext cx="8992716" cy="1033315"/>
          </a:xfrm>
          <a:prstGeom prst="rect">
            <a:avLst/>
          </a:prstGeom>
        </p:spPr>
      </p:pic>
      <p:sp>
        <p:nvSpPr>
          <p:cNvPr id="5" name="TextBox 4">
            <a:extLst>
              <a:ext uri="{FF2B5EF4-FFF2-40B4-BE49-F238E27FC236}">
                <a16:creationId xmlns:a16="http://schemas.microsoft.com/office/drawing/2014/main" id="{922DACD7-D0DA-42D6-BA28-00F9B19AB11A}"/>
              </a:ext>
            </a:extLst>
          </p:cNvPr>
          <p:cNvSpPr txBox="1"/>
          <p:nvPr/>
        </p:nvSpPr>
        <p:spPr>
          <a:xfrm>
            <a:off x="75642" y="6309320"/>
            <a:ext cx="911275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The Southeast Asian Shared Histories project was developed by UNESCO Bangkok with funding from the Republic of Korea.</a:t>
            </a:r>
            <a:endParaRPr kumimoji="0" lang="en-DE"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7771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79FFD79-B4FB-40EF-BEBA-537CD011633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DE"/>
          </a:p>
        </p:txBody>
      </p:sp>
      <p:sp>
        <p:nvSpPr>
          <p:cNvPr id="5" name="Rectangle 3">
            <a:extLst>
              <a:ext uri="{FF2B5EF4-FFF2-40B4-BE49-F238E27FC236}">
                <a16:creationId xmlns:a16="http://schemas.microsoft.com/office/drawing/2014/main" id="{91DA2A0B-A595-4207-BF8A-EF7151EA8F6C}"/>
              </a:ext>
            </a:extLst>
          </p:cNvPr>
          <p:cNvSpPr>
            <a:spLocks noChangeArrowheads="1"/>
          </p:cNvSpPr>
          <p:nvPr/>
        </p:nvSpPr>
        <p:spPr bwMode="auto">
          <a:xfrm>
            <a:off x="307610" y="64533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Arial" panose="020B0604020202020204" pitchFamily="34" charset="0"/>
                <a:ea typeface="PMingLiU" panose="02020500000000000000" pitchFamily="18" charset="-120"/>
                <a:cs typeface="Arial" panose="020B0604020202020204" pitchFamily="34" charset="0"/>
              </a:rPr>
              <a:t>Source: Borneo Child Aid, </a:t>
            </a:r>
            <a:r>
              <a:rPr kumimoji="0" lang="en-US" altLang="zh-TW" sz="900" b="0" i="0" u="none" strike="noStrike" cap="none" normalizeH="0" baseline="0" dirty="0">
                <a:ln>
                  <a:noFill/>
                </a:ln>
                <a:solidFill>
                  <a:schemeClr val="tx1"/>
                </a:solidFill>
                <a:effectLst/>
                <a:latin typeface="Arial" panose="020B0604020202020204" pitchFamily="34" charset="0"/>
                <a:ea typeface="PMingLiU" panose="02020500000000000000" pitchFamily="18" charset="-120"/>
                <a:cs typeface="Arial" panose="020B0604020202020204" pitchFamily="34" charset="0"/>
                <a:hlinkClick r:id="rId2"/>
              </a:rPr>
              <a:t>https://www.flickr.com/photos/borneochildaid-org/4977105666/in/album-72157624799724459/</a:t>
            </a:r>
            <a:endParaRPr kumimoji="0" lang="en-US" altLang="zh-TW" sz="1800" b="0" i="0" u="none" strike="noStrike" cap="none" normalizeH="0" baseline="0" dirty="0">
              <a:ln>
                <a:noFill/>
              </a:ln>
              <a:solidFill>
                <a:schemeClr val="tx1"/>
              </a:solidFill>
              <a:effectLst/>
              <a:latin typeface="Arial" panose="020B0604020202020204" pitchFamily="34" charset="0"/>
            </a:endParaRPr>
          </a:p>
        </p:txBody>
      </p:sp>
      <p:pic>
        <p:nvPicPr>
          <p:cNvPr id="7" name="Picture 4">
            <a:extLst>
              <a:ext uri="{FF2B5EF4-FFF2-40B4-BE49-F238E27FC236}">
                <a16:creationId xmlns:a16="http://schemas.microsoft.com/office/drawing/2014/main" id="{7B892BAA-51D5-469F-A04E-6198FA481E4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8874" y="584685"/>
            <a:ext cx="8528780" cy="568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13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F9862-BBF3-4C6A-8B23-608D1B8F64A9}"/>
              </a:ext>
            </a:extLst>
          </p:cNvPr>
          <p:cNvSpPr>
            <a:spLocks noGrp="1"/>
          </p:cNvSpPr>
          <p:nvPr>
            <p:ph type="title"/>
          </p:nvPr>
        </p:nvSpPr>
        <p:spPr/>
        <p:txBody>
          <a:bodyPr>
            <a:normAutofit/>
          </a:bodyPr>
          <a:lstStyle/>
          <a:p>
            <a:r>
              <a:rPr lang="en-US" sz="3600" dirty="0"/>
              <a:t>Video: People of the Coral Triangle</a:t>
            </a:r>
            <a:endParaRPr lang="en-DE" sz="3600" dirty="0"/>
          </a:p>
        </p:txBody>
      </p:sp>
      <p:pic>
        <p:nvPicPr>
          <p:cNvPr id="4" name="Content Placeholder 3">
            <a:extLst>
              <a:ext uri="{FF2B5EF4-FFF2-40B4-BE49-F238E27FC236}">
                <a16:creationId xmlns:a16="http://schemas.microsoft.com/office/drawing/2014/main" id="{9EDAE5EE-B947-4C26-9F74-0B153ABE9F46}"/>
              </a:ext>
            </a:extLst>
          </p:cNvPr>
          <p:cNvPicPr>
            <a:picLocks noGrp="1"/>
          </p:cNvPicPr>
          <p:nvPr>
            <p:ph idx="1"/>
          </p:nvPr>
        </p:nvPicPr>
        <p:blipFill rotWithShape="1">
          <a:blip r:embed="rId2"/>
          <a:srcRect t="49976"/>
          <a:stretch/>
        </p:blipFill>
        <p:spPr bwMode="auto">
          <a:xfrm>
            <a:off x="550852" y="1672314"/>
            <a:ext cx="8042295" cy="4525963"/>
          </a:xfrm>
          <a:prstGeom prst="rect">
            <a:avLst/>
          </a:prstGeom>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
        <p:nvSpPr>
          <p:cNvPr id="5" name="Rectangle 4">
            <a:extLst>
              <a:ext uri="{FF2B5EF4-FFF2-40B4-BE49-F238E27FC236}">
                <a16:creationId xmlns:a16="http://schemas.microsoft.com/office/drawing/2014/main" id="{072E05AC-D4B7-4C4D-BC48-B9074ECE3C6F}"/>
              </a:ext>
            </a:extLst>
          </p:cNvPr>
          <p:cNvSpPr/>
          <p:nvPr/>
        </p:nvSpPr>
        <p:spPr>
          <a:xfrm>
            <a:off x="571416" y="6433705"/>
            <a:ext cx="8579296" cy="299313"/>
          </a:xfrm>
          <a:prstGeom prst="rect">
            <a:avLst/>
          </a:prstGeom>
        </p:spPr>
        <p:txBody>
          <a:bodyPr wrap="square">
            <a:spAutoFit/>
          </a:bodyPr>
          <a:lstStyle/>
          <a:p>
            <a:pPr>
              <a:lnSpc>
                <a:spcPct val="150000"/>
              </a:lnSpc>
            </a:pPr>
            <a:r>
              <a:rPr lang="fr-FR" sz="1000" dirty="0">
                <a:ea typeface="PMingLiU" panose="02020500000000000000" pitchFamily="18" charset="-120"/>
                <a:cs typeface="Cordia New" panose="020B0304020202020204" pitchFamily="34" charset="-34"/>
              </a:rPr>
              <a:t>Source: </a:t>
            </a:r>
            <a:r>
              <a:rPr lang="en-US" sz="1000" dirty="0">
                <a:ea typeface="PMingLiU" panose="02020500000000000000" pitchFamily="18" charset="-120"/>
                <a:cs typeface="Cordia New" panose="020B0304020202020204" pitchFamily="34" charset="-34"/>
              </a:rPr>
              <a:t>© James Morgan, </a:t>
            </a:r>
            <a:r>
              <a:rPr lang="fr-FR" sz="1000" dirty="0">
                <a:ea typeface="PMingLiU" panose="02020500000000000000" pitchFamily="18" charset="-120"/>
                <a:cs typeface="Cordia New" panose="020B0304020202020204" pitchFamily="34" charset="-34"/>
              </a:rPr>
              <a:t>, </a:t>
            </a:r>
            <a:r>
              <a:rPr lang="fr-FR" sz="1000" u="sng" dirty="0">
                <a:solidFill>
                  <a:srgbClr val="0563C1"/>
                </a:solidFill>
                <a:ea typeface="PMingLiU" panose="02020500000000000000" pitchFamily="18" charset="-120"/>
                <a:cs typeface="Cordia New" panose="020B0304020202020204" pitchFamily="34" charset="-34"/>
                <a:hlinkClick r:id="rId3"/>
              </a:rPr>
              <a:t>https://www.youtube.com/watch?v=IwizKx4PCsQ</a:t>
            </a:r>
            <a:endParaRPr lang="en-DE" sz="1000" dirty="0">
              <a:ea typeface="PMingLiU" panose="02020500000000000000" pitchFamily="18" charset="-120"/>
              <a:cs typeface="Cordia New" panose="020B0304020202020204" pitchFamily="34" charset="-34"/>
            </a:endParaRPr>
          </a:p>
        </p:txBody>
      </p:sp>
    </p:spTree>
    <p:extLst>
      <p:ext uri="{BB962C8B-B14F-4D97-AF65-F5344CB8AC3E}">
        <p14:creationId xmlns:p14="http://schemas.microsoft.com/office/powerpoint/2010/main" val="511017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1759-39F7-4118-8F33-742722DF2177}"/>
              </a:ext>
            </a:extLst>
          </p:cNvPr>
          <p:cNvSpPr>
            <a:spLocks noGrp="1"/>
          </p:cNvSpPr>
          <p:nvPr>
            <p:ph type="title"/>
          </p:nvPr>
        </p:nvSpPr>
        <p:spPr/>
        <p:txBody>
          <a:bodyPr>
            <a:normAutofit/>
          </a:bodyPr>
          <a:lstStyle/>
          <a:p>
            <a:r>
              <a:rPr lang="en-US" sz="3600" dirty="0"/>
              <a:t>The Sama-Bajau in history</a:t>
            </a:r>
            <a:endParaRPr lang="en-DE" sz="3600" dirty="0"/>
          </a:p>
        </p:txBody>
      </p:sp>
      <p:sp>
        <p:nvSpPr>
          <p:cNvPr id="3" name="Content Placeholder 2">
            <a:extLst>
              <a:ext uri="{FF2B5EF4-FFF2-40B4-BE49-F238E27FC236}">
                <a16:creationId xmlns:a16="http://schemas.microsoft.com/office/drawing/2014/main" id="{34B41F7B-D0F8-4EC0-B38F-626B47647ECD}"/>
              </a:ext>
            </a:extLst>
          </p:cNvPr>
          <p:cNvSpPr>
            <a:spLocks noGrp="1"/>
          </p:cNvSpPr>
          <p:nvPr>
            <p:ph idx="1"/>
          </p:nvPr>
        </p:nvSpPr>
        <p:spPr>
          <a:xfrm>
            <a:off x="457200" y="1600200"/>
            <a:ext cx="8229600" cy="5141168"/>
          </a:xfrm>
        </p:spPr>
        <p:txBody>
          <a:bodyPr>
            <a:normAutofit lnSpcReduction="10000"/>
          </a:bodyPr>
          <a:lstStyle/>
          <a:p>
            <a:pPr lvl="0"/>
            <a:r>
              <a:rPr lang="en-US" sz="2400" dirty="0"/>
              <a:t>The Orang </a:t>
            </a:r>
            <a:r>
              <a:rPr lang="en-US" sz="2400" dirty="0" err="1"/>
              <a:t>Laut</a:t>
            </a:r>
            <a:r>
              <a:rPr lang="en-US" sz="2400" dirty="0"/>
              <a:t> (literally ‘sea people’) are a seafaring people who treat the sea as their primary living space. </a:t>
            </a:r>
          </a:p>
          <a:p>
            <a:pPr lvl="0"/>
            <a:r>
              <a:rPr lang="en-US" sz="2400" dirty="0"/>
              <a:t>The Bajau people go by many names – Orang </a:t>
            </a:r>
            <a:r>
              <a:rPr lang="en-US" sz="2400" dirty="0" err="1"/>
              <a:t>Laut</a:t>
            </a:r>
            <a:r>
              <a:rPr lang="en-US" sz="2400" dirty="0"/>
              <a:t>, Sama di </a:t>
            </a:r>
            <a:r>
              <a:rPr lang="en-US" sz="2400" dirty="0" err="1"/>
              <a:t>Laut</a:t>
            </a:r>
            <a:r>
              <a:rPr lang="en-US" sz="2400" dirty="0"/>
              <a:t>, Sea Nomads – yet they share similar languages that allow them to communicate and share a common identity as people of the sea.</a:t>
            </a:r>
            <a:endParaRPr lang="en-DE" sz="2400" dirty="0"/>
          </a:p>
          <a:p>
            <a:pPr lvl="0"/>
            <a:r>
              <a:rPr lang="en-US" sz="2400" dirty="0"/>
              <a:t>16</a:t>
            </a:r>
            <a:r>
              <a:rPr lang="en-US" sz="2400" baseline="30000" dirty="0"/>
              <a:t>th</a:t>
            </a:r>
            <a:r>
              <a:rPr lang="en-US" sz="2400" dirty="0"/>
              <a:t>  and 19</a:t>
            </a:r>
            <a:r>
              <a:rPr lang="en-US" sz="2400" baseline="30000" dirty="0"/>
              <a:t>th</a:t>
            </a:r>
            <a:r>
              <a:rPr lang="en-US" sz="2400" dirty="0"/>
              <a:t>  centuries: the Orang </a:t>
            </a:r>
            <a:r>
              <a:rPr lang="en-US" sz="2400" dirty="0" err="1"/>
              <a:t>Laut</a:t>
            </a:r>
            <a:r>
              <a:rPr lang="en-US" sz="2400" dirty="0"/>
              <a:t> played a special role in the development of Southeast Asian port cities.</a:t>
            </a:r>
            <a:endParaRPr lang="en-DE" sz="2400" dirty="0"/>
          </a:p>
          <a:p>
            <a:pPr lvl="0"/>
            <a:r>
              <a:rPr lang="en-US" sz="2400" dirty="0"/>
              <a:t>The Straits of Malacca were the most important highway for trade between the Middle East and from China. However, the waters were dangerous. </a:t>
            </a:r>
            <a:endParaRPr lang="en-DE" sz="2400" dirty="0"/>
          </a:p>
          <a:p>
            <a:pPr lvl="0"/>
            <a:r>
              <a:rPr lang="en-US" sz="2400" dirty="0"/>
              <a:t>The Orang </a:t>
            </a:r>
            <a:r>
              <a:rPr lang="en-US" sz="2400" dirty="0" err="1"/>
              <a:t>Laut</a:t>
            </a:r>
            <a:r>
              <a:rPr lang="en-US" sz="2400" dirty="0"/>
              <a:t> knew the sea very well and helped guide ships across the different sections of the Straits, or upriver, in order to get them safely, for a price, to the desired port city.</a:t>
            </a:r>
            <a:endParaRPr lang="en-DE" sz="2400" dirty="0"/>
          </a:p>
        </p:txBody>
      </p:sp>
    </p:spTree>
    <p:extLst>
      <p:ext uri="{BB962C8B-B14F-4D97-AF65-F5344CB8AC3E}">
        <p14:creationId xmlns:p14="http://schemas.microsoft.com/office/powerpoint/2010/main" val="126935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01C3-2F06-4311-8308-01A6C2F6458C}"/>
              </a:ext>
            </a:extLst>
          </p:cNvPr>
          <p:cNvSpPr>
            <a:spLocks noGrp="1"/>
          </p:cNvSpPr>
          <p:nvPr>
            <p:ph type="title"/>
          </p:nvPr>
        </p:nvSpPr>
        <p:spPr/>
        <p:txBody>
          <a:bodyPr>
            <a:normAutofit/>
          </a:bodyPr>
          <a:lstStyle/>
          <a:p>
            <a:r>
              <a:rPr lang="en-US" sz="3600" dirty="0"/>
              <a:t>The Sama-Bajau in history</a:t>
            </a:r>
            <a:endParaRPr lang="en-DE" sz="3600" dirty="0"/>
          </a:p>
        </p:txBody>
      </p:sp>
      <p:sp>
        <p:nvSpPr>
          <p:cNvPr id="3" name="Content Placeholder 2">
            <a:extLst>
              <a:ext uri="{FF2B5EF4-FFF2-40B4-BE49-F238E27FC236}">
                <a16:creationId xmlns:a16="http://schemas.microsoft.com/office/drawing/2014/main" id="{19FC7B94-484D-49A1-B279-355A35B53427}"/>
              </a:ext>
            </a:extLst>
          </p:cNvPr>
          <p:cNvSpPr>
            <a:spLocks noGrp="1"/>
          </p:cNvSpPr>
          <p:nvPr>
            <p:ph idx="1"/>
          </p:nvPr>
        </p:nvSpPr>
        <p:spPr/>
        <p:txBody>
          <a:bodyPr>
            <a:normAutofit fontScale="85000" lnSpcReduction="20000"/>
          </a:bodyPr>
          <a:lstStyle/>
          <a:p>
            <a:pPr lvl="0"/>
            <a:r>
              <a:rPr lang="en-US" sz="2800" dirty="0"/>
              <a:t>Different groups of Orang </a:t>
            </a:r>
            <a:r>
              <a:rPr lang="en-US" sz="2800" dirty="0" err="1"/>
              <a:t>Laut</a:t>
            </a:r>
            <a:r>
              <a:rPr lang="en-US" sz="2800" dirty="0"/>
              <a:t> depending on their family relations, their relationships with port-cities, and the spaces within the seas where they came from. </a:t>
            </a:r>
            <a:endParaRPr lang="en-DE" sz="2800" dirty="0"/>
          </a:p>
          <a:p>
            <a:pPr lvl="0"/>
            <a:r>
              <a:rPr lang="en-US" sz="2800" dirty="0"/>
              <a:t>Many served the sultan of a port city connected to their waters and islands. They acted as guides, rowers for a ruler's boat, sea soldiers, or as gatherers of sea products for trade in the ports. </a:t>
            </a:r>
            <a:endParaRPr lang="en-DE" sz="2800" dirty="0"/>
          </a:p>
          <a:p>
            <a:pPr lvl="0"/>
            <a:r>
              <a:rPr lang="en-US" sz="2800" dirty="0"/>
              <a:t>Some groups did not serve a local leader. Some attacked ships for their cargo. Some Malay rulers hired them to raid the ships of competitors.</a:t>
            </a:r>
            <a:endParaRPr lang="en-DE" sz="2800" dirty="0"/>
          </a:p>
          <a:p>
            <a:pPr lvl="0"/>
            <a:r>
              <a:rPr lang="en-US" sz="2800" dirty="0"/>
              <a:t>The success of an entrepôt (port city) depended on having an agreement with local Orang </a:t>
            </a:r>
            <a:r>
              <a:rPr lang="en-US" sz="2800" dirty="0" err="1"/>
              <a:t>Laut</a:t>
            </a:r>
            <a:r>
              <a:rPr lang="en-US" sz="2800" dirty="0"/>
              <a:t> so that ships would come to these ports safely and pay various taxes.</a:t>
            </a:r>
            <a:endParaRPr lang="en-DE" sz="2800" dirty="0"/>
          </a:p>
          <a:p>
            <a:endParaRPr lang="en-DE" dirty="0"/>
          </a:p>
        </p:txBody>
      </p:sp>
    </p:spTree>
    <p:extLst>
      <p:ext uri="{BB962C8B-B14F-4D97-AF65-F5344CB8AC3E}">
        <p14:creationId xmlns:p14="http://schemas.microsoft.com/office/powerpoint/2010/main" val="302136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3A7C-5D6B-4097-B243-00C4B4029E94}"/>
              </a:ext>
            </a:extLst>
          </p:cNvPr>
          <p:cNvSpPr>
            <a:spLocks noGrp="1"/>
          </p:cNvSpPr>
          <p:nvPr>
            <p:ph type="title"/>
          </p:nvPr>
        </p:nvSpPr>
        <p:spPr/>
        <p:txBody>
          <a:bodyPr>
            <a:normAutofit/>
          </a:bodyPr>
          <a:lstStyle/>
          <a:p>
            <a:r>
              <a:rPr lang="en-US" sz="3600" dirty="0"/>
              <a:t>The Sama-Bajau nowadays</a:t>
            </a:r>
            <a:endParaRPr lang="en-DE" sz="3600" dirty="0"/>
          </a:p>
        </p:txBody>
      </p:sp>
      <p:sp>
        <p:nvSpPr>
          <p:cNvPr id="3" name="Content Placeholder 2">
            <a:extLst>
              <a:ext uri="{FF2B5EF4-FFF2-40B4-BE49-F238E27FC236}">
                <a16:creationId xmlns:a16="http://schemas.microsoft.com/office/drawing/2014/main" id="{B21D8FDB-D1AF-4A92-9640-F4C51CA8DC57}"/>
              </a:ext>
            </a:extLst>
          </p:cNvPr>
          <p:cNvSpPr>
            <a:spLocks noGrp="1"/>
          </p:cNvSpPr>
          <p:nvPr>
            <p:ph idx="1"/>
          </p:nvPr>
        </p:nvSpPr>
        <p:spPr/>
        <p:txBody>
          <a:bodyPr>
            <a:normAutofit lnSpcReduction="10000"/>
          </a:bodyPr>
          <a:lstStyle/>
          <a:p>
            <a:pPr lvl="0"/>
            <a:r>
              <a:rPr lang="en-US" sz="2400" dirty="0"/>
              <a:t>Nowadays, the Bajau depend on traditional fishing methods for their food and livelihoods.</a:t>
            </a:r>
            <a:endParaRPr lang="en-DE" sz="2400" dirty="0"/>
          </a:p>
          <a:p>
            <a:pPr lvl="0"/>
            <a:r>
              <a:rPr lang="en-US" sz="2400" dirty="0"/>
              <a:t>The relationship that the Bajau peoples around Southeast Asia have with their various ocean ecosystems has shaped not only their daily practices but also their religious practices.  </a:t>
            </a:r>
            <a:endParaRPr lang="en-DE" sz="2400" dirty="0"/>
          </a:p>
          <a:p>
            <a:pPr lvl="0"/>
            <a:r>
              <a:rPr lang="en-US" sz="2400" dirty="0"/>
              <a:t>The Bajau base their fishing practices on their beliefs about the spirits who inhabit the environment around them and their knowledge of ocean ecosystems. </a:t>
            </a:r>
            <a:endParaRPr lang="en-DE" sz="2400" dirty="0"/>
          </a:p>
          <a:p>
            <a:r>
              <a:rPr lang="en-US" sz="2400" dirty="0"/>
              <a:t>Large-scale overfishing, global warming and other practices are threatening several species in the Coral Triangle. These environmental changes have led to decreases in fish species that the Bajau rely on for their livelihoods</a:t>
            </a:r>
            <a:endParaRPr lang="en-DE" sz="2400" dirty="0"/>
          </a:p>
        </p:txBody>
      </p:sp>
    </p:spTree>
    <p:extLst>
      <p:ext uri="{BB962C8B-B14F-4D97-AF65-F5344CB8AC3E}">
        <p14:creationId xmlns:p14="http://schemas.microsoft.com/office/powerpoint/2010/main" val="64115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is the Coral Triangle?  </a:t>
            </a:r>
          </a:p>
        </p:txBody>
      </p:sp>
      <p:sp>
        <p:nvSpPr>
          <p:cNvPr id="3" name="Content Placeholder 2"/>
          <p:cNvSpPr>
            <a:spLocks noGrp="1"/>
          </p:cNvSpPr>
          <p:nvPr>
            <p:ph idx="1"/>
          </p:nvPr>
        </p:nvSpPr>
        <p:spPr/>
        <p:txBody>
          <a:bodyPr>
            <a:normAutofit/>
          </a:bodyPr>
          <a:lstStyle/>
          <a:p>
            <a:pPr marL="0" indent="0">
              <a:buNone/>
            </a:pPr>
            <a:r>
              <a:rPr lang="en-US" sz="2400" dirty="0"/>
              <a:t>The Coral Triangle is a region located where the Western Pacific and Indian oceans meet. </a:t>
            </a:r>
          </a:p>
          <a:p>
            <a:r>
              <a:rPr lang="en-US" sz="2400" dirty="0"/>
              <a:t>a triangular shape.</a:t>
            </a:r>
          </a:p>
          <a:p>
            <a:r>
              <a:rPr lang="en-US" sz="2400" dirty="0"/>
              <a:t>5.5 million square kilometers of ocean </a:t>
            </a:r>
          </a:p>
          <a:p>
            <a:r>
              <a:rPr lang="en-US" sz="2400" dirty="0"/>
              <a:t>1.5 million square kilometers of land</a:t>
            </a:r>
          </a:p>
          <a:p>
            <a:pPr marL="0" indent="0">
              <a:buNone/>
            </a:pPr>
            <a:endParaRPr lang="en-US" sz="2400" dirty="0"/>
          </a:p>
          <a:p>
            <a:pPr marL="0" indent="0">
              <a:buNone/>
            </a:pPr>
            <a:r>
              <a:rPr lang="en-US" sz="2400" dirty="0"/>
              <a:t>It includes parts of the countries of Indonesia, Malaysia, the Philippines, Papua New Guinea, Timor </a:t>
            </a:r>
            <a:r>
              <a:rPr lang="en-US" sz="2400" dirty="0" err="1"/>
              <a:t>Leste</a:t>
            </a:r>
            <a:r>
              <a:rPr lang="en-US" sz="2400" dirty="0"/>
              <a:t> and the Solomon Islands. </a:t>
            </a:r>
          </a:p>
          <a:p>
            <a:pPr marL="0" indent="0">
              <a:buNone/>
            </a:pPr>
            <a:endParaRPr lang="en-US" dirty="0"/>
          </a:p>
        </p:txBody>
      </p:sp>
    </p:spTree>
    <p:extLst>
      <p:ext uri="{BB962C8B-B14F-4D97-AF65-F5344CB8AC3E}">
        <p14:creationId xmlns:p14="http://schemas.microsoft.com/office/powerpoint/2010/main" val="289362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6512" y="11258"/>
            <a:ext cx="9180512" cy="6226054"/>
          </a:xfrm>
          <a:prstGeom prst="rect">
            <a:avLst/>
          </a:prstGeom>
        </p:spPr>
      </p:pic>
      <p:sp>
        <p:nvSpPr>
          <p:cNvPr id="5" name="TextBox 4"/>
          <p:cNvSpPr txBox="1"/>
          <p:nvPr/>
        </p:nvSpPr>
        <p:spPr>
          <a:xfrm>
            <a:off x="0" y="6488668"/>
            <a:ext cx="7740352" cy="276999"/>
          </a:xfrm>
          <a:prstGeom prst="rect">
            <a:avLst/>
          </a:prstGeom>
          <a:noFill/>
        </p:spPr>
        <p:txBody>
          <a:bodyPr wrap="square" rtlCol="0">
            <a:spAutoFit/>
          </a:bodyPr>
          <a:lstStyle/>
          <a:p>
            <a:r>
              <a:rPr lang="fr-FR" sz="1200" dirty="0"/>
              <a:t>Source: https://commons.wikimedia.org/wiki/File:CT_Boundaries_Map_2011_Nov_9_Final_0.jpg </a:t>
            </a:r>
            <a:endParaRPr lang="en-US" sz="1200" dirty="0"/>
          </a:p>
        </p:txBody>
      </p:sp>
    </p:spTree>
    <p:extLst>
      <p:ext uri="{BB962C8B-B14F-4D97-AF65-F5344CB8AC3E}">
        <p14:creationId xmlns:p14="http://schemas.microsoft.com/office/powerpoint/2010/main" val="1289849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1016</Words>
  <Application>Microsoft Office PowerPoint</Application>
  <PresentationFormat>On-screen Show (4:3)</PresentationFormat>
  <Paragraphs>70</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Unit 1: People and Places  Lesson 6:  Living on the coastlands:  The case of the Sama-Bajau in the Coral Triangle</vt:lpstr>
      <vt:lpstr> A note to users of this presentation</vt:lpstr>
      <vt:lpstr>PowerPoint Presentation</vt:lpstr>
      <vt:lpstr>Video: People of the Coral Triangle</vt:lpstr>
      <vt:lpstr>The Sama-Bajau in history</vt:lpstr>
      <vt:lpstr>The Sama-Bajau in history</vt:lpstr>
      <vt:lpstr>The Sama-Bajau nowadays</vt:lpstr>
      <vt:lpstr>What is the Coral Triangle?  </vt:lpstr>
      <vt:lpstr>PowerPoint Presentation</vt:lpstr>
      <vt:lpstr>Coral triangle: a very rich biodiversity</vt:lpstr>
      <vt:lpstr>PowerPoint Presentation</vt:lpstr>
      <vt:lpstr>Sea nomads territories</vt:lpstr>
      <vt:lpstr>Group activity: Maps comparison</vt:lpstr>
      <vt:lpstr>Role play: Taking perspectives</vt:lpstr>
      <vt:lpstr>Closure /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People and Places Lesson 6 The Coral Triangle Coastlands: The Sama/Bajau</dc:title>
  <dc:creator>Vanessa Achilles</dc:creator>
  <cp:lastModifiedBy>Vanessa Achilles</cp:lastModifiedBy>
  <cp:revision>62</cp:revision>
  <dcterms:created xsi:type="dcterms:W3CDTF">2018-08-09T17:15:28Z</dcterms:created>
  <dcterms:modified xsi:type="dcterms:W3CDTF">2020-02-17T20:40:03Z</dcterms:modified>
</cp:coreProperties>
</file>