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7" r:id="rId4"/>
    <p:sldId id="268" r:id="rId5"/>
    <p:sldId id="269" r:id="rId6"/>
    <p:sldId id="270" r:id="rId7"/>
    <p:sldId id="266" r:id="rId8"/>
    <p:sldId id="271" r:id="rId9"/>
    <p:sldId id="272" r:id="rId10"/>
    <p:sldId id="273" r:id="rId11"/>
    <p:sldId id="274" r:id="rId12"/>
    <p:sldId id="258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F34E-80BE-49F9-AB3E-C6A5BE583C6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E24A-246E-4B82-975B-67895A83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tinfuhrmann/240681070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commons.wikimedia.org/wiki/File:Singapore%27s_East_Coast_from_the_Sky_-_panoramio.jpg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eb.archive.org/web/20161103131303/http:/www.panoramio.com/user/6483128?with_photo_id=130181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commons.wikimedia.org/wiki/File:El_Nido,_Palawan,_Philippines_-_panoramio_(41).jpg" TargetMode="External"/><Relationship Id="rId4" Type="http://schemas.openxmlformats.org/officeDocument/2006/relationships/hyperlink" Target="https://commons.wikimedia.org/wiki/File:Bunaken_Mangrove_Coas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artinfuhrmann/24068107063" TargetMode="External"/><Relationship Id="rId5" Type="http://schemas.openxmlformats.org/officeDocument/2006/relationships/hyperlink" Target="https://www.flickr.com/photos/13476480@N07/17850359166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photos/thailand-pattaya-3633993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commons.wikimedia.org/wiki/File:Singapore_Port_viewed_from_The_Pinnacle@Duxton_06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juliamaudlin/15138397311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www.flickr.com/photos/lonqueta/4260270482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flickr.com/photos/lonqueta/" TargetMode="External"/><Relationship Id="rId9" Type="http://schemas.openxmlformats.org/officeDocument/2006/relationships/hyperlink" Target="https://www.flickr.com/photos/juliamaudl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1: People and Places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Lesson 5: West Coast Malay Peninsula: The case of the Kingdom of Melaka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74ACF-F09F-4648-AB91-EE532AA2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" y="185885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7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58A5-5C93-4BD6-B81F-4A5DE2C8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 of Melaka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769D-71A0-4280-8435-452050B6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Located along the western coast of the Straits of Melaka.</a:t>
            </a:r>
          </a:p>
          <a:p>
            <a:pPr lvl="0"/>
            <a:r>
              <a:rPr lang="en-US" sz="2400" dirty="0"/>
              <a:t>Kingdom founded sometime in the early fifteenth century.</a:t>
            </a:r>
          </a:p>
          <a:p>
            <a:r>
              <a:rPr lang="en-US" sz="2400" dirty="0"/>
              <a:t>Many historians believe that Melaka was founded by a prince from Palembang, probably a descendant of the kings of </a:t>
            </a:r>
            <a:r>
              <a:rPr lang="en-US" sz="2400" dirty="0" err="1"/>
              <a:t>Srivijaya</a:t>
            </a:r>
            <a:r>
              <a:rPr lang="en-US" sz="2400" dirty="0"/>
              <a:t>. </a:t>
            </a:r>
          </a:p>
          <a:p>
            <a:r>
              <a:rPr lang="en-US" sz="2400" dirty="0"/>
              <a:t>The kingdom of </a:t>
            </a:r>
            <a:r>
              <a:rPr lang="en-US" sz="2400" b="1" dirty="0" err="1"/>
              <a:t>Srivijaya</a:t>
            </a:r>
            <a:r>
              <a:rPr lang="en-US" sz="2400" dirty="0"/>
              <a:t> was between the seventh and twelfth centuries one of the most important trading </a:t>
            </a:r>
            <a:r>
              <a:rPr lang="en-US" sz="2400" dirty="0" err="1"/>
              <a:t>centres</a:t>
            </a:r>
            <a:r>
              <a:rPr lang="en-US" sz="2400" dirty="0"/>
              <a:t> in Southeast Asia.</a:t>
            </a:r>
          </a:p>
          <a:p>
            <a:r>
              <a:rPr lang="en-US" sz="2400" dirty="0" err="1"/>
              <a:t>Oneof</a:t>
            </a:r>
            <a:r>
              <a:rPr lang="en-US" sz="2400" dirty="0"/>
              <a:t> the major trading </a:t>
            </a:r>
            <a:r>
              <a:rPr lang="en-US" sz="2400" dirty="0" err="1"/>
              <a:t>centres</a:t>
            </a:r>
            <a:r>
              <a:rPr lang="en-US" sz="2400" dirty="0"/>
              <a:t> of the ancient world.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entrepôt.</a:t>
            </a:r>
          </a:p>
          <a:p>
            <a:pPr lvl="0"/>
            <a:r>
              <a:rPr lang="en-US" sz="2400" dirty="0"/>
              <a:t>Melaka Kingdom ended in 1511 when the Portuguese conquered.</a:t>
            </a:r>
          </a:p>
          <a:p>
            <a:pPr lvl="0"/>
            <a:endParaRPr lang="en-US" dirty="0"/>
          </a:p>
          <a:p>
            <a:pPr lvl="0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18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58A5-5C93-4BD6-B81F-4A5DE2C8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entrepôt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769D-71A0-4280-8435-452050B6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Entrepôt: a port city that grows into a center of political, economic and cultural life.</a:t>
            </a:r>
            <a:endParaRPr lang="en-DE" dirty="0"/>
          </a:p>
          <a:p>
            <a:pPr lvl="0"/>
            <a:r>
              <a:rPr lang="en-US" dirty="0"/>
              <a:t>Products from within the region and from as far as the Middle East, India and China were exchanged.</a:t>
            </a:r>
            <a:endParaRPr lang="en-DE" dirty="0"/>
          </a:p>
          <a:p>
            <a:pPr lvl="0"/>
            <a:r>
              <a:rPr lang="en-US" dirty="0"/>
              <a:t>Some entrepôts controlled other islands or port-cities, forming a type of sea-borne kingdom. </a:t>
            </a:r>
            <a:endParaRPr lang="en-DE" dirty="0"/>
          </a:p>
          <a:p>
            <a:pPr lvl="0"/>
            <a:r>
              <a:rPr lang="en-US" dirty="0"/>
              <a:t>Other entrepôt cities were located at the mouth of a river and controlled what went up into the kingdom and what came out.</a:t>
            </a:r>
            <a:endParaRPr lang="en-DE" dirty="0"/>
          </a:p>
          <a:p>
            <a:pPr lvl="0"/>
            <a:r>
              <a:rPr lang="en-US" dirty="0"/>
              <a:t>These cities were considered ‘global’. People from many different places, with different religions, languages and cultures met there. They exchanged their goods, their skills (shipbuilders, porters, moneylenders) and also ideas.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2153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as a strategy for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Melaka was founded mainly as a trading </a:t>
            </a:r>
            <a:r>
              <a:rPr lang="en-US" sz="2800" dirty="0" err="1"/>
              <a:t>centre</a:t>
            </a:r>
            <a:r>
              <a:rPr lang="en-US" sz="2800" dirty="0"/>
              <a:t> between India and China. </a:t>
            </a:r>
          </a:p>
          <a:p>
            <a:r>
              <a:rPr lang="en-US" sz="2800" dirty="0"/>
              <a:t>It was very similar to many coastal trading </a:t>
            </a:r>
            <a:r>
              <a:rPr lang="en-US" sz="2800" dirty="0" err="1"/>
              <a:t>centres</a:t>
            </a:r>
            <a:r>
              <a:rPr lang="en-US" sz="2800" dirty="0"/>
              <a:t> of early Southeast Asia. </a:t>
            </a:r>
          </a:p>
          <a:p>
            <a:r>
              <a:rPr lang="en-US" sz="2800" dirty="0"/>
              <a:t>In Southeast Asia, population size was small. Rulers consider having followers as a sign of power. </a:t>
            </a:r>
          </a:p>
          <a:p>
            <a:r>
              <a:rPr lang="en-US" sz="2800" dirty="0"/>
              <a:t>The rulers of Melaka believe that the best way to attract followers was by being wealthy. They chose trading to expand their wealth. </a:t>
            </a:r>
          </a:p>
          <a:p>
            <a:r>
              <a:rPr lang="en-US" sz="2800" dirty="0"/>
              <a:t>In Melaka the ruler provided merchants with the facilities to conduct trade. Merchants paid a tax to the king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6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B631-567B-4DE7-973F-A6EE1913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99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FE5A-44C2-4447-A8DF-9254E712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20" y="11660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Guess where these artefact came from.</a:t>
            </a:r>
          </a:p>
          <a:p>
            <a:pPr marL="457200" lvl="1" indent="0">
              <a:buNone/>
            </a:pPr>
            <a:r>
              <a:rPr lang="en-US" sz="2400" dirty="0"/>
              <a:t>What does it tell us about Melaka and its place in Asian Trade? </a:t>
            </a:r>
            <a:endParaRPr lang="en-DE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6CD354-2E74-40FF-9BAE-27AECC1F5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427"/>
          <a:stretch/>
        </p:blipFill>
        <p:spPr bwMode="auto">
          <a:xfrm>
            <a:off x="3418922" y="2814237"/>
            <a:ext cx="3350648" cy="29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08ECD-A974-471F-AFFE-4D719AAE0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24049" r="38189" b="17800"/>
          <a:stretch/>
        </p:blipFill>
        <p:spPr>
          <a:xfrm>
            <a:off x="251520" y="2814236"/>
            <a:ext cx="3024336" cy="2991028"/>
          </a:xfrm>
          <a:prstGeom prst="rect">
            <a:avLst/>
          </a:prstGeom>
        </p:spPr>
      </p:pic>
      <p:pic>
        <p:nvPicPr>
          <p:cNvPr id="9" name="Picture 4" descr="Hindu Peranakan bridal table presentation">
            <a:extLst>
              <a:ext uri="{FF2B5EF4-FFF2-40B4-BE49-F238E27FC236}">
                <a16:creationId xmlns:a16="http://schemas.microsoft.com/office/drawing/2014/main" id="{D11F149A-7668-4C20-87B0-C287CE4D0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r="30156" b="5757"/>
          <a:stretch/>
        </p:blipFill>
        <p:spPr bwMode="auto">
          <a:xfrm>
            <a:off x="6965056" y="2814238"/>
            <a:ext cx="1897771" cy="29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B631-567B-4DE7-973F-A6EE1913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99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</a:t>
            </a:r>
            <a:endParaRPr lang="en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4C7BB1-A60D-487F-9F8D-1697DF91D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7427"/>
          <a:stretch/>
        </p:blipFill>
        <p:spPr bwMode="auto">
          <a:xfrm>
            <a:off x="3418922" y="1412776"/>
            <a:ext cx="3350648" cy="29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DCA3E2-999C-44A1-8604-43E7DECD3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24049" r="38189" b="17800"/>
          <a:stretch/>
        </p:blipFill>
        <p:spPr>
          <a:xfrm>
            <a:off x="251520" y="1412775"/>
            <a:ext cx="3024336" cy="2991028"/>
          </a:xfrm>
          <a:prstGeom prst="rect">
            <a:avLst/>
          </a:prstGeom>
        </p:spPr>
      </p:pic>
      <p:pic>
        <p:nvPicPr>
          <p:cNvPr id="1028" name="Picture 4" descr="Hindu Peranakan bridal table presentation">
            <a:extLst>
              <a:ext uri="{FF2B5EF4-FFF2-40B4-BE49-F238E27FC236}">
                <a16:creationId xmlns:a16="http://schemas.microsoft.com/office/drawing/2014/main" id="{DCC407FD-4894-4BCF-8229-661A43ED8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r="30156" b="5757"/>
          <a:stretch/>
        </p:blipFill>
        <p:spPr bwMode="auto">
          <a:xfrm>
            <a:off x="6965056" y="1412777"/>
            <a:ext cx="1897771" cy="29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0B3CA-D6C7-4367-97DD-0AE5E21097A8}"/>
              </a:ext>
            </a:extLst>
          </p:cNvPr>
          <p:cNvSpPr/>
          <p:nvPr/>
        </p:nvSpPr>
        <p:spPr>
          <a:xfrm>
            <a:off x="3418922" y="5155158"/>
            <a:ext cx="3423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/>
              <a:t>A plate (</a:t>
            </a:r>
            <a:r>
              <a:rPr lang="en-DE" sz="1400" dirty="0" err="1"/>
              <a:t>kraak</a:t>
            </a:r>
            <a:r>
              <a:rPr lang="en-DE" sz="1400" dirty="0"/>
              <a:t> porcelain) with VOC emblem, a part of Dutch heritage in Melaka</a:t>
            </a:r>
            <a:endParaRPr lang="en-US" sz="1400" dirty="0"/>
          </a:p>
          <a:p>
            <a:r>
              <a:rPr lang="fr-FR" sz="1000" dirty="0" err="1"/>
              <a:t>Gryffindor,commons.wikimedia.org</a:t>
            </a:r>
            <a:r>
              <a:rPr lang="fr-FR" sz="1000" dirty="0"/>
              <a:t>/wiki/File:National_Museum_KL_2008_(34).JPG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BDD48-D97F-452D-AD89-B63387531EDC}"/>
              </a:ext>
            </a:extLst>
          </p:cNvPr>
          <p:cNvSpPr/>
          <p:nvPr/>
        </p:nvSpPr>
        <p:spPr>
          <a:xfrm>
            <a:off x="251520" y="5155158"/>
            <a:ext cx="30243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/>
              <a:t>Arabic ceramic</a:t>
            </a:r>
            <a:r>
              <a:rPr lang="en-US" sz="1400" dirty="0"/>
              <a:t> and glass containers</a:t>
            </a:r>
            <a:r>
              <a:rPr lang="en-DE" sz="1400" dirty="0"/>
              <a:t> displayed at Melaka Islamic Museum</a:t>
            </a:r>
            <a:endParaRPr lang="en-US" sz="1400" dirty="0"/>
          </a:p>
          <a:p>
            <a:r>
              <a:rPr lang="en-US" sz="1000" dirty="0"/>
              <a:t>Achilles, Vanessa</a:t>
            </a:r>
            <a:endParaRPr lang="en-DE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1EAD7-29FA-49D0-8DE9-CD645EEBAD72}"/>
              </a:ext>
            </a:extLst>
          </p:cNvPr>
          <p:cNvSpPr/>
          <p:nvPr/>
        </p:nvSpPr>
        <p:spPr>
          <a:xfrm>
            <a:off x="6965056" y="5155158"/>
            <a:ext cx="189777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/>
              <a:t>South Asian containers for offerings displayed at Chitty Museum, Melaka</a:t>
            </a:r>
            <a:endParaRPr lang="en-US" sz="1400" dirty="0"/>
          </a:p>
          <a:p>
            <a:r>
              <a:rPr lang="en-US" sz="1000" dirty="0" err="1"/>
              <a:t>Tye</a:t>
            </a:r>
            <a:r>
              <a:rPr lang="en-US" sz="1000" dirty="0"/>
              <a:t>, Timothy. www.penang-traveltips.com/malaysia/malacca/chitty-museum.htm</a:t>
            </a:r>
            <a:endParaRPr lang="en-DE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8059E-C615-4D97-9D8B-A3D6F92FA12F}"/>
              </a:ext>
            </a:extLst>
          </p:cNvPr>
          <p:cNvSpPr txBox="1"/>
          <p:nvPr/>
        </p:nvSpPr>
        <p:spPr>
          <a:xfrm>
            <a:off x="251520" y="4869160"/>
            <a:ext cx="839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Sources: 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370391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4C12-529E-4D52-AD08-D552493B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in Melaka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50AE-FD67-4315-BDE3-1B396FC2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Goods and people came to Melaka from all parts of the world via these global trade networks.</a:t>
            </a:r>
          </a:p>
          <a:p>
            <a:r>
              <a:rPr lang="en-US" sz="2400" dirty="0"/>
              <a:t>They came from Europe, China, India and West Asia (Persians and Arabs). </a:t>
            </a:r>
          </a:p>
          <a:p>
            <a:r>
              <a:rPr lang="en-US" sz="2400" dirty="0"/>
              <a:t>These foreigners were mainly traders who bought and sold their goods in Melaka. </a:t>
            </a:r>
          </a:p>
          <a:p>
            <a:r>
              <a:rPr lang="en-US" sz="2400" dirty="0"/>
              <a:t>Peoples from other parts of Southeast Asia were probably present in Melaka.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8192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EB4B-DF3A-48E1-B6A7-3B24D05E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Coastlands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5F55-CFCA-4DC2-BFA3-8F81CDB9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336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Any expanse of land near the sea </a:t>
            </a:r>
            <a:endParaRPr lang="en-DE" dirty="0"/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1D0C9-6B62-4DD2-B36A-64B3EE5A23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89" y="2276872"/>
            <a:ext cx="685642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FF76C7-F052-4CF1-A506-36D753955CDA}"/>
              </a:ext>
            </a:extLst>
          </p:cNvPr>
          <p:cNvSpPr/>
          <p:nvPr/>
        </p:nvSpPr>
        <p:spPr>
          <a:xfrm>
            <a:off x="1143789" y="6460251"/>
            <a:ext cx="8604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  <a:cs typeface="Cordia New" panose="020B0304020202020204" pitchFamily="34" charset="-34"/>
              </a:rPr>
              <a:t>Source: Martin Fuhrmann,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3"/>
              </a:rPr>
              <a:t>https://www.flickr.com/photos/martinfuhrmann/24068107063</a:t>
            </a:r>
            <a:endParaRPr lang="en-DE" sz="10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27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9B69-D48B-437A-9E06-68EC626B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/>
              <a:t>Coastlands in Southeast Asia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5DEF-7A48-478B-A250-E9464117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76" y="6048660"/>
            <a:ext cx="8712324" cy="8093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2100" dirty="0"/>
              <a:t>Sources:</a:t>
            </a:r>
          </a:p>
          <a:p>
            <a:r>
              <a:rPr lang="en" sz="2500" dirty="0"/>
              <a:t>Singapore's East Coast</a:t>
            </a:r>
            <a:r>
              <a:rPr lang="en" sz="2100" dirty="0"/>
              <a:t>, </a:t>
            </a:r>
            <a:r>
              <a:rPr lang="fr-FR" sz="2100" dirty="0" err="1">
                <a:hlinkClick r:id="rId2"/>
              </a:rPr>
              <a:t>wanderingchina</a:t>
            </a:r>
            <a:r>
              <a:rPr lang="fr-FR" sz="2100" dirty="0"/>
              <a:t>, </a:t>
            </a:r>
            <a:r>
              <a:rPr lang="fr-FR" sz="2100" dirty="0">
                <a:hlinkClick r:id="rId3"/>
              </a:rPr>
              <a:t>https://commons.wikimedia.org/wiki/File:Singapore%27s_East_Coast_from_the_Sky_-_panoramio.jpg</a:t>
            </a:r>
            <a:endParaRPr lang="en" sz="2100" dirty="0"/>
          </a:p>
          <a:p>
            <a:r>
              <a:rPr lang="en" sz="2500" dirty="0"/>
              <a:t>Bunaken Mangrove Coast</a:t>
            </a:r>
            <a:r>
              <a:rPr lang="en-US" sz="2500" dirty="0"/>
              <a:t>, Indonesia</a:t>
            </a:r>
            <a:r>
              <a:rPr lang="en-US" sz="2100" dirty="0"/>
              <a:t>, </a:t>
            </a:r>
            <a:r>
              <a:rPr lang="fr-FR" sz="2100" dirty="0" err="1"/>
              <a:t>Jpatokal</a:t>
            </a:r>
            <a:r>
              <a:rPr lang="fr-FR" sz="2100" dirty="0"/>
              <a:t>, </a:t>
            </a:r>
            <a:r>
              <a:rPr lang="fr-FR" sz="2100" dirty="0">
                <a:hlinkClick r:id="rId4"/>
              </a:rPr>
              <a:t>https://commons.wikimedia.org/wiki/File:Bunaken_Mangrove_Coast.JPG</a:t>
            </a:r>
            <a:endParaRPr lang="fr-FR" sz="2100" dirty="0"/>
          </a:p>
          <a:p>
            <a:r>
              <a:rPr lang="en" sz="2500" dirty="0"/>
              <a:t>El Nido, Palawan, Philippines</a:t>
            </a:r>
            <a:r>
              <a:rPr lang="en" sz="2100" dirty="0"/>
              <a:t>, </a:t>
            </a:r>
            <a:r>
              <a:rPr lang="az-Cyrl-AZ" sz="2100" dirty="0"/>
              <a:t>Андрей Бобровский</a:t>
            </a:r>
            <a:r>
              <a:rPr lang="en-US" sz="2100" dirty="0"/>
              <a:t>, </a:t>
            </a:r>
            <a:r>
              <a:rPr lang="fr-FR" sz="2100" dirty="0">
                <a:hlinkClick r:id="rId5"/>
              </a:rPr>
              <a:t>https://commons.wikimedia.org/wiki/File:El_Nido,_Palawan,_Philippines_-_panoramio_(41).jpg</a:t>
            </a:r>
            <a:endParaRPr lang="en" sz="2100" dirty="0"/>
          </a:p>
          <a:p>
            <a:pPr marL="0" indent="0">
              <a:buNone/>
            </a:pPr>
            <a:endParaRPr lang="en" sz="2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B30088-17D3-4001-AFA7-B3DE0BB1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CE3E55-1AD2-4396-9F25-109700CD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8935"/>
            <a:ext cx="4114800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8DEB46-0447-4C0E-A7A2-D51AF354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04" y="3168935"/>
            <a:ext cx="4117396" cy="27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5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C327-E879-4885-896D-9D021DCE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924"/>
          </a:xfrm>
        </p:spPr>
        <p:txBody>
          <a:bodyPr>
            <a:normAutofit fontScale="90000"/>
          </a:bodyPr>
          <a:lstStyle/>
          <a:p>
            <a:r>
              <a:rPr lang="en-US" dirty="0"/>
              <a:t>Highland, lowland, coastland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F9E5-2904-462D-959D-1C4DD910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460" y="3861048"/>
            <a:ext cx="4851276" cy="1728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What photo represent coastland?</a:t>
            </a:r>
          </a:p>
          <a:p>
            <a:pPr marL="0" indent="0" algn="ctr">
              <a:buNone/>
            </a:pPr>
            <a:r>
              <a:rPr lang="en-US" sz="2400" dirty="0"/>
              <a:t>What do you see on this photo that makes you say it is coastland?</a:t>
            </a:r>
            <a:endParaRPr lang="en-D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22326-69BB-4F49-AD2B-BC732ABF80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1019562"/>
            <a:ext cx="4273302" cy="300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3E26E-BCFC-4190-9C6F-2CC28970CF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4024130"/>
            <a:ext cx="4256794" cy="283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82AC8-6193-454D-A55F-1D4BBF7BD5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19562"/>
            <a:ext cx="4851276" cy="2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7299F-A176-4E55-A809-E57FACE2887A}"/>
              </a:ext>
            </a:extLst>
          </p:cNvPr>
          <p:cNvSpPr/>
          <p:nvPr/>
        </p:nvSpPr>
        <p:spPr>
          <a:xfrm>
            <a:off x="4425622" y="5472388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Sources: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Batad</a:t>
            </a:r>
            <a:r>
              <a:rPr lang="fr-FR" sz="1200" dirty="0"/>
              <a:t>, Philippines</a:t>
            </a:r>
          </a:p>
          <a:p>
            <a:r>
              <a:rPr lang="en-DE" sz="1000" dirty="0" err="1"/>
              <a:t>Aranas</a:t>
            </a:r>
            <a:r>
              <a:rPr lang="en-DE" sz="1000" dirty="0"/>
              <a:t>, Uwe</a:t>
            </a:r>
            <a:r>
              <a:rPr lang="en-US" sz="1000" dirty="0"/>
              <a:t>, </a:t>
            </a:r>
            <a:r>
              <a:rPr lang="en-DE" sz="1000" dirty="0"/>
              <a:t>commons.wikimedia.org/wiki/File:Banaue_Philippines_Batad-Rice-Terraces-04.jpg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Mekong Delta, Viet Nam</a:t>
            </a:r>
          </a:p>
          <a:p>
            <a:r>
              <a:rPr lang="en-US" sz="1000" dirty="0"/>
              <a:t>Wilbur E. Garrett, </a:t>
            </a:r>
            <a:r>
              <a:rPr lang="en-US" sz="1000" u="sng" dirty="0">
                <a:hlinkClick r:id="rId5"/>
              </a:rPr>
              <a:t>https://www.flickr.com/photos/13476480@N07/17850359166</a:t>
            </a:r>
            <a:endParaRPr lang="en-US" sz="10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Bali, </a:t>
            </a:r>
            <a:r>
              <a:rPr lang="fr-FR" sz="1200" dirty="0" err="1"/>
              <a:t>Indonesia</a:t>
            </a:r>
            <a:endParaRPr lang="fr-FR" sz="1200" dirty="0"/>
          </a:p>
          <a:p>
            <a:r>
              <a:rPr lang="en-US" sz="1000" dirty="0"/>
              <a:t>Martin Fuhrmann, </a:t>
            </a:r>
            <a:r>
              <a:rPr lang="en-US" sz="1000" u="sng" dirty="0">
                <a:hlinkClick r:id="rId6"/>
              </a:rPr>
              <a:t>https://www.flickr.com/photos/martinfuhrmann/24068107063</a:t>
            </a:r>
            <a:endParaRPr lang="en-DE" sz="10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7886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FD3679-B611-4A0A-974E-4F8CAE9F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7200" r="27163" b="33945"/>
          <a:stretch/>
        </p:blipFill>
        <p:spPr>
          <a:xfrm>
            <a:off x="4494525" y="620689"/>
            <a:ext cx="4633603" cy="2649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2DDE2-4430-4F55-8C26-69527DFC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199"/>
          </a:xfrm>
        </p:spPr>
        <p:txBody>
          <a:bodyPr>
            <a:noAutofit/>
          </a:bodyPr>
          <a:lstStyle/>
          <a:p>
            <a:r>
              <a:rPr lang="en-US" sz="3600" dirty="0"/>
              <a:t>Communities in coastlands</a:t>
            </a:r>
            <a:endParaRPr lang="en-D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7154-3B37-465B-A15A-9781ABA7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25261" r="25588" b="19200"/>
          <a:stretch/>
        </p:blipFill>
        <p:spPr>
          <a:xfrm>
            <a:off x="15872" y="609371"/>
            <a:ext cx="4478653" cy="2645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117562-BFCE-4ECD-8C22-9B7EF3F849AE}"/>
              </a:ext>
            </a:extLst>
          </p:cNvPr>
          <p:cNvSpPr/>
          <p:nvPr/>
        </p:nvSpPr>
        <p:spPr>
          <a:xfrm>
            <a:off x="166323" y="6093446"/>
            <a:ext cx="89618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 (Body)"/>
              </a:rPr>
              <a:t>Houses on Stilts; Puerto </a:t>
            </a:r>
            <a:r>
              <a:rPr lang="en-US" sz="1200" dirty="0" err="1">
                <a:latin typeface="Calibri (Body)"/>
              </a:rPr>
              <a:t>Princesa</a:t>
            </a:r>
            <a:r>
              <a:rPr lang="en-US" sz="1200" dirty="0">
                <a:latin typeface="Calibri (Body)"/>
              </a:rPr>
              <a:t>, Palawan, Philippines</a:t>
            </a:r>
            <a:r>
              <a:rPr lang="en-US" sz="1000" dirty="0">
                <a:latin typeface="Calibri (Body)"/>
              </a:rPr>
              <a:t>, </a:t>
            </a:r>
            <a:r>
              <a:rPr lang="fr-FR" sz="1000" dirty="0" err="1">
                <a:latin typeface="Calibri (Body)"/>
                <a:hlinkClick r:id="rId4" tooltip="Go to Lon&amp;Queta's photostream"/>
              </a:rPr>
              <a:t>Lon&amp;Queta</a:t>
            </a:r>
            <a:r>
              <a:rPr lang="fr-FR" sz="1000" dirty="0">
                <a:latin typeface="Calibri (Body)"/>
              </a:rPr>
              <a:t>, </a:t>
            </a:r>
            <a:r>
              <a:rPr lang="fr-FR" sz="1000" dirty="0">
                <a:latin typeface="Calibri (Body)"/>
                <a:hlinkClick r:id="rId5"/>
              </a:rPr>
              <a:t>https://www.flickr.com/photos/lonqueta/4260270482</a:t>
            </a:r>
            <a:endParaRPr lang="fr-FR" sz="1000" dirty="0">
              <a:latin typeface="Calibri (Body)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Fisherman</a:t>
            </a:r>
            <a:r>
              <a:rPr lang="fr-FR" sz="1200" dirty="0"/>
              <a:t> village, </a:t>
            </a:r>
            <a:r>
              <a:rPr lang="fr-FR" sz="1200" dirty="0" err="1"/>
              <a:t>Cambodia</a:t>
            </a:r>
            <a:r>
              <a:rPr lang="fr-FR" sz="1000" dirty="0">
                <a:latin typeface="Calibri (Body)"/>
              </a:rPr>
              <a:t>, Julia </a:t>
            </a:r>
            <a:r>
              <a:rPr lang="fr-FR" sz="1000" dirty="0" err="1">
                <a:latin typeface="Calibri (Body)"/>
              </a:rPr>
              <a:t>Maudlin</a:t>
            </a:r>
            <a:r>
              <a:rPr lang="fr-FR" sz="1000" dirty="0">
                <a:latin typeface="Calibri (Body)"/>
              </a:rPr>
              <a:t>, </a:t>
            </a:r>
            <a:r>
              <a:rPr lang="fr-FR" sz="1000" dirty="0">
                <a:latin typeface="Calibri (Body)"/>
                <a:hlinkClick r:id="rId6"/>
              </a:rPr>
              <a:t>https://www.flickr.com/photos/juliamaudlin/15138397311</a:t>
            </a:r>
            <a:endParaRPr lang="fr-FR" sz="1000" dirty="0">
              <a:latin typeface="Calibri (Body)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 (Body)"/>
              </a:rPr>
              <a:t>Singapore port</a:t>
            </a:r>
            <a:r>
              <a:rPr lang="fr-FR" sz="1000" dirty="0">
                <a:latin typeface="Calibri (Body)"/>
              </a:rPr>
              <a:t>, </a:t>
            </a:r>
            <a:r>
              <a:rPr lang="fr-FR" sz="1000" dirty="0">
                <a:latin typeface="Calibri (Body)"/>
                <a:hlinkClick r:id="rId7"/>
              </a:rPr>
              <a:t>https://commons.wikimedia.org/wiki/File:Singapore_Port_viewed_from_The_Pinnacle@Duxton_06.jpg</a:t>
            </a:r>
            <a:endParaRPr lang="fr-FR" sz="1000" dirty="0">
              <a:latin typeface="Calibri (Body)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Calibri (Body)"/>
              </a:rPr>
              <a:t>Holiday </a:t>
            </a:r>
            <a:r>
              <a:rPr lang="fr-FR" sz="1200" dirty="0" err="1">
                <a:latin typeface="Calibri (Body)"/>
              </a:rPr>
              <a:t>resort</a:t>
            </a:r>
            <a:r>
              <a:rPr lang="fr-FR" sz="1200" dirty="0">
                <a:latin typeface="Calibri (Body)"/>
              </a:rPr>
              <a:t>, Pattaya, </a:t>
            </a:r>
            <a:r>
              <a:rPr lang="fr-FR" sz="1200" dirty="0" err="1">
                <a:latin typeface="Calibri (Body)"/>
              </a:rPr>
              <a:t>Thailand</a:t>
            </a:r>
            <a:r>
              <a:rPr lang="fr-FR" sz="1000" dirty="0">
                <a:latin typeface="Calibri (Body)"/>
              </a:rPr>
              <a:t>, </a:t>
            </a:r>
            <a:r>
              <a:rPr lang="fr-FR" sz="1000" dirty="0">
                <a:latin typeface="Calibri (Body)"/>
                <a:hlinkClick r:id="rId8"/>
              </a:rPr>
              <a:t>https://pixabay.com/de/photos/thailand-pattaya-3633993/</a:t>
            </a:r>
            <a:br>
              <a:rPr lang="fr-FR" sz="1000" dirty="0">
                <a:latin typeface="Calibri (Body)"/>
              </a:rPr>
            </a:br>
            <a:br>
              <a:rPr lang="fr-FR" sz="1000" dirty="0"/>
            </a:br>
            <a:endParaRPr lang="en-DE" sz="1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46AAC9-29DD-4BF2-B5C4-C1088B78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3" y="-1489174"/>
            <a:ext cx="9144000" cy="0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DE" altLang="en-DE" sz="1500" b="1" i="0" u="none" strike="noStrike" cap="none" normalizeH="0" baseline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  <a:hlinkClick r:id="rId9" tooltip="Go to Julia Maudlin's photostream"/>
              </a:rPr>
            </a:br>
            <a:r>
              <a:rPr kumimoji="0" lang="en-DE" altLang="en-DE" sz="1500" b="1" i="0" u="none" strike="noStrike" cap="none" normalizeH="0" baseline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  <a:hlinkClick r:id="rId9" tooltip="Go to Julia Maudlin's photostream"/>
              </a:rPr>
              <a:t>Julia Maudlin</a:t>
            </a:r>
            <a:endParaRPr kumimoji="0" lang="en-DE" altLang="en-DE" sz="600" b="0" i="0" u="none" strike="noStrike" cap="none" normalizeH="0" baseline="0">
              <a:ln>
                <a:noFill/>
              </a:ln>
              <a:solidFill>
                <a:srgbClr val="212124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70E1A60-DF18-4B28-9FE9-082419DB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3" y="-1489174"/>
            <a:ext cx="9144000" cy="457200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200" b="1" i="0" u="none" strike="noStrike" cap="none" normalizeH="0" baseline="0" dirty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</a:rPr>
              <a:t>Fishing Village, Cambodia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288A4C-8DBC-4AB6-887B-AB422841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003"/>
            <a:ext cx="5755484" cy="28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ailand, Pattaya, Centara Grand Mirage Hotel">
            <a:extLst>
              <a:ext uri="{FF2B5EF4-FFF2-40B4-BE49-F238E27FC236}">
                <a16:creationId xmlns:a16="http://schemas.microsoft.com/office/drawing/2014/main" id="{A277289F-9747-4582-833C-C637D86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42" y="3259034"/>
            <a:ext cx="4332086" cy="28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2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791" y="1052736"/>
            <a:ext cx="2987824" cy="4954562"/>
          </a:xfrm>
        </p:spPr>
        <p:txBody>
          <a:bodyPr>
            <a:noAutofit/>
          </a:bodyPr>
          <a:lstStyle/>
          <a:p>
            <a:pPr lvl="0" algn="l"/>
            <a:r>
              <a:rPr lang="en-US" sz="2400" dirty="0"/>
              <a:t>What do you see on the map?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DE" sz="2400" dirty="0"/>
            </a:br>
            <a:r>
              <a:rPr lang="en-US" sz="2400" dirty="0"/>
              <a:t>Why did these types of coastal kingdoms come about?</a:t>
            </a:r>
            <a:br>
              <a:rPr lang="en-US" sz="2400" dirty="0"/>
            </a:br>
            <a:br>
              <a:rPr lang="en-DE" sz="2400" dirty="0"/>
            </a:br>
            <a:r>
              <a:rPr lang="en-US" sz="2400" dirty="0"/>
              <a:t>Why do you think people settled along the coasts?</a:t>
            </a:r>
            <a:br>
              <a:rPr lang="en-US" sz="2400" dirty="0"/>
            </a:br>
            <a:br>
              <a:rPr lang="en-DE" sz="2400" dirty="0"/>
            </a:br>
            <a:r>
              <a:rPr lang="en-US" sz="2400" dirty="0"/>
              <a:t>What did they do for a living? </a:t>
            </a:r>
            <a:endParaRPr lang="en-DE" sz="2400" dirty="0"/>
          </a:p>
        </p:txBody>
      </p:sp>
      <p:sp>
        <p:nvSpPr>
          <p:cNvPr id="7" name="Oval 6"/>
          <p:cNvSpPr/>
          <p:nvPr/>
        </p:nvSpPr>
        <p:spPr>
          <a:xfrm>
            <a:off x="3995936" y="2204864"/>
            <a:ext cx="115212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" y="0"/>
            <a:ext cx="591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987824" cy="4954562"/>
          </a:xfrm>
        </p:spPr>
        <p:txBody>
          <a:bodyPr>
            <a:noAutofit/>
          </a:bodyPr>
          <a:lstStyle/>
          <a:p>
            <a:r>
              <a:rPr lang="en-US" sz="2800" dirty="0"/>
              <a:t>Ancient trade routes through the Straits of Melaka. </a:t>
            </a:r>
            <a:br>
              <a:rPr lang="en-US" sz="2800" dirty="0"/>
            </a:br>
            <a:br>
              <a:rPr lang="en-US" sz="2800" dirty="0"/>
            </a:br>
            <a:r>
              <a:rPr lang="en-US" sz="1800" dirty="0"/>
              <a:t>This map shows major trading </a:t>
            </a:r>
            <a:r>
              <a:rPr lang="en-US" sz="1800" dirty="0" err="1"/>
              <a:t>centres</a:t>
            </a:r>
            <a:r>
              <a:rPr lang="en-US" sz="1800" dirty="0"/>
              <a:t> between the sixth and sixteenth centuries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3995936" y="2204864"/>
            <a:ext cx="115212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" y="0"/>
            <a:ext cx="591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4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BE30-1A8E-4031-9CBB-902B9FBB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19C6-BF56-44BD-B936-CC4A1A2E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class is going to focus on the development of one of these types of coastal settlements that would become a major port city in the region, Melaka.</a:t>
            </a:r>
            <a:endParaRPr lang="en-D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768C9-D9ED-4CF0-91A5-7E16F23D29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7" y="1175142"/>
            <a:ext cx="5622925" cy="29235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68011-1FB9-4B86-8940-4ADB8AEA08EA}"/>
              </a:ext>
            </a:extLst>
          </p:cNvPr>
          <p:cNvSpPr/>
          <p:nvPr/>
        </p:nvSpPr>
        <p:spPr>
          <a:xfrm>
            <a:off x="-15974" y="6248569"/>
            <a:ext cx="8620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Melaka in the 18th century</a:t>
            </a:r>
          </a:p>
          <a:p>
            <a:r>
              <a:rPr lang="fr-FR" sz="1000" u="sng" dirty="0"/>
              <a:t>Source: https://commons.wikimedia.org/wiki/File:Antique_Map_Valentijn_Melaka.jpg</a:t>
            </a:r>
            <a:r>
              <a:rPr lang="fr-FR" sz="1200" u="sng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464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1101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(Body)</vt:lpstr>
      <vt:lpstr>Proxima Nova</vt:lpstr>
      <vt:lpstr>Office Theme</vt:lpstr>
      <vt:lpstr>Unit 1: People and Places  Lesson 5: West Coast Malay Peninsula: The case of the Kingdom of Melaka</vt:lpstr>
      <vt:lpstr> A note to users of this presentation</vt:lpstr>
      <vt:lpstr>Coastlands</vt:lpstr>
      <vt:lpstr>Coastlands in Southeast Asia</vt:lpstr>
      <vt:lpstr>Highland, lowland, coastland</vt:lpstr>
      <vt:lpstr>Communities in coastlands</vt:lpstr>
      <vt:lpstr>What do you see on the map?   Why did these types of coastal kingdoms come about?  Why do you think people settled along the coasts?  What did they do for a living? </vt:lpstr>
      <vt:lpstr>Ancient trade routes through the Straits of Melaka.   This map shows major trading centres between the sixth and sixteenth centuries</vt:lpstr>
      <vt:lpstr>PowerPoint Presentation</vt:lpstr>
      <vt:lpstr>Kingdom of Melaka </vt:lpstr>
      <vt:lpstr>The entrepôt</vt:lpstr>
      <vt:lpstr>Trading as a strategy for power</vt:lpstr>
      <vt:lpstr>Group work</vt:lpstr>
      <vt:lpstr>Group work</vt:lpstr>
      <vt:lpstr>Population in Melaka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People and Places Lesson 5 West Coast Malay Peninsula: The Kingdom of Malacca</dc:title>
  <dc:creator>Vanessa Achilles</dc:creator>
  <cp:lastModifiedBy>Vanessa Achilles</cp:lastModifiedBy>
  <cp:revision>56</cp:revision>
  <dcterms:created xsi:type="dcterms:W3CDTF">2018-08-09T15:00:55Z</dcterms:created>
  <dcterms:modified xsi:type="dcterms:W3CDTF">2020-02-17T20:39:54Z</dcterms:modified>
</cp:coreProperties>
</file>