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aEhcN7J_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erkas:Honai_Papu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ommons.wikimedia.org/wiki/File:Tana_Toraja,_Kete_Kesu,_tongkonan_(6823189476)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puanvoices.net/2015/01/18/honai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630616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1: Peoples and Places</a:t>
            </a:r>
            <a:br>
              <a:rPr lang="en-US" sz="4900" b="1" dirty="0"/>
            </a:br>
            <a:br>
              <a:rPr lang="en-US" sz="4800" dirty="0"/>
            </a:br>
            <a:r>
              <a:rPr lang="en-US" dirty="0"/>
              <a:t>Lesson 4:  Highland houses: </a:t>
            </a:r>
            <a:br>
              <a:rPr lang="en-US" dirty="0"/>
            </a:br>
            <a:r>
              <a:rPr lang="en-US" dirty="0"/>
              <a:t>The case of </a:t>
            </a:r>
            <a:r>
              <a:rPr lang="en-US" i="1" dirty="0" err="1"/>
              <a:t>honai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 err="1"/>
              <a:t>tongkonan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C8BF9-5828-415B-A499-C92C18C7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99"/>
            <a:ext cx="8995766" cy="103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F837-84F7-412D-9D52-3A8E4B9A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C35E2-3999-4E1D-BF97-1B3DE99FE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130"/>
          <a:stretch/>
        </p:blipFill>
        <p:spPr>
          <a:xfrm>
            <a:off x="1218456" y="634834"/>
            <a:ext cx="7139136" cy="40105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59E791-DAF3-4BF6-A1F9-DF75331E7FC5}"/>
              </a:ext>
            </a:extLst>
          </p:cNvPr>
          <p:cNvSpPr/>
          <p:nvPr/>
        </p:nvSpPr>
        <p:spPr>
          <a:xfrm>
            <a:off x="107504" y="6444862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3"/>
              </a:rPr>
              <a:t>https://www.youtube.com/watch?v=CYaEhcN7J_U</a:t>
            </a:r>
            <a:endParaRPr lang="en-DE" sz="12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4852D-2BE5-4A83-BC26-D93FA369FC33}"/>
              </a:ext>
            </a:extLst>
          </p:cNvPr>
          <p:cNvSpPr/>
          <p:nvPr/>
        </p:nvSpPr>
        <p:spPr>
          <a:xfrm>
            <a:off x="1403648" y="5221939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  <a:cs typeface="Cordia New" panose="020B0304020202020204" pitchFamily="34" charset="-34"/>
              </a:rPr>
              <a:t>Have you seen such houses before? </a:t>
            </a:r>
            <a:endParaRPr lang="en-DE" sz="2000" dirty="0">
              <a:latin typeface="Calibri" panose="020F0502020204030204" pitchFamily="34" charset="0"/>
              <a:ea typeface="PMingLiU" panose="02020500000000000000" pitchFamily="18" charset="-120"/>
              <a:cs typeface="Cordia New" panose="020B0304020202020204" pitchFamily="34" charset="-34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  <a:cs typeface="Cordia New" panose="020B0304020202020204" pitchFamily="34" charset="-34"/>
              </a:rPr>
              <a:t>Where do you think you can find this type of house? </a:t>
            </a:r>
            <a:endParaRPr lang="en-DE" sz="20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71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C92F-CEAF-4C04-AC87-D34E373D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06" y="764704"/>
            <a:ext cx="8229600" cy="3345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Similar houses are found in highlands across the region.</a:t>
            </a:r>
            <a:endParaRPr lang="en-DE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4BC785-6733-4BD9-9980-696E7DA47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/>
          <a:stretch/>
        </p:blipFill>
        <p:spPr bwMode="auto">
          <a:xfrm>
            <a:off x="-2289" y="2204865"/>
            <a:ext cx="3566177" cy="19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95AF83-B6CB-4BA0-8BEA-7CBDA55A5C90}"/>
              </a:ext>
            </a:extLst>
          </p:cNvPr>
          <p:cNvSpPr/>
          <p:nvPr/>
        </p:nvSpPr>
        <p:spPr>
          <a:xfrm>
            <a:off x="251521" y="5085184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Muang</a:t>
            </a:r>
            <a:r>
              <a:rPr lang="fr-FR" sz="1200" dirty="0"/>
              <a:t> </a:t>
            </a:r>
            <a:r>
              <a:rPr lang="fr-FR" sz="1200" dirty="0" err="1"/>
              <a:t>Sing</a:t>
            </a:r>
            <a:r>
              <a:rPr lang="fr-FR" sz="1200" dirty="0"/>
              <a:t>, Lao PDR</a:t>
            </a:r>
          </a:p>
          <a:p>
            <a:endParaRPr lang="fr-FR" dirty="0"/>
          </a:p>
          <a:p>
            <a:r>
              <a:rPr lang="fr-FR" sz="1000" dirty="0"/>
              <a:t>https://en.m.wikipedia.org/wiki/File:MuangSing_BanNamMay1_tango7174.jpg</a:t>
            </a:r>
            <a:endParaRPr lang="en-DE" sz="10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646C6DE-55E9-404F-811A-407BB755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04865"/>
            <a:ext cx="2649850" cy="19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78FB5F-B201-4647-8A54-4121A3DB0C9B}"/>
              </a:ext>
            </a:extLst>
          </p:cNvPr>
          <p:cNvSpPr/>
          <p:nvPr/>
        </p:nvSpPr>
        <p:spPr>
          <a:xfrm>
            <a:off x="3563888" y="5101218"/>
            <a:ext cx="24612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Northern</a:t>
            </a:r>
            <a:r>
              <a:rPr lang="fr-FR" sz="1200" dirty="0"/>
              <a:t> </a:t>
            </a:r>
            <a:r>
              <a:rPr lang="fr-FR" sz="1200" dirty="0" err="1"/>
              <a:t>Thailand</a:t>
            </a:r>
            <a:endParaRPr lang="fr-FR" sz="1200" dirty="0"/>
          </a:p>
          <a:p>
            <a:endParaRPr lang="fr-FR" dirty="0"/>
          </a:p>
          <a:p>
            <a:r>
              <a:rPr lang="fr-FR" sz="1000" dirty="0"/>
              <a:t>https://commons.wikimedia.org/wiki/File:Akha_village.jpg</a:t>
            </a:r>
            <a:endParaRPr lang="en-DE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27BC58-F943-4D42-94F8-DFF0514F4C12}"/>
              </a:ext>
            </a:extLst>
          </p:cNvPr>
          <p:cNvSpPr/>
          <p:nvPr/>
        </p:nvSpPr>
        <p:spPr>
          <a:xfrm>
            <a:off x="6243305" y="5088898"/>
            <a:ext cx="24612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Ratanakiri</a:t>
            </a:r>
            <a:r>
              <a:rPr lang="fr-FR" sz="1200" dirty="0"/>
              <a:t> province, </a:t>
            </a:r>
            <a:r>
              <a:rPr lang="fr-FR" sz="1200" dirty="0" err="1"/>
              <a:t>Cambodia</a:t>
            </a:r>
            <a:endParaRPr lang="fr-FR" sz="1200" dirty="0"/>
          </a:p>
          <a:p>
            <a:endParaRPr lang="fr-FR" dirty="0"/>
          </a:p>
          <a:p>
            <a:r>
              <a:rPr lang="fr-FR" sz="1000" dirty="0"/>
              <a:t>https://commons.wikimedia.org/wiki/File:Ratanakiri_village.jpg</a:t>
            </a:r>
            <a:endParaRPr lang="en-DE" sz="1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3803634-550E-478F-A62E-361F63CA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2091"/>
            <a:ext cx="2987824" cy="20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2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39A7-2C13-4F6E-B645-E5DF7218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20" y="188874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work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720CF-BC9F-4AE9-AF6B-A8B4734D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571" y="2564904"/>
            <a:ext cx="4040188" cy="639762"/>
          </a:xfrm>
        </p:spPr>
        <p:txBody>
          <a:bodyPr/>
          <a:lstStyle/>
          <a:p>
            <a:r>
              <a:rPr lang="en-US" b="0" i="1" dirty="0" err="1"/>
              <a:t>Honai</a:t>
            </a:r>
            <a:endParaRPr lang="en-DE" b="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540A71-B268-4954-AE27-6CCD52FD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3" y="2717230"/>
            <a:ext cx="4041775" cy="639762"/>
          </a:xfrm>
        </p:spPr>
        <p:txBody>
          <a:bodyPr/>
          <a:lstStyle/>
          <a:p>
            <a:r>
              <a:rPr lang="en-US" b="0" i="1" dirty="0" err="1"/>
              <a:t>Tongkonan</a:t>
            </a:r>
            <a:r>
              <a:rPr lang="en-US" b="0" dirty="0"/>
              <a:t> </a:t>
            </a:r>
            <a:endParaRPr lang="en-DE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F28BAB-F6F2-4D86-AAA4-1A9C8E342FA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3754760" cy="28614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B7042B-BEBF-4030-9762-64BCD8203ADD}"/>
              </a:ext>
            </a:extLst>
          </p:cNvPr>
          <p:cNvSpPr/>
          <p:nvPr/>
        </p:nvSpPr>
        <p:spPr>
          <a:xfrm>
            <a:off x="73025" y="63037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ea typeface="PMingLiU" panose="02020500000000000000" pitchFamily="18" charset="-120"/>
              </a:rPr>
              <a:t>Source: </a:t>
            </a:r>
            <a:r>
              <a:rPr lang="en-US" sz="10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3"/>
              </a:rPr>
              <a:t>https://id.wikipedia.org/wiki/Berkas:Honai_Papua.jpg</a:t>
            </a:r>
            <a:endParaRPr lang="en-DE" sz="10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A9B95F-AB69-4E73-A0DB-32AA4D052400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114799" cy="2861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8A32C-6239-4195-BB29-F71E98609B2D}"/>
              </a:ext>
            </a:extLst>
          </p:cNvPr>
          <p:cNvSpPr/>
          <p:nvPr/>
        </p:nvSpPr>
        <p:spPr>
          <a:xfrm>
            <a:off x="4678567" y="6298001"/>
            <a:ext cx="4085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PMingLiU" panose="02020500000000000000" pitchFamily="18" charset="-120"/>
              </a:rPr>
              <a:t>Source: </a:t>
            </a:r>
            <a:r>
              <a:rPr lang="en-US" sz="10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5"/>
              </a:rPr>
              <a:t>https://commons.wikimedia.org/wiki/File:Tana_Toraja,_Kete_Kesu,_tongkonan_(6823189476).jpg</a:t>
            </a:r>
            <a:endParaRPr lang="en-DE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CDDFE-CB9D-4758-A58C-DF6934982B02}"/>
              </a:ext>
            </a:extLst>
          </p:cNvPr>
          <p:cNvSpPr/>
          <p:nvPr/>
        </p:nvSpPr>
        <p:spPr>
          <a:xfrm>
            <a:off x="319570" y="979666"/>
            <a:ext cx="83672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  <a:cs typeface="Cordia New" panose="020B0304020202020204" pitchFamily="34" charset="-34"/>
              </a:rPr>
              <a:t>What do you notice about the structures in the picture? 	</a:t>
            </a:r>
            <a:endParaRPr lang="en-DE" sz="2000" dirty="0">
              <a:latin typeface="Calibri" panose="020F0502020204030204" pitchFamily="34" charset="0"/>
              <a:ea typeface="PMingLiU" panose="02020500000000000000" pitchFamily="18" charset="-120"/>
              <a:cs typeface="Cordia New" panose="020B0304020202020204" pitchFamily="34" charset="-34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  <a:cs typeface="Cordia New" panose="020B0304020202020204" pitchFamily="34" charset="-34"/>
              </a:rPr>
              <a:t>What kind of characteristics do you notice about these structures?</a:t>
            </a:r>
            <a:endParaRPr lang="en-DE" sz="2000" dirty="0">
              <a:latin typeface="Calibri" panose="020F0502020204030204" pitchFamily="34" charset="0"/>
              <a:ea typeface="PMingLiU" panose="02020500000000000000" pitchFamily="18" charset="-120"/>
              <a:cs typeface="Cordia New" panose="020B0304020202020204" pitchFamily="34" charset="-34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  <a:cs typeface="Cordia New" panose="020B0304020202020204" pitchFamily="34" charset="-34"/>
              </a:rPr>
              <a:t>What kind of materials do you think were used in the construction of these structures? </a:t>
            </a:r>
            <a:endParaRPr lang="en-DE" sz="2000" dirty="0">
              <a:latin typeface="Calibri" panose="020F0502020204030204" pitchFamily="34" charset="0"/>
              <a:ea typeface="PMingLiU" panose="02020500000000000000" pitchFamily="18" charset="-120"/>
              <a:cs typeface="Cordia New" panose="020B0304020202020204" pitchFamily="34" charset="-34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  <a:cs typeface="Cordia New" panose="020B0304020202020204" pitchFamily="34" charset="-34"/>
              </a:rPr>
              <a:t>What do those materials tell you about the place or environment in which these people live in? </a:t>
            </a:r>
            <a:endParaRPr lang="en-DE" sz="20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11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F30E6B-15BA-41B6-BD03-F3458534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/>
              <a:t>Video analysis: </a:t>
            </a:r>
            <a:r>
              <a:rPr lang="en-US" sz="3600" i="1" dirty="0" err="1"/>
              <a:t>Honai</a:t>
            </a:r>
            <a:endParaRPr lang="en-DE" sz="3600" i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304875-4E9C-4C86-B164-4825F17BB06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52158" r="44167" b="19775"/>
          <a:stretch/>
        </p:blipFill>
        <p:spPr bwMode="auto">
          <a:xfrm>
            <a:off x="179512" y="1916467"/>
            <a:ext cx="4505561" cy="3273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C14B3C-A1E2-4817-90DB-D486CB6D97BC}"/>
              </a:ext>
            </a:extLst>
          </p:cNvPr>
          <p:cNvSpPr/>
          <p:nvPr/>
        </p:nvSpPr>
        <p:spPr>
          <a:xfrm>
            <a:off x="457200" y="6125433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ea typeface="PMingLiU" panose="02020500000000000000" pitchFamily="18" charset="-120"/>
                <a:cs typeface="Cordia New" panose="020B0304020202020204" pitchFamily="34" charset="-34"/>
                <a:hlinkClick r:id="rId3"/>
              </a:rPr>
              <a:t>http://papuanvoices.net/2015/01/18/honai.html</a:t>
            </a:r>
            <a:endParaRPr lang="en-DE" sz="12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F781D3-E6F3-4321-B4BA-D71E29CBA511}"/>
              </a:ext>
            </a:extLst>
          </p:cNvPr>
          <p:cNvSpPr/>
          <p:nvPr/>
        </p:nvSpPr>
        <p:spPr>
          <a:xfrm>
            <a:off x="5014888" y="2551837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</a:rPr>
              <a:t>Watch the video.</a:t>
            </a:r>
          </a:p>
          <a:p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</a:rPr>
              <a:t>Take note on 2 columns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</a:rPr>
              <a:t>How do the people in the video describe the </a:t>
            </a:r>
            <a:r>
              <a:rPr lang="en-US" i="1" dirty="0" err="1">
                <a:latin typeface="Arial" panose="020B0604020202020204" pitchFamily="34" charset="0"/>
                <a:ea typeface="PMingLiU" panose="02020500000000000000" pitchFamily="18" charset="-120"/>
              </a:rPr>
              <a:t>honai</a:t>
            </a:r>
            <a:r>
              <a:rPr lang="en-US" i="1" dirty="0">
                <a:latin typeface="Arial" panose="020B0604020202020204" pitchFamily="34" charset="0"/>
                <a:ea typeface="PMingLiU" panose="02020500000000000000" pitchFamily="18" charset="-120"/>
              </a:rPr>
              <a:t> ?</a:t>
            </a:r>
            <a:endParaRPr lang="en-US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ea typeface="PMingLiU" panose="02020500000000000000" pitchFamily="18" charset="-120"/>
              </a:rPr>
              <a:t>What is your responses, your reactions, to these descriptions.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4006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C4D0-BD08-4FBD-A7FB-A3078235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53DFF-C136-4E23-A9F0-45EBE789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 the people’s description similar to what you imagined when you watched the photos?</a:t>
            </a:r>
          </a:p>
          <a:p>
            <a:r>
              <a:rPr lang="en-US" sz="2400" dirty="0"/>
              <a:t>The way of life is similar in many highlands in many parts of the region. </a:t>
            </a:r>
          </a:p>
          <a:p>
            <a:r>
              <a:rPr lang="en-US" sz="2400" dirty="0"/>
              <a:t>Are the houses in our country’s highlands similar or different from these ones?</a:t>
            </a:r>
            <a:endParaRPr lang="en-DE" sz="24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9003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0EB1-1DB4-46DB-A366-EFE5D7A0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605901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My future home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FBDC-567E-467A-852E-B7C0664BF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80" y="2060848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 your environment, what would be the best layout for your future home?</a:t>
            </a:r>
            <a:endParaRPr lang="en-DE" sz="2800" dirty="0"/>
          </a:p>
          <a:p>
            <a:pPr lvl="1"/>
            <a:r>
              <a:rPr lang="en-US" sz="2400" dirty="0"/>
              <a:t>What is each room in your home used for? </a:t>
            </a:r>
            <a:endParaRPr lang="en-DE" sz="2400" dirty="0"/>
          </a:p>
          <a:p>
            <a:pPr lvl="1"/>
            <a:r>
              <a:rPr lang="en-US" sz="2400" dirty="0"/>
              <a:t>Who uses the rooms in your house? </a:t>
            </a:r>
            <a:endParaRPr lang="en-DE" sz="2400" dirty="0"/>
          </a:p>
          <a:p>
            <a:pPr lvl="1"/>
            <a:r>
              <a:rPr lang="en-US" sz="2400" dirty="0"/>
              <a:t>What kind of materials were used to build your home?</a:t>
            </a:r>
            <a:endParaRPr lang="en-DE" sz="2400" dirty="0"/>
          </a:p>
          <a:p>
            <a:pPr lvl="1"/>
            <a:r>
              <a:rPr lang="en-US" sz="2400" dirty="0"/>
              <a:t>What kind of activities are done in your home or in certain rooms? </a:t>
            </a:r>
            <a:endParaRPr lang="en-DE" sz="2400" dirty="0"/>
          </a:p>
          <a:p>
            <a:pPr lvl="1"/>
            <a:r>
              <a:rPr lang="en-US" sz="2400" dirty="0"/>
              <a:t>How is your home a response to the environment?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600" dirty="0"/>
              <a:t>List the rooms in your current homes</a:t>
            </a:r>
          </a:p>
          <a:p>
            <a:pPr lvl="1"/>
            <a:r>
              <a:rPr lang="en-US" sz="2400" dirty="0"/>
              <a:t>what does each room express about what is important in your community?</a:t>
            </a:r>
            <a:endParaRPr lang="en-DE" sz="2400" dirty="0"/>
          </a:p>
          <a:p>
            <a:endParaRPr lang="en-DE" dirty="0"/>
          </a:p>
        </p:txBody>
      </p:sp>
      <p:pic>
        <p:nvPicPr>
          <p:cNvPr id="2050" name="Picture 2" descr="Image result for house clipart">
            <a:extLst>
              <a:ext uri="{FF2B5EF4-FFF2-40B4-BE49-F238E27FC236}">
                <a16:creationId xmlns:a16="http://schemas.microsoft.com/office/drawing/2014/main" id="{A980AB36-1DAB-43E7-8F80-342EACB58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10" y="188640"/>
            <a:ext cx="2044870" cy="17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4F24-C5AC-4310-A8DC-F0874349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06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Conclusion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B95B-4306-45FB-983A-384C5781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Our way of life, including our houses, </a:t>
            </a:r>
            <a:br>
              <a:rPr lang="en-US" sz="2800" dirty="0"/>
            </a:br>
            <a:r>
              <a:rPr lang="en-US" sz="2800" dirty="0"/>
              <a:t>are shaped by the environment we live in. </a:t>
            </a:r>
            <a:endParaRPr lang="en-DE" sz="28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3264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581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Unit 1: Peoples and Places  Lesson 4:  Highland houses:  The case of honai and tongkonan</vt:lpstr>
      <vt:lpstr> A note to users of this presentation</vt:lpstr>
      <vt:lpstr>PowerPoint Presentation</vt:lpstr>
      <vt:lpstr>PowerPoint Presentation</vt:lpstr>
      <vt:lpstr>Group work</vt:lpstr>
      <vt:lpstr>Video analysis: Honai</vt:lpstr>
      <vt:lpstr>PowerPoint Presentation</vt:lpstr>
      <vt:lpstr>My future home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Lesson 1 Irrawaddy Flood Plains: The Kingdom of Bagan</dc:title>
  <dc:creator>Vanessa Achilles</dc:creator>
  <cp:lastModifiedBy>Vanessa Achilles</cp:lastModifiedBy>
  <cp:revision>43</cp:revision>
  <dcterms:created xsi:type="dcterms:W3CDTF">2018-04-27T11:27:30Z</dcterms:created>
  <dcterms:modified xsi:type="dcterms:W3CDTF">2020-02-17T20:39:45Z</dcterms:modified>
</cp:coreProperties>
</file>