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7" r:id="rId4"/>
    <p:sldId id="268" r:id="rId5"/>
    <p:sldId id="269" r:id="rId6"/>
    <p:sldId id="271" r:id="rId7"/>
    <p:sldId id="270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9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2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7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8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6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1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sharedhistories.asia/teach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oschz/4326405986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pasiana.com/encear/54f33ff3745513a32b6c6d3f/kampretjebul3-festival-jenang-solo-2015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ainahana.com/2016/02/serunya-festival-jenang-solo-2016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pasiana.com/encear/54f33ff3745513a32b6c6d3f/kampretjebul3-festival-jenang-solo-2015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ainahana.com/2016/02/serunya-festival-jenang-solo-2016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630616" cy="1470025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Unit 1: Peoples and Places</a:t>
            </a:r>
            <a:br>
              <a:rPr lang="en-US" sz="4900" b="1" dirty="0"/>
            </a:br>
            <a:br>
              <a:rPr lang="en-US" sz="4800" dirty="0"/>
            </a:br>
            <a:r>
              <a:rPr lang="en-US" dirty="0"/>
              <a:t>Lesson 2:  Way of life and wet rice agriculture in the lowlands: </a:t>
            </a:r>
            <a:br>
              <a:rPr lang="en-US" dirty="0"/>
            </a:br>
            <a:r>
              <a:rPr lang="en-US" dirty="0"/>
              <a:t>The case of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0C8BF9-5828-415B-A499-C92C18C70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799"/>
            <a:ext cx="8995766" cy="103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76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01C9-4B50-4A43-935C-FE60DDF19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en-US" dirty="0"/>
              <a:t>Conclusion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7D75F-403C-45A8-BEDE-3674AA196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Our way of life (festivals/rituals/stories) is shaped by the environment we live in. </a:t>
            </a:r>
            <a:endParaRPr lang="en-DE" sz="2400" dirty="0"/>
          </a:p>
          <a:p>
            <a:pPr lvl="0"/>
            <a:r>
              <a:rPr lang="en-US" sz="2400" dirty="0"/>
              <a:t>Lowlands in Southeast Asia focus on agriculture, which has shaped their way of life</a:t>
            </a:r>
            <a:endParaRPr lang="en-DE" sz="2400" dirty="0"/>
          </a:p>
          <a:p>
            <a:pPr lvl="0"/>
            <a:r>
              <a:rPr lang="en-US" sz="2400" dirty="0"/>
              <a:t>Consequently, many festivals, rituals and stories are common in lowlands across Southeast Asia.</a:t>
            </a:r>
            <a:endParaRPr lang="en-DE" sz="2400" dirty="0"/>
          </a:p>
          <a:p>
            <a:pPr lvl="0"/>
            <a:r>
              <a:rPr lang="en-US" sz="2400" dirty="0"/>
              <a:t>At times, they differ due to the influences of religion and the time period. </a:t>
            </a:r>
            <a:endParaRPr lang="en-DE" sz="2400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97080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EF81-5508-4E02-8370-C9E1AE8C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A note to users of this presentation</a:t>
            </a:r>
            <a:endParaRPr lang="en-DE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0D7F8-A9F8-4FCD-926F-CAE21E67D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2469"/>
            <a:ext cx="8229600" cy="4256136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This presentation was developed as complementary materials for teachers  running this lesson. It follows the </a:t>
            </a:r>
            <a:r>
              <a:rPr lang="en-US" sz="2400" b="1" dirty="0"/>
              <a:t>lesson plan</a:t>
            </a:r>
            <a:r>
              <a:rPr lang="en-US" sz="2400" dirty="0"/>
              <a:t>.</a:t>
            </a:r>
          </a:p>
          <a:p>
            <a:r>
              <a:rPr lang="en-US" sz="2400" dirty="0"/>
              <a:t>It includes content from the lesson plans and the introductory essays for teachers’ </a:t>
            </a:r>
            <a:r>
              <a:rPr lang="en-US" sz="2400" b="1" dirty="0"/>
              <a:t>lectures</a:t>
            </a:r>
            <a:r>
              <a:rPr lang="en-US" sz="2400" dirty="0"/>
              <a:t>. It also introduces some of the </a:t>
            </a:r>
            <a:r>
              <a:rPr lang="en-US" sz="2400" b="1" dirty="0"/>
              <a:t>activities</a:t>
            </a:r>
            <a:r>
              <a:rPr lang="en-US" sz="2400" dirty="0"/>
              <a:t> suggested for students.</a:t>
            </a:r>
          </a:p>
          <a:p>
            <a:r>
              <a:rPr lang="en-US" sz="2400" dirty="0"/>
              <a:t>You are welcome to </a:t>
            </a:r>
            <a:r>
              <a:rPr lang="en-US" sz="2400" b="1" dirty="0"/>
              <a:t>customize</a:t>
            </a:r>
            <a:r>
              <a:rPr lang="en-US" sz="2400" dirty="0"/>
              <a:t> this presentation to adjust the lesson to their curriculum and to your students. You can change images, add/remove activities, and of course delete this slide, etc. The </a:t>
            </a:r>
            <a:r>
              <a:rPr lang="en-US" sz="2400" b="1" dirty="0">
                <a:solidFill>
                  <a:schemeClr val="bg1"/>
                </a:solidFill>
              </a:rPr>
              <a:t>Teacher’s Guide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fr-FR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https://sharedhistories.asia/teacher/</a:t>
            </a:r>
            <a:r>
              <a:rPr lang="fr-FR" sz="2400" dirty="0">
                <a:solidFill>
                  <a:schemeClr val="bg1"/>
                </a:solidFill>
              </a:rPr>
              <a:t>) </a:t>
            </a:r>
            <a:r>
              <a:rPr lang="en-US" sz="2400" dirty="0"/>
              <a:t>provides guidance on how to adjust the lessons.</a:t>
            </a:r>
          </a:p>
          <a:p>
            <a:r>
              <a:rPr lang="en-US" sz="2400" dirty="0"/>
              <a:t>We wish you a successful lesson!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E1823-109F-4ADA-817A-4A620117A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" y="-27384"/>
            <a:ext cx="8992716" cy="1033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DACD7-D0DA-42D6-BA28-00F9B19AB11A}"/>
              </a:ext>
            </a:extLst>
          </p:cNvPr>
          <p:cNvSpPr txBox="1"/>
          <p:nvPr/>
        </p:nvSpPr>
        <p:spPr>
          <a:xfrm>
            <a:off x="75642" y="6309320"/>
            <a:ext cx="9112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Southeast Asian Shared Histories project was developed by UNESCO Bangkok with funding from the Republic of Korea.</a:t>
            </a:r>
            <a:endParaRPr kumimoji="0" lang="en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77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9D56-6C8D-4490-AB44-85ED96F19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7152"/>
            <a:ext cx="8229600" cy="1143000"/>
          </a:xfrm>
        </p:spPr>
        <p:txBody>
          <a:bodyPr>
            <a:noAutofit/>
          </a:bodyPr>
          <a:lstStyle/>
          <a:p>
            <a:pPr lvl="0" algn="l"/>
            <a:r>
              <a:rPr lang="en-US" sz="2400" dirty="0"/>
              <a:t>What do you see?</a:t>
            </a:r>
            <a:br>
              <a:rPr lang="en-US" sz="2400" dirty="0"/>
            </a:br>
            <a:r>
              <a:rPr lang="en-US" sz="2400" dirty="0"/>
              <a:t>What do you think the festival is about?</a:t>
            </a:r>
            <a:br>
              <a:rPr lang="en-US" sz="2400" dirty="0"/>
            </a:br>
            <a:r>
              <a:rPr lang="en-US" sz="2400" dirty="0"/>
              <a:t>Why do you think the festival is important to many communities in Southeast Asia? </a:t>
            </a:r>
            <a:endParaRPr lang="en-DE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89758-B016-47FD-93A4-E8255B5F7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453336"/>
            <a:ext cx="822960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/>
              <a:t>Source: https://www.youtube.com/watch?v=6hT-6t-Y3OA</a:t>
            </a:r>
            <a:endParaRPr lang="en-DE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D1ADC6-B699-4389-9DBB-110E527BD9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-400"/>
          <a:stretch/>
        </p:blipFill>
        <p:spPr>
          <a:xfrm>
            <a:off x="1619672" y="1174519"/>
            <a:ext cx="5508104" cy="31106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84D911-7478-4C14-AEE5-96406492179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Festival </a:t>
            </a:r>
            <a:r>
              <a:rPr lang="en-US" sz="3600" dirty="0" err="1"/>
              <a:t>Jenang</a:t>
            </a:r>
            <a:r>
              <a:rPr lang="en-US" sz="3600" dirty="0"/>
              <a:t>, Solo, Indonesia</a:t>
            </a:r>
            <a:endParaRPr lang="en-DE" sz="3600" dirty="0"/>
          </a:p>
        </p:txBody>
      </p:sp>
    </p:spTree>
    <p:extLst>
      <p:ext uri="{BB962C8B-B14F-4D97-AF65-F5344CB8AC3E}">
        <p14:creationId xmlns:p14="http://schemas.microsoft.com/office/powerpoint/2010/main" val="323574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0C213-AAA4-46A4-9A27-4BE9F7810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2260848"/>
          </a:xfrm>
        </p:spPr>
        <p:txBody>
          <a:bodyPr/>
          <a:lstStyle/>
          <a:p>
            <a:r>
              <a:rPr lang="en-US" sz="2400" dirty="0"/>
              <a:t>Rice festivals are celebrated in many parts of Southeast Asia.</a:t>
            </a:r>
          </a:p>
          <a:p>
            <a:r>
              <a:rPr lang="en-US" sz="2400" dirty="0"/>
              <a:t>Many communities in the lowlands are focused on agriculture. </a:t>
            </a:r>
          </a:p>
          <a:p>
            <a:r>
              <a:rPr lang="en-US" sz="2400" dirty="0"/>
              <a:t>Festivals and rituals associated with this activity have shaped their way of life.</a:t>
            </a:r>
            <a:endParaRPr lang="en-DE" sz="2400" dirty="0"/>
          </a:p>
          <a:p>
            <a:pPr marL="0" indent="0">
              <a:buNone/>
            </a:pP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2A401A-7373-49F1-AB43-49F0F725B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16401" r="62600" b="19201"/>
          <a:stretch/>
        </p:blipFill>
        <p:spPr>
          <a:xfrm>
            <a:off x="2918948" y="3861049"/>
            <a:ext cx="3306104" cy="23762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EBF0F8-9012-4178-8A7F-0DF261DB70BA}"/>
              </a:ext>
            </a:extLst>
          </p:cNvPr>
          <p:cNvSpPr/>
          <p:nvPr/>
        </p:nvSpPr>
        <p:spPr>
          <a:xfrm>
            <a:off x="107504" y="6570795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Source: </a:t>
            </a:r>
            <a:r>
              <a:rPr lang="fr-FR" sz="1000" dirty="0" err="1"/>
              <a:t>jo.schz</a:t>
            </a:r>
            <a:r>
              <a:rPr lang="fr-FR" sz="1000" dirty="0"/>
              <a:t>, </a:t>
            </a:r>
            <a:r>
              <a:rPr lang="fr-FR" sz="1000" dirty="0">
                <a:hlinkClick r:id="rId3"/>
              </a:rPr>
              <a:t>https://www.flickr.com/photos/joschz/4326405986/</a:t>
            </a:r>
            <a:br>
              <a:rPr lang="fr-FR" sz="1000" dirty="0"/>
            </a:br>
            <a:endParaRPr lang="en-DE" sz="1000" dirty="0"/>
          </a:p>
        </p:txBody>
      </p:sp>
    </p:spTree>
    <p:extLst>
      <p:ext uri="{BB962C8B-B14F-4D97-AF65-F5344CB8AC3E}">
        <p14:creationId xmlns:p14="http://schemas.microsoft.com/office/powerpoint/2010/main" val="159068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1B5FC-0C03-4199-A713-08CF9442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US" sz="3600" dirty="0"/>
              <a:t>Group work: Artefact analysis</a:t>
            </a:r>
            <a:endParaRPr lang="en-D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5AFAB-4667-430B-884E-7ACF8B08C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400" dirty="0"/>
              <a:t>Draw out the artefact</a:t>
            </a:r>
            <a:endParaRPr lang="en-DE" sz="2400" dirty="0"/>
          </a:p>
          <a:p>
            <a:pPr lvl="0"/>
            <a:r>
              <a:rPr lang="en-US" sz="2400" dirty="0"/>
              <a:t>Name the artefact</a:t>
            </a:r>
            <a:endParaRPr lang="en-DE" sz="2400" dirty="0"/>
          </a:p>
          <a:p>
            <a:pPr lvl="0"/>
            <a:r>
              <a:rPr lang="en-US" sz="2400" dirty="0"/>
              <a:t>Jot down what you observe about the artefact </a:t>
            </a:r>
            <a:endParaRPr lang="en-DE" sz="2400" dirty="0"/>
          </a:p>
          <a:p>
            <a:pPr lvl="0"/>
            <a:r>
              <a:rPr lang="en-US" sz="2400" dirty="0"/>
              <a:t>Guess what it is used for during the festival or ritual. </a:t>
            </a:r>
            <a:endParaRPr lang="en-DE" sz="2400" dirty="0"/>
          </a:p>
          <a:p>
            <a:pPr marL="0" indent="0">
              <a:buNone/>
            </a:pPr>
            <a:endParaRPr lang="en-DE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3AB70-CDBC-4063-A828-7418DB7C4F7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" b="3724"/>
          <a:stretch/>
        </p:blipFill>
        <p:spPr bwMode="auto">
          <a:xfrm>
            <a:off x="5292080" y="1194587"/>
            <a:ext cx="3050828" cy="3242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EA1BAE-A80F-4A6A-904C-A098F30F367F}"/>
              </a:ext>
            </a:extLst>
          </p:cNvPr>
          <p:cNvSpPr/>
          <p:nvPr/>
        </p:nvSpPr>
        <p:spPr>
          <a:xfrm>
            <a:off x="457200" y="6267951"/>
            <a:ext cx="8603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ea typeface="PMingLiU" panose="02020500000000000000" pitchFamily="18" charset="-120"/>
                <a:cs typeface="Cordia New" panose="020B0304020202020204" pitchFamily="34" charset="-34"/>
              </a:rPr>
              <a:t>Sources: </a:t>
            </a:r>
          </a:p>
          <a:p>
            <a:r>
              <a:rPr lang="en-US" sz="1000" dirty="0" err="1"/>
              <a:t>RCPhotography</a:t>
            </a:r>
            <a:r>
              <a:rPr lang="en-US" sz="1000" dirty="0"/>
              <a:t>, </a:t>
            </a:r>
            <a:r>
              <a:rPr lang="en-US" sz="1000" u="sng" dirty="0">
                <a:hlinkClick r:id="rId3"/>
              </a:rPr>
              <a:t>https://www.kompasiana.com/encear/54f33ff3745513a32b6c6d3f/kampretjebul3-festival-jenang-solo-2015#</a:t>
            </a:r>
            <a:endParaRPr lang="en-DE" sz="1000" dirty="0"/>
          </a:p>
          <a:p>
            <a:r>
              <a:rPr lang="en-US" sz="1000" dirty="0" err="1">
                <a:ea typeface="PMingLiU" panose="02020500000000000000" pitchFamily="18" charset="-120"/>
                <a:cs typeface="Cordia New" panose="020B0304020202020204" pitchFamily="34" charset="-34"/>
              </a:rPr>
              <a:t>Coretan</a:t>
            </a:r>
            <a:r>
              <a:rPr lang="en-US" sz="1000" dirty="0">
                <a:ea typeface="PMingLiU" panose="02020500000000000000" pitchFamily="18" charset="-120"/>
                <a:cs typeface="Cordia New" panose="020B0304020202020204" pitchFamily="34" charset="-34"/>
              </a:rPr>
              <a:t> Hana, </a:t>
            </a:r>
            <a:r>
              <a:rPr lang="en-US" sz="1000" u="sng" dirty="0">
                <a:solidFill>
                  <a:srgbClr val="0563C1"/>
                </a:solidFill>
                <a:ea typeface="PMingLiU" panose="02020500000000000000" pitchFamily="18" charset="-120"/>
                <a:cs typeface="Cordia New" panose="020B0304020202020204" pitchFamily="34" charset="-34"/>
                <a:hlinkClick r:id="rId4"/>
              </a:rPr>
              <a:t>https://www.ainahana.com/2016/02/serunya-festival-jenang-solo-2016.html</a:t>
            </a:r>
            <a:endParaRPr lang="en-DE" sz="1000" dirty="0">
              <a:effectLst/>
              <a:ea typeface="PMingLiU" panose="02020500000000000000" pitchFamily="18" charset="-120"/>
              <a:cs typeface="Cordia New" panose="020B0304020202020204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F14CC1-7074-4E2E-BA33-50218D8E3E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1194587"/>
            <a:ext cx="4863180" cy="324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6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1B5FC-0C03-4199-A713-08CF9442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US" sz="3600" dirty="0"/>
              <a:t>Group work: Artefact analysis</a:t>
            </a:r>
            <a:endParaRPr lang="en-DE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3AB70-CDBC-4063-A828-7418DB7C4F7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" b="3724"/>
          <a:stretch/>
        </p:blipFill>
        <p:spPr bwMode="auto">
          <a:xfrm>
            <a:off x="5292080" y="1194587"/>
            <a:ext cx="3050828" cy="3242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EA1BAE-A80F-4A6A-904C-A098F30F367F}"/>
              </a:ext>
            </a:extLst>
          </p:cNvPr>
          <p:cNvSpPr/>
          <p:nvPr/>
        </p:nvSpPr>
        <p:spPr>
          <a:xfrm>
            <a:off x="457200" y="6267951"/>
            <a:ext cx="8603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ea typeface="PMingLiU" panose="02020500000000000000" pitchFamily="18" charset="-120"/>
                <a:cs typeface="Cordia New" panose="020B0304020202020204" pitchFamily="34" charset="-34"/>
              </a:rPr>
              <a:t>Sources: </a:t>
            </a:r>
          </a:p>
          <a:p>
            <a:r>
              <a:rPr lang="en-US" sz="1000" dirty="0" err="1"/>
              <a:t>RCPhotography</a:t>
            </a:r>
            <a:r>
              <a:rPr lang="en-US" sz="1000" dirty="0"/>
              <a:t>, </a:t>
            </a:r>
            <a:r>
              <a:rPr lang="en-US" sz="1000" u="sng" dirty="0">
                <a:hlinkClick r:id="rId3"/>
              </a:rPr>
              <a:t>https://www.kompasiana.com/encear/54f33ff3745513a32b6c6d3f/kampretjebul3-festival-jenang-solo-2015#</a:t>
            </a:r>
            <a:endParaRPr lang="en-DE" sz="1000" dirty="0"/>
          </a:p>
          <a:p>
            <a:r>
              <a:rPr lang="en-US" sz="1000" dirty="0" err="1">
                <a:ea typeface="PMingLiU" panose="02020500000000000000" pitchFamily="18" charset="-120"/>
                <a:cs typeface="Cordia New" panose="020B0304020202020204" pitchFamily="34" charset="-34"/>
              </a:rPr>
              <a:t>Coretan</a:t>
            </a:r>
            <a:r>
              <a:rPr lang="en-US" sz="1000" dirty="0">
                <a:ea typeface="PMingLiU" panose="02020500000000000000" pitchFamily="18" charset="-120"/>
                <a:cs typeface="Cordia New" panose="020B0304020202020204" pitchFamily="34" charset="-34"/>
              </a:rPr>
              <a:t> Hana, </a:t>
            </a:r>
            <a:r>
              <a:rPr lang="en-US" sz="1000" u="sng" dirty="0">
                <a:solidFill>
                  <a:srgbClr val="0563C1"/>
                </a:solidFill>
                <a:ea typeface="PMingLiU" panose="02020500000000000000" pitchFamily="18" charset="-120"/>
                <a:cs typeface="Cordia New" panose="020B0304020202020204" pitchFamily="34" charset="-34"/>
                <a:hlinkClick r:id="rId4"/>
              </a:rPr>
              <a:t>https://www.ainahana.com/2016/02/serunya-festival-jenang-solo-2016.html</a:t>
            </a:r>
            <a:endParaRPr lang="en-DE" sz="1000" dirty="0">
              <a:effectLst/>
              <a:ea typeface="PMingLiU" panose="02020500000000000000" pitchFamily="18" charset="-120"/>
              <a:cs typeface="Cordia New" panose="020B0304020202020204" pitchFamily="34" charset="-34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BDE436-777D-4E46-8918-7975ED8E6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4653136"/>
            <a:ext cx="6984776" cy="147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Serving pot				Cooking pot</a:t>
            </a:r>
            <a:endParaRPr lang="en-DE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383C0D-2608-41FA-837A-08B30C7208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1194587"/>
            <a:ext cx="4863180" cy="324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2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7FD6-384A-45A9-A942-A32870DF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45C7F-2582-4503-A18A-7B68AE6E8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are many similarities in the artefacts and rituals carried out during harvest festivals across the region. </a:t>
            </a:r>
          </a:p>
          <a:p>
            <a:r>
              <a:rPr lang="en-US" sz="2400" dirty="0"/>
              <a:t>Some rituals differ across the region with the influence of religion and other factors over time. </a:t>
            </a:r>
            <a:endParaRPr lang="en-DE" sz="2400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02655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AECFE-0B57-46F5-A1E7-5E5F1D9E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Role play:</a:t>
            </a:r>
            <a:br>
              <a:rPr lang="en-US" sz="3600" dirty="0"/>
            </a:br>
            <a:r>
              <a:rPr lang="en-US" sz="3600" dirty="0"/>
              <a:t>The tale of </a:t>
            </a:r>
            <a:r>
              <a:rPr lang="en-US" sz="3600" dirty="0" err="1"/>
              <a:t>Dewi</a:t>
            </a:r>
            <a:r>
              <a:rPr lang="en-US" sz="3600" dirty="0"/>
              <a:t> Sri, the Goddess of rice</a:t>
            </a:r>
            <a:endParaRPr lang="en-D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54F3A-A74B-43A9-A167-7C415DA2D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7BCF6A-8FF9-4408-ACE9-2AFE11FF2F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-400"/>
          <a:stretch/>
        </p:blipFill>
        <p:spPr>
          <a:xfrm>
            <a:off x="1332201" y="1690171"/>
            <a:ext cx="6479597" cy="36593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FCF924-03D8-4674-ADCE-D3C3BDA174C0}"/>
              </a:ext>
            </a:extLst>
          </p:cNvPr>
          <p:cNvSpPr/>
          <p:nvPr/>
        </p:nvSpPr>
        <p:spPr>
          <a:xfrm>
            <a:off x="323528" y="6398696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Video:  https://www.youtube.com/watch?v=CV4krSdeXOs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16170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DB1E2-3CBA-412F-9613-61D451E9F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A978A-7F57-468E-980F-53ACF1B73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Similar stories about rice are found beyond Java and in other countries in Southeast Asia, as many of the communities in lowlands depended on agriculture for their livelihood. </a:t>
            </a:r>
            <a:endParaRPr lang="en-DE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239698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549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Unit 1: Peoples and Places  Lesson 2:  Way of life and wet rice agriculture in the lowlands:  The case of Java</vt:lpstr>
      <vt:lpstr> A note to users of this presentation</vt:lpstr>
      <vt:lpstr>What do you see? What do you think the festival is about? Why do you think the festival is important to many communities in Southeast Asia? </vt:lpstr>
      <vt:lpstr>PowerPoint Presentation</vt:lpstr>
      <vt:lpstr>Group work: Artefact analysis</vt:lpstr>
      <vt:lpstr>Group work: Artefact analysis</vt:lpstr>
      <vt:lpstr>PowerPoint Presentation</vt:lpstr>
      <vt:lpstr>Role play: The tale of Dewi Sri, the Goddess of rice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Lesson 1 Irrawaddy Flood Plains: The Kingdom of Bagan</dc:title>
  <dc:creator>Vanessa Achilles</dc:creator>
  <cp:lastModifiedBy>Vanessa Achilles</cp:lastModifiedBy>
  <cp:revision>37</cp:revision>
  <dcterms:created xsi:type="dcterms:W3CDTF">2018-04-27T11:27:30Z</dcterms:created>
  <dcterms:modified xsi:type="dcterms:W3CDTF">2020-02-17T20:39:18Z</dcterms:modified>
</cp:coreProperties>
</file>