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8" r:id="rId3"/>
    <p:sldId id="267" r:id="rId4"/>
    <p:sldId id="272" r:id="rId5"/>
    <p:sldId id="271" r:id="rId6"/>
    <p:sldId id="270" r:id="rId7"/>
    <p:sldId id="273" r:id="rId8"/>
    <p:sldId id="274" r:id="rId9"/>
    <p:sldId id="257" r:id="rId10"/>
    <p:sldId id="261" r:id="rId11"/>
    <p:sldId id="260" r:id="rId12"/>
    <p:sldId id="264" r:id="rId13"/>
    <p:sldId id="275" r:id="rId14"/>
    <p:sldId id="276" r:id="rId15"/>
    <p:sldId id="263" r:id="rId16"/>
    <p:sldId id="27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656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0C8E0-AE70-498C-AF6E-AE8BD1FDE273}" type="datetimeFigureOut">
              <a:rPr lang="en-DE" smtClean="0"/>
              <a:t>17/02/2020</a:t>
            </a:fld>
            <a:endParaRPr lang="en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A99184-572B-4A6D-BF54-8C67D670A777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51764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99184-572B-4A6D-BF54-8C67D670A777}" type="slidenum">
              <a:rPr lang="en-DE" smtClean="0"/>
              <a:t>11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176873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4356E-870B-45A4-9EAE-EADFA782E920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22A67-FF7B-4422-A9CE-79D133468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11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4356E-870B-45A4-9EAE-EADFA782E920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22A67-FF7B-4422-A9CE-79D133468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0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4356E-870B-45A4-9EAE-EADFA782E920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22A67-FF7B-4422-A9CE-79D133468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79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4356E-870B-45A4-9EAE-EADFA782E920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22A67-FF7B-4422-A9CE-79D133468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729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4356E-870B-45A4-9EAE-EADFA782E920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22A67-FF7B-4422-A9CE-79D133468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04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4356E-870B-45A4-9EAE-EADFA782E920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22A67-FF7B-4422-A9CE-79D133468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246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4356E-870B-45A4-9EAE-EADFA782E920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22A67-FF7B-4422-A9CE-79D133468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273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4356E-870B-45A4-9EAE-EADFA782E920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22A67-FF7B-4422-A9CE-79D133468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88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4356E-870B-45A4-9EAE-EADFA782E920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22A67-FF7B-4422-A9CE-79D133468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588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4356E-870B-45A4-9EAE-EADFA782E920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22A67-FF7B-4422-A9CE-79D133468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662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4356E-870B-45A4-9EAE-EADFA782E920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22A67-FF7B-4422-A9CE-79D133468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216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4356E-870B-45A4-9EAE-EADFA782E920}" type="datetimeFigureOut">
              <a:rPr lang="en-US" smtClean="0"/>
              <a:t>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22A67-FF7B-4422-A9CE-79D133468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31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Bagan,_Burma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ommons.wikimedia.org/wiki/File:Irrawaddyrivermap.jpg" TargetMode="External"/><Relationship Id="rId5" Type="http://schemas.openxmlformats.org/officeDocument/2006/relationships/hyperlink" Target="https://geoffboeing.com/" TargetMode="Externa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Burmarice.JPG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a.wikipedia.org/wiki/Fasciculus:Map_of_Angkor_Archaeological_Park.sv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s://sharedhistories.asia/teacher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xpixels.net/Rice-Field-Countryside-Mekong-Delta-4193220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Bomb_craters_in_Cambodia.jpg" TargetMode="External"/><Relationship Id="rId7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s://www.flickr.com/photos/uwebkk/3754299323" TargetMode="External"/><Relationship Id="rId4" Type="http://schemas.openxmlformats.org/officeDocument/2006/relationships/hyperlink" Target="https://www.flickr.com/photos/bananeman/746251501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ickr.com/photos/martinfuhrmann/24068107063" TargetMode="External"/><Relationship Id="rId5" Type="http://schemas.openxmlformats.org/officeDocument/2006/relationships/hyperlink" Target="https://www.flickr.com/photos/13476480@N07/17850359166" TargetMode="Externa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s://www.flickr.com/photos/gulfu/12771746633" TargetMode="External"/><Relationship Id="rId7" Type="http://schemas.openxmlformats.org/officeDocument/2006/relationships/image" Target="../media/image9.jpeg"/><Relationship Id="rId2" Type="http://schemas.openxmlformats.org/officeDocument/2006/relationships/hyperlink" Target="https://www.flickr.com/photos/juliamaudlin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ickr.com/photos/wickedfilm/4788638476" TargetMode="External"/><Relationship Id="rId5" Type="http://schemas.openxmlformats.org/officeDocument/2006/relationships/hyperlink" Target="file:///C:\Users\User\Downloads\https" TargetMode="External"/><Relationship Id="rId10" Type="http://schemas.openxmlformats.org/officeDocument/2006/relationships/image" Target="../media/image12.jpeg"/><Relationship Id="rId4" Type="http://schemas.openxmlformats.org/officeDocument/2006/relationships/hyperlink" Target="https://www.maxpixel.net/Maritime-Fishing-Boats-Boats-Fishing-Cambodia-4081388" TargetMode="External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Topographic30deg_N0E90.p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398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4900" b="1" dirty="0"/>
              <a:t>Unit 1: Lesson 1</a:t>
            </a:r>
            <a:br>
              <a:rPr lang="en-US" sz="4900" b="1" dirty="0"/>
            </a:br>
            <a:br>
              <a:rPr lang="en-US" sz="4900" b="1" dirty="0"/>
            </a:br>
            <a:r>
              <a:rPr lang="en-US" dirty="0"/>
              <a:t>Irrawaddy Flood Plains: </a:t>
            </a:r>
            <a:br>
              <a:rPr lang="en-US" dirty="0"/>
            </a:br>
            <a:r>
              <a:rPr lang="en-US" dirty="0"/>
              <a:t>The Kingdom of Bagan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ADBD38-9DB2-4F43-A50E-A20DD29BF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42" y="185885"/>
            <a:ext cx="8992716" cy="10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876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Kingdom of Bagan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The kingdom was based on agriculture and rice production.</a:t>
            </a:r>
          </a:p>
          <a:p>
            <a:r>
              <a:rPr lang="en-US" dirty="0"/>
              <a:t>Annual flooding of the Irrawaddy river provided water for rice farming. </a:t>
            </a:r>
            <a:endParaRPr lang="en-DE" dirty="0"/>
          </a:p>
          <a:p>
            <a:r>
              <a:rPr lang="en-US" dirty="0">
                <a:solidFill>
                  <a:prstClr val="black"/>
                </a:solidFill>
              </a:rPr>
              <a:t>The kings of Bagan were entitled to a portion of the rice produced in the kingdom.</a:t>
            </a:r>
            <a:endParaRPr lang="en-US" dirty="0"/>
          </a:p>
          <a:p>
            <a:pPr lvl="0"/>
            <a:r>
              <a:rPr lang="en-US" dirty="0"/>
              <a:t>Historians and archaeologists suggest that the culture of Bagan spread from its capital to other areas in the kingdom.</a:t>
            </a:r>
            <a:endParaRPr lang="en-DE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2109750"/>
            <a:ext cx="4038600" cy="26384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C30E8F9-4A09-46DD-B736-86431C97BD69}"/>
              </a:ext>
            </a:extLst>
          </p:cNvPr>
          <p:cNvSpPr/>
          <p:nvPr/>
        </p:nvSpPr>
        <p:spPr>
          <a:xfrm>
            <a:off x="5292080" y="6583362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Source</a:t>
            </a:r>
            <a:r>
              <a:rPr lang="en-US" sz="1000" dirty="0">
                <a:hlinkClick r:id="rId3"/>
              </a:rPr>
              <a:t>: https://commons.wikimedia.org/wiki/File:Bagan,_Burma.jpg</a:t>
            </a:r>
            <a:endParaRPr lang="en-DE" sz="1000" dirty="0"/>
          </a:p>
        </p:txBody>
      </p:sp>
    </p:spTree>
    <p:extLst>
      <p:ext uri="{BB962C8B-B14F-4D97-AF65-F5344CB8AC3E}">
        <p14:creationId xmlns:p14="http://schemas.microsoft.com/office/powerpoint/2010/main" val="2255178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The Dry Zone of Myanmar and </a:t>
            </a:r>
            <a:br>
              <a:rPr lang="en-US" sz="3600" dirty="0"/>
            </a:br>
            <a:r>
              <a:rPr lang="en-US" sz="3600" dirty="0"/>
              <a:t>the </a:t>
            </a:r>
            <a:r>
              <a:rPr lang="en-US" sz="3600" dirty="0" err="1"/>
              <a:t>Irrawady</a:t>
            </a:r>
            <a:r>
              <a:rPr lang="en-US" sz="3600" dirty="0"/>
              <a:t> river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296" y="4581128"/>
            <a:ext cx="4906888" cy="1944216"/>
          </a:xfrm>
        </p:spPr>
        <p:txBody>
          <a:bodyPr>
            <a:normAutofit fontScale="70000" lnSpcReduction="20000"/>
          </a:bodyPr>
          <a:lstStyle/>
          <a:p>
            <a:r>
              <a:rPr lang="en-US" sz="2400" dirty="0"/>
              <a:t>The Dry Zone of Myanmar is a relatively flat region that has been described by geographers as a semi-desert. </a:t>
            </a:r>
          </a:p>
          <a:p>
            <a:r>
              <a:rPr lang="en-US" sz="2400" dirty="0"/>
              <a:t>Irrawaddy is one of the rivers crossing the plain. </a:t>
            </a:r>
          </a:p>
          <a:p>
            <a:r>
              <a:rPr lang="en-US" sz="2400" dirty="0"/>
              <a:t>Rice farmers construct canals to direct water to their fields and also construct ponds to store water. </a:t>
            </a:r>
          </a:p>
          <a:p>
            <a:pPr marL="0" lv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722511"/>
            <a:ext cx="4038600" cy="2692400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3E153E9B-3AA7-4D1D-9852-93A19C7E9E13}"/>
              </a:ext>
            </a:extLst>
          </p:cNvPr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4" y="1722511"/>
            <a:ext cx="3179608" cy="452596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AA36B4B-D176-4B68-A240-0DEE54878BF0}"/>
              </a:ext>
            </a:extLst>
          </p:cNvPr>
          <p:cNvSpPr/>
          <p:nvPr/>
        </p:nvSpPr>
        <p:spPr>
          <a:xfrm>
            <a:off x="179512" y="6398696"/>
            <a:ext cx="45015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/>
              <a:t>              Sources: 	</a:t>
            </a:r>
            <a:r>
              <a:rPr lang="fr-FR" sz="1000" dirty="0">
                <a:hlinkClick r:id="rId5"/>
              </a:rPr>
              <a:t>https://geoffboeing.com/</a:t>
            </a:r>
            <a:endParaRPr lang="fr-FR" sz="1000" dirty="0"/>
          </a:p>
          <a:p>
            <a:r>
              <a:rPr lang="en-US" sz="1000" dirty="0"/>
              <a:t>	</a:t>
            </a:r>
            <a:r>
              <a:rPr lang="en-US" sz="1000" u="sng" dirty="0">
                <a:hlinkClick r:id="rId6"/>
              </a:rPr>
              <a:t>https://commons.wikimedia.org/wiki/File:Irrawaddyrivermap.jpg</a:t>
            </a:r>
            <a:endParaRPr lang="en-DE" sz="1000" dirty="0"/>
          </a:p>
        </p:txBody>
      </p:sp>
    </p:spTree>
    <p:extLst>
      <p:ext uri="{BB962C8B-B14F-4D97-AF65-F5344CB8AC3E}">
        <p14:creationId xmlns:p14="http://schemas.microsoft.com/office/powerpoint/2010/main" val="1146412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dirty="0"/>
              <a:t>Irrigation and water technology in Ancient kingdoms</a:t>
            </a:r>
            <a:br>
              <a:rPr lang="en-US" sz="3200" dirty="0"/>
            </a:br>
            <a:r>
              <a:rPr lang="en-US" sz="3200" dirty="0"/>
              <a:t>The example of Bagan</a:t>
            </a:r>
          </a:p>
        </p:txBody>
      </p:sp>
      <p:pic>
        <p:nvPicPr>
          <p:cNvPr id="5" name="Content Placeholder 4"/>
          <p:cNvPicPr>
            <a:picLocks noGrp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2564904"/>
            <a:ext cx="4038600" cy="30289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AAF0A75-9853-4D24-AB6E-0ABE1E8E9D88}"/>
              </a:ext>
            </a:extLst>
          </p:cNvPr>
          <p:cNvSpPr/>
          <p:nvPr/>
        </p:nvSpPr>
        <p:spPr>
          <a:xfrm>
            <a:off x="107504" y="1516598"/>
            <a:ext cx="89512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1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PMingLiU" panose="02020500000000000000" pitchFamily="18" charset="-120"/>
                <a:cs typeface="Cordia New" panose="020B0304020202020204" pitchFamily="34" charset="-34"/>
              </a:rPr>
              <a:t>What can you observe in the pictures of Angkor and Bagan about old irrigation canals and water technology?</a:t>
            </a:r>
            <a:endParaRPr lang="en-DE" sz="2400" dirty="0">
              <a:effectLst/>
              <a:ea typeface="PMingLiU" panose="02020500000000000000" pitchFamily="18" charset="-120"/>
              <a:cs typeface="Cordia New" panose="020B0304020202020204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4F8392-CA85-4F6C-AD90-D00DA778FE96}"/>
              </a:ext>
            </a:extLst>
          </p:cNvPr>
          <p:cNvSpPr txBox="1"/>
          <p:nvPr/>
        </p:nvSpPr>
        <p:spPr>
          <a:xfrm>
            <a:off x="118344" y="6583362"/>
            <a:ext cx="35670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Source: </a:t>
            </a:r>
            <a:r>
              <a:rPr lang="en-US" sz="1000" u="sng" dirty="0">
                <a:hlinkClick r:id="rId3"/>
              </a:rPr>
              <a:t>https://commons.wikimedia.org/wiki/File:Burmarice.JPG</a:t>
            </a:r>
            <a:endParaRPr lang="en-DE" sz="1000" dirty="0"/>
          </a:p>
        </p:txBody>
      </p:sp>
    </p:spTree>
    <p:extLst>
      <p:ext uri="{BB962C8B-B14F-4D97-AF65-F5344CB8AC3E}">
        <p14:creationId xmlns:p14="http://schemas.microsoft.com/office/powerpoint/2010/main" val="2746053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1F0CA09-6160-40F7-9567-24207A522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53998"/>
          </a:xfrm>
        </p:spPr>
        <p:txBody>
          <a:bodyPr>
            <a:noAutofit/>
          </a:bodyPr>
          <a:lstStyle/>
          <a:p>
            <a:r>
              <a:rPr lang="en-US" sz="3200" dirty="0"/>
              <a:t>Irrigation and water technology in ancient kingdoms</a:t>
            </a:r>
            <a:br>
              <a:rPr lang="en-US" sz="3200" dirty="0"/>
            </a:br>
            <a:r>
              <a:rPr lang="en-US" sz="3200" dirty="0"/>
              <a:t>The example of Angkor Vat, Cambodia</a:t>
            </a:r>
            <a:endParaRPr lang="en-DE" sz="32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6F0CE24-CC17-49D3-9484-BEA354464F3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35447"/>
            <a:ext cx="4040188" cy="303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5739C0C-CC19-453F-AD44-1ACCC200F24C}"/>
              </a:ext>
            </a:extLst>
          </p:cNvPr>
          <p:cNvSpPr/>
          <p:nvPr/>
        </p:nvSpPr>
        <p:spPr>
          <a:xfrm>
            <a:off x="395536" y="5936251"/>
            <a:ext cx="866318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>
                <a:hlinkClick r:id="rId3"/>
              </a:rPr>
              <a:t>Sources: </a:t>
            </a:r>
          </a:p>
          <a:p>
            <a:r>
              <a:rPr lang="fr-FR" sz="1000" dirty="0">
                <a:hlinkClick r:id="rId3"/>
              </a:rPr>
              <a:t>https://la.wikipedia.org/wiki/Fasciculus:Map_of_Angkor_Archaeological_Park.svg</a:t>
            </a:r>
            <a:endParaRPr lang="fr-FR" sz="1000" dirty="0"/>
          </a:p>
          <a:p>
            <a:r>
              <a:rPr lang="en" sz="1000" dirty="0"/>
              <a:t>Srah Srang, Angkor, Cambo</a:t>
            </a:r>
            <a:r>
              <a:rPr lang="fr-FR" sz="1000" dirty="0"/>
              <a:t>di</a:t>
            </a:r>
            <a:r>
              <a:rPr lang="en" sz="1000" dirty="0"/>
              <a:t>a, </a:t>
            </a:r>
            <a:r>
              <a:rPr lang="fr-FR" sz="1000" dirty="0" err="1"/>
              <a:t>Delso</a:t>
            </a:r>
            <a:r>
              <a:rPr lang="fr-FR" sz="1000" dirty="0"/>
              <a:t>, Diego. commons.wikimedia.org/wiki/File:Srah_Srang,_Angkor,_Camboya,_2013-08-16,_DD_08.JPG</a:t>
            </a:r>
            <a:endParaRPr lang="en-DE" sz="1000" dirty="0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41817A03-63B4-4681-B87E-40B474073419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234" y="2635447"/>
            <a:ext cx="4877490" cy="303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B997865-ED99-4789-94A7-CC0F208CF012}"/>
              </a:ext>
            </a:extLst>
          </p:cNvPr>
          <p:cNvSpPr/>
          <p:nvPr/>
        </p:nvSpPr>
        <p:spPr>
          <a:xfrm>
            <a:off x="107504" y="1516598"/>
            <a:ext cx="89512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1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a typeface="PMingLiU" panose="02020500000000000000" pitchFamily="18" charset="-120"/>
                <a:cs typeface="Cordia New" panose="020B0304020202020204" pitchFamily="34" charset="-34"/>
              </a:rPr>
              <a:t>What can you observe in the pictures of Angkor and Bagan about old irrigation canals and water technology?</a:t>
            </a:r>
            <a:endParaRPr lang="en-DE" sz="2400" dirty="0">
              <a:effectLst/>
              <a:ea typeface="PMingLiU" panose="02020500000000000000" pitchFamily="18" charset="-12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60943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E9AD9F0-7C99-4AAF-9398-614AD1189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98D3D78-3E67-41B7-BE61-48933EA15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The Dry Zone is a region that cannot support large-scale agriculture.</a:t>
            </a:r>
          </a:p>
          <a:p>
            <a:pPr lvl="0"/>
            <a:r>
              <a:rPr lang="en-US" sz="2400" dirty="0"/>
              <a:t>People managed to engage in large-scale rice agriculture by the use of irrigation canals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They built canals to move water from the major rivers of the Dry Zone to be used for rice farming.</a:t>
            </a:r>
          </a:p>
          <a:p>
            <a:r>
              <a:rPr lang="en-US" sz="2400" dirty="0"/>
              <a:t>Irrigation technology was similar in several early Southeast Asian kingdoms located near rivers and other bodies of water.</a:t>
            </a:r>
            <a:endParaRPr lang="en-DE" sz="2400" dirty="0"/>
          </a:p>
          <a:p>
            <a:pPr marL="0" indent="0">
              <a:buNone/>
            </a:pPr>
            <a:endParaRPr lang="en-DE" sz="3600" dirty="0"/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590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Source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4724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Analysis of two inscriptions </a:t>
            </a:r>
          </a:p>
          <a:p>
            <a:pPr marL="514350" indent="-514350">
              <a:buAutoNum type="arabicPeriod"/>
            </a:pPr>
            <a:r>
              <a:rPr lang="en-US" sz="2400" dirty="0"/>
              <a:t>from the Bagan period.</a:t>
            </a:r>
          </a:p>
          <a:p>
            <a:pPr marL="514350" indent="-514350">
              <a:buAutoNum type="arabicPeriod"/>
            </a:pPr>
            <a:r>
              <a:rPr lang="en-US" sz="2400" dirty="0"/>
              <a:t>from another Southeast Asian kingdom: Sukhothai </a:t>
            </a:r>
          </a:p>
          <a:p>
            <a:pPr marL="514350" indent="-514350">
              <a:buAutoNum type="arabicPeriod"/>
            </a:pPr>
            <a:endParaRPr lang="en-DE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Who produced the source? </a:t>
            </a:r>
            <a:endParaRPr lang="en-DE" sz="2400" dirty="0"/>
          </a:p>
          <a:p>
            <a:r>
              <a:rPr lang="en-US" sz="2400" dirty="0"/>
              <a:t>When was it produced?</a:t>
            </a:r>
            <a:endParaRPr lang="en-DE" sz="2400" dirty="0"/>
          </a:p>
          <a:p>
            <a:r>
              <a:rPr lang="en-US" sz="2400" dirty="0"/>
              <a:t>What does it say about agriculture in the ancient times?</a:t>
            </a:r>
            <a:endParaRPr lang="en-DE" sz="2400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39999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186DB-9744-4715-AAEB-2463F755D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Conclusion</a:t>
            </a:r>
            <a:endParaRPr lang="en-DE" sz="36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78C0BDE-1443-4ABC-A82F-2C0EA37E1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Early civilizations in Southeast Asia began around water bodies.</a:t>
            </a:r>
            <a:endParaRPr lang="en-DE" sz="2400" dirty="0"/>
          </a:p>
          <a:p>
            <a:r>
              <a:rPr lang="en-US" sz="2400" dirty="0"/>
              <a:t>Many of the early peoples of Southeast Asia focused on agriculture and adapted their environment to fit their needs and priorities. </a:t>
            </a:r>
            <a:endParaRPr lang="en-DE" sz="2400" dirty="0"/>
          </a:p>
          <a:p>
            <a:r>
              <a:rPr lang="en-US" sz="2400" dirty="0"/>
              <a:t>Across the region the kings and queens had responsibilities related to agriculture. They had to support the livelihoods of the people through the maintenance of irrigation works.</a:t>
            </a:r>
          </a:p>
          <a:p>
            <a:pPr marL="0" indent="0">
              <a:buNone/>
            </a:pP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482264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3EF81-5508-4E02-8370-C9E1AE8C1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1837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A note to users of this presentation</a:t>
            </a:r>
            <a:endParaRPr lang="en-DE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0D7F8-A9F8-4FCD-926F-CAE21E67D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92469"/>
            <a:ext cx="8229600" cy="4256136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This presentation was developed as complementary materials for teachers  running this lesson. It follows the </a:t>
            </a:r>
            <a:r>
              <a:rPr lang="en-US" sz="2400" b="1" dirty="0"/>
              <a:t>lesson plan</a:t>
            </a:r>
            <a:r>
              <a:rPr lang="en-US" sz="2400" dirty="0"/>
              <a:t>.</a:t>
            </a:r>
          </a:p>
          <a:p>
            <a:r>
              <a:rPr lang="en-US" sz="2400" dirty="0"/>
              <a:t>It includes content from the lesson plans and the introductory essays for teachers’ </a:t>
            </a:r>
            <a:r>
              <a:rPr lang="en-US" sz="2400" b="1" dirty="0"/>
              <a:t>lectures</a:t>
            </a:r>
            <a:r>
              <a:rPr lang="en-US" sz="2400" dirty="0"/>
              <a:t>. It also introduces some of the </a:t>
            </a:r>
            <a:r>
              <a:rPr lang="en-US" sz="2400" b="1" dirty="0"/>
              <a:t>activities</a:t>
            </a:r>
            <a:r>
              <a:rPr lang="en-US" sz="2400" dirty="0"/>
              <a:t> suggested for students.</a:t>
            </a:r>
          </a:p>
          <a:p>
            <a:r>
              <a:rPr lang="en-US" sz="2400" dirty="0"/>
              <a:t>You are welcome to </a:t>
            </a:r>
            <a:r>
              <a:rPr lang="en-US" sz="2400" b="1" dirty="0"/>
              <a:t>customize</a:t>
            </a:r>
            <a:r>
              <a:rPr lang="en-US" sz="2400" dirty="0"/>
              <a:t> this presentation to adjust the lesson to their curriculum and to your students. You can change images, add/remove activities, and of course delete this slide, etc. The </a:t>
            </a:r>
            <a:r>
              <a:rPr lang="en-US" sz="2400" b="1" dirty="0">
                <a:solidFill>
                  <a:schemeClr val="bg1"/>
                </a:solidFill>
              </a:rPr>
              <a:t>Teacher’s Guide </a:t>
            </a:r>
            <a:r>
              <a:rPr lang="en-US" sz="2400" dirty="0">
                <a:solidFill>
                  <a:schemeClr val="bg1"/>
                </a:solidFill>
              </a:rPr>
              <a:t>(</a:t>
            </a:r>
            <a:r>
              <a:rPr lang="fr-FR" sz="24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https://sharedhistories.asia/teacher/</a:t>
            </a:r>
            <a:r>
              <a:rPr lang="fr-FR" sz="2400" dirty="0">
                <a:solidFill>
                  <a:schemeClr val="bg1"/>
                </a:solidFill>
              </a:rPr>
              <a:t>) </a:t>
            </a:r>
            <a:r>
              <a:rPr lang="en-US" sz="2400" dirty="0"/>
              <a:t>provides guidance on how to adjust the lessons.</a:t>
            </a:r>
          </a:p>
          <a:p>
            <a:r>
              <a:rPr lang="en-US" sz="2400" dirty="0"/>
              <a:t>We wish you a successful lesson!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9E1823-109F-4ADA-817A-4A620117A5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42" y="-27384"/>
            <a:ext cx="8992716" cy="10333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2DACD7-D0DA-42D6-BA28-00F9B19AB11A}"/>
              </a:ext>
            </a:extLst>
          </p:cNvPr>
          <p:cNvSpPr txBox="1"/>
          <p:nvPr/>
        </p:nvSpPr>
        <p:spPr>
          <a:xfrm>
            <a:off x="75642" y="6309320"/>
            <a:ext cx="9112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Southeast Asian Shared Histories project was developed by UNESCO Bangkok with funding from the Republic of Korea.</a:t>
            </a:r>
            <a:endParaRPr kumimoji="0" lang="en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7771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8EB4B-DF3A-48E1-B6A7-3B24D05EB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0642"/>
          </a:xfrm>
        </p:spPr>
        <p:txBody>
          <a:bodyPr>
            <a:normAutofit/>
          </a:bodyPr>
          <a:lstStyle/>
          <a:p>
            <a:r>
              <a:rPr lang="en-US" sz="3600" dirty="0"/>
              <a:t>Lowland</a:t>
            </a:r>
            <a:endParaRPr lang="en-DE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F5F55-CFCA-4DC2-BFA3-8F81CDB9A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172" y="1412776"/>
            <a:ext cx="8733656" cy="42511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A portion of a plain that has a low elevation, </a:t>
            </a:r>
            <a:br>
              <a:rPr lang="en-US" sz="2400" dirty="0"/>
            </a:br>
            <a:r>
              <a:rPr lang="en-US" sz="2400" dirty="0"/>
              <a:t>usually not higher than 200m above sea level</a:t>
            </a:r>
            <a:endParaRPr lang="en-DE" sz="2400" dirty="0"/>
          </a:p>
        </p:txBody>
      </p:sp>
      <p:pic>
        <p:nvPicPr>
          <p:cNvPr id="4" name="Picture 2" descr="Mekong Delta, Rice, Field, Countryside">
            <a:extLst>
              <a:ext uri="{FF2B5EF4-FFF2-40B4-BE49-F238E27FC236}">
                <a16:creationId xmlns:a16="http://schemas.microsoft.com/office/drawing/2014/main" id="{F4773604-9DF9-4020-974A-E9751F598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66950"/>
            <a:ext cx="91440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B23C5A7-00A2-4BF3-BFA2-20B4940475B0}"/>
              </a:ext>
            </a:extLst>
          </p:cNvPr>
          <p:cNvSpPr/>
          <p:nvPr/>
        </p:nvSpPr>
        <p:spPr>
          <a:xfrm>
            <a:off x="178535" y="4783880"/>
            <a:ext cx="46531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Mekong Delta Countryside Rice Field, Cambodia</a:t>
            </a:r>
          </a:p>
          <a:p>
            <a:r>
              <a:rPr lang="en-US" sz="1200" dirty="0"/>
              <a:t>Source: </a:t>
            </a:r>
            <a:r>
              <a:rPr lang="fr-FR" sz="1000" dirty="0">
                <a:hlinkClick r:id="rId3"/>
              </a:rPr>
              <a:t>https://www.maxpixels.net/Rice-Field-Countryside-Mekong-Delta-4193220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62789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23F52-A2CC-4E6C-82B3-F48888E86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Lowlands in Southeast Asia</a:t>
            </a:r>
            <a:endParaRPr lang="en-DE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3AB329-8EC7-49F5-AA57-68B66C18BA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6" t="8001" r="54725" b="5201"/>
          <a:stretch/>
        </p:blipFill>
        <p:spPr>
          <a:xfrm>
            <a:off x="4385151" y="1432677"/>
            <a:ext cx="4628332" cy="27591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1B66B2E-A2D4-45A4-BFB2-61371FC4B98B}"/>
              </a:ext>
            </a:extLst>
          </p:cNvPr>
          <p:cNvSpPr/>
          <p:nvPr/>
        </p:nvSpPr>
        <p:spPr>
          <a:xfrm>
            <a:off x="4377596" y="5290700"/>
            <a:ext cx="440876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/>
              <a:t>Source: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err="1"/>
              <a:t>Kandal</a:t>
            </a:r>
            <a:r>
              <a:rPr lang="fr-FR" sz="1200" dirty="0"/>
              <a:t> province, </a:t>
            </a:r>
            <a:r>
              <a:rPr lang="fr-FR" sz="1200" dirty="0" err="1"/>
              <a:t>Cambodia</a:t>
            </a:r>
            <a:r>
              <a:rPr lang="fr-FR" sz="1200" dirty="0"/>
              <a:t>, </a:t>
            </a:r>
            <a:r>
              <a:rPr lang="fr-FR" sz="1000" dirty="0" err="1"/>
              <a:t>Kimlong</a:t>
            </a:r>
            <a:r>
              <a:rPr lang="fr-FR" sz="1000" dirty="0"/>
              <a:t> Meng, </a:t>
            </a:r>
            <a:r>
              <a:rPr lang="fr-FR" sz="1000" dirty="0">
                <a:hlinkClick r:id="rId3"/>
              </a:rPr>
              <a:t>https://commons.wikimedia.org/wiki/File:Bomb_craters_in_Cambodia.jpg</a:t>
            </a:r>
            <a:endParaRPr lang="fr-FR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Palm </a:t>
            </a:r>
            <a:r>
              <a:rPr lang="fr-FR" sz="1200" dirty="0" err="1"/>
              <a:t>Oil</a:t>
            </a:r>
            <a:r>
              <a:rPr lang="fr-FR" sz="1200" dirty="0"/>
              <a:t> Plantation, </a:t>
            </a:r>
            <a:r>
              <a:rPr lang="fr-FR" sz="1200" dirty="0" err="1"/>
              <a:t>Indonesia</a:t>
            </a:r>
            <a:r>
              <a:rPr lang="fr-FR" sz="1200" dirty="0"/>
              <a:t>, </a:t>
            </a:r>
            <a:r>
              <a:rPr lang="fr-FR" sz="1000" dirty="0" err="1"/>
              <a:t>Vonk</a:t>
            </a:r>
            <a:r>
              <a:rPr lang="fr-FR" sz="1000" dirty="0"/>
              <a:t>, Edgar, </a:t>
            </a:r>
            <a:r>
              <a:rPr lang="fr-FR" sz="1000" dirty="0">
                <a:hlinkClick r:id="rId4"/>
              </a:rPr>
              <a:t>https://www.flickr.com/photos/bananeman/7462515010</a:t>
            </a:r>
            <a:endParaRPr lang="fr-FR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Bangkok, </a:t>
            </a:r>
            <a:r>
              <a:rPr lang="fr-FR" sz="1200" dirty="0" err="1"/>
              <a:t>Thailand</a:t>
            </a:r>
            <a:r>
              <a:rPr lang="fr-FR" sz="1200" dirty="0"/>
              <a:t>, </a:t>
            </a:r>
            <a:r>
              <a:rPr lang="fr-FR" sz="1000" dirty="0" err="1"/>
              <a:t>Schwarzbach</a:t>
            </a:r>
            <a:r>
              <a:rPr lang="fr-FR" sz="1000" dirty="0"/>
              <a:t>, </a:t>
            </a:r>
            <a:r>
              <a:rPr lang="fr-FR" sz="1000" dirty="0">
                <a:hlinkClick r:id="rId5"/>
              </a:rPr>
              <a:t>https://www.flickr.com/photos/uwebkk/3754299323</a:t>
            </a:r>
            <a:endParaRPr lang="en-DE" sz="10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794C7A1-50CD-43D7-8824-F6901BE3F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32677"/>
            <a:ext cx="4133631" cy="275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8D8724-E6D4-4C64-8910-7B1B1B13CC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226803"/>
            <a:ext cx="4133631" cy="2392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419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8C327-E879-4885-896D-9D021DCE8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4924"/>
          </a:xfrm>
        </p:spPr>
        <p:txBody>
          <a:bodyPr>
            <a:normAutofit/>
          </a:bodyPr>
          <a:lstStyle/>
          <a:p>
            <a:r>
              <a:rPr lang="en-US" sz="3600" dirty="0"/>
              <a:t>Highland, lowland, coastland</a:t>
            </a:r>
            <a:endParaRPr lang="en-DE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8F9E5-2904-462D-959D-1C4DD910E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460" y="3861048"/>
            <a:ext cx="4851276" cy="17281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What photo represent lowland?</a:t>
            </a:r>
          </a:p>
          <a:p>
            <a:pPr marL="0" indent="0" algn="ctr">
              <a:buNone/>
            </a:pPr>
            <a:r>
              <a:rPr lang="en-US" sz="2400" dirty="0"/>
              <a:t>What do you see on this photo that makes you say it is lowland?</a:t>
            </a:r>
            <a:endParaRPr lang="en-DE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F22326-69BB-4F49-AD2B-BC732ABF805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" y="1019562"/>
            <a:ext cx="4273302" cy="3004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43E26E-BCFC-4190-9C6F-2CC28970CFE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6" y="4024130"/>
            <a:ext cx="4271392" cy="2833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582AC8-6193-454D-A55F-1D4BBF7BD50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019562"/>
            <a:ext cx="4851276" cy="28338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837299F-A176-4E55-A809-E57FACE2887A}"/>
              </a:ext>
            </a:extLst>
          </p:cNvPr>
          <p:cNvSpPr/>
          <p:nvPr/>
        </p:nvSpPr>
        <p:spPr>
          <a:xfrm>
            <a:off x="4425622" y="5472388"/>
            <a:ext cx="4572000" cy="172354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Sources:</a:t>
            </a:r>
            <a:endParaRPr lang="fr-FR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err="1"/>
              <a:t>Batad</a:t>
            </a:r>
            <a:r>
              <a:rPr lang="fr-FR" sz="1200" dirty="0"/>
              <a:t>, Philippines</a:t>
            </a:r>
          </a:p>
          <a:p>
            <a:r>
              <a:rPr lang="en-DE" sz="1000" dirty="0" err="1"/>
              <a:t>Aranas</a:t>
            </a:r>
            <a:r>
              <a:rPr lang="en-DE" sz="1000" dirty="0"/>
              <a:t>, Uwe</a:t>
            </a:r>
            <a:r>
              <a:rPr lang="en-US" sz="1000" dirty="0"/>
              <a:t>, </a:t>
            </a:r>
            <a:r>
              <a:rPr lang="en-DE" sz="1000" dirty="0"/>
              <a:t>commons.wikimedia.org/wiki/File:Banaue_Philippines_Batad-Rice-Terraces-04.jpg</a:t>
            </a:r>
            <a:endParaRPr lang="en-US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Mekong Delta, Viet Nam</a:t>
            </a:r>
          </a:p>
          <a:p>
            <a:r>
              <a:rPr lang="en-US" sz="1000" dirty="0"/>
              <a:t>Wilbur E. Garrett, </a:t>
            </a:r>
            <a:r>
              <a:rPr lang="en-US" sz="1000" u="sng" dirty="0">
                <a:hlinkClick r:id="rId5"/>
              </a:rPr>
              <a:t>https://www.flickr.com/photos/13476480@N07/17850359166</a:t>
            </a:r>
            <a:endParaRPr lang="en-US" sz="1000" u="sng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Bali, </a:t>
            </a:r>
            <a:r>
              <a:rPr lang="fr-FR" sz="1200" dirty="0" err="1"/>
              <a:t>Indonesia</a:t>
            </a:r>
            <a:endParaRPr lang="fr-FR" sz="1200" dirty="0"/>
          </a:p>
          <a:p>
            <a:r>
              <a:rPr lang="en-US" sz="1000" dirty="0"/>
              <a:t>Martin Fuhrmann, </a:t>
            </a:r>
            <a:r>
              <a:rPr lang="en-US" sz="1000" u="sng" dirty="0">
                <a:hlinkClick r:id="rId6"/>
              </a:rPr>
              <a:t>https://www.flickr.com/photos/martinfuhrmann/24068107063</a:t>
            </a:r>
            <a:endParaRPr lang="en-DE" sz="1000" dirty="0"/>
          </a:p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465617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2DDE2-4430-4F55-8C26-69527DFCC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57199"/>
          </a:xfrm>
        </p:spPr>
        <p:txBody>
          <a:bodyPr>
            <a:noAutofit/>
          </a:bodyPr>
          <a:lstStyle/>
          <a:p>
            <a:r>
              <a:rPr lang="en-US" sz="3600" dirty="0"/>
              <a:t>Communities in the lowlands</a:t>
            </a:r>
            <a:endParaRPr lang="en-DE" sz="3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117562-BFCE-4ECD-8C22-9B7EF3F849AE}"/>
              </a:ext>
            </a:extLst>
          </p:cNvPr>
          <p:cNvSpPr/>
          <p:nvPr/>
        </p:nvSpPr>
        <p:spPr>
          <a:xfrm>
            <a:off x="166323" y="6154315"/>
            <a:ext cx="83632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fr-FR" sz="1000" dirty="0"/>
            </a:br>
            <a:endParaRPr lang="en-DE" sz="1000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6946AAC9-29DD-4BF2-B5C4-C1088B782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733" y="-1489174"/>
            <a:ext cx="9144000" cy="0"/>
          </a:xfrm>
          <a:prstGeom prst="rect">
            <a:avLst/>
          </a:prstGeom>
          <a:solidFill>
            <a:srgbClr val="F3F5F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DE" altLang="en-DE" sz="1500" b="1" i="0" u="none" strike="noStrike" cap="none" normalizeH="0" baseline="0">
                <a:ln>
                  <a:noFill/>
                </a:ln>
                <a:solidFill>
                  <a:srgbClr val="212124"/>
                </a:solidFill>
                <a:effectLst/>
                <a:latin typeface="Proxima Nova"/>
                <a:hlinkClick r:id="rId2" tooltip="Go to Julia Maudlin's photostream"/>
              </a:rPr>
            </a:br>
            <a:r>
              <a:rPr kumimoji="0" lang="en-DE" altLang="en-DE" sz="1500" b="1" i="0" u="none" strike="noStrike" cap="none" normalizeH="0" baseline="0">
                <a:ln>
                  <a:noFill/>
                </a:ln>
                <a:solidFill>
                  <a:srgbClr val="212124"/>
                </a:solidFill>
                <a:effectLst/>
                <a:latin typeface="Proxima Nova"/>
                <a:hlinkClick r:id="rId2" tooltip="Go to Julia Maudlin's photostream"/>
              </a:rPr>
              <a:t>Julia Maudlin</a:t>
            </a:r>
            <a:endParaRPr kumimoji="0" lang="en-DE" altLang="en-DE" sz="600" b="0" i="0" u="none" strike="noStrike" cap="none" normalizeH="0" baseline="0">
              <a:ln>
                <a:noFill/>
              </a:ln>
              <a:solidFill>
                <a:srgbClr val="212124"/>
              </a:solidFill>
              <a:effectLst/>
              <a:latin typeface="Proxima Nov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DE" altLang="en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570E1A60-DF18-4B28-9FE9-082419DBE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733" y="-1489174"/>
            <a:ext cx="9144000" cy="457200"/>
          </a:xfrm>
          <a:prstGeom prst="rect">
            <a:avLst/>
          </a:prstGeom>
          <a:solidFill>
            <a:srgbClr val="F3F5F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DE" altLang="en-DE" sz="1200" b="1" i="0" u="none" strike="noStrike" cap="none" normalizeH="0" baseline="0" dirty="0">
                <a:ln>
                  <a:noFill/>
                </a:ln>
                <a:solidFill>
                  <a:srgbClr val="212124"/>
                </a:solidFill>
                <a:effectLst/>
                <a:latin typeface="Proxima Nova"/>
              </a:rPr>
              <a:t>Fishing Village, Cambodia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DE" altLang="en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78547D-2733-4710-BFAF-581DE57F3B68}"/>
              </a:ext>
            </a:extLst>
          </p:cNvPr>
          <p:cNvSpPr/>
          <p:nvPr/>
        </p:nvSpPr>
        <p:spPr>
          <a:xfrm>
            <a:off x="35496" y="5661248"/>
            <a:ext cx="90364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>
                <a:latin typeface="+mj-lt"/>
                <a:ea typeface="PMingLiU" panose="02020500000000000000" pitchFamily="18" charset="-120"/>
                <a:cs typeface="Cordia New" panose="020B0304020202020204" pitchFamily="34" charset="-34"/>
              </a:rPr>
              <a:t>Sources: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Farming community, Lao PDR, </a:t>
            </a:r>
            <a:r>
              <a:rPr lang="en-US" sz="1000" dirty="0"/>
              <a:t>Jim Homes / AusAID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Railway Towns: </a:t>
            </a:r>
            <a:r>
              <a:rPr lang="en-US" sz="1200" dirty="0" err="1"/>
              <a:t>Maeklong</a:t>
            </a:r>
            <a:r>
              <a:rPr lang="en-US" sz="1200" dirty="0"/>
              <a:t> Railway Market, Thailand, </a:t>
            </a:r>
            <a:r>
              <a:rPr lang="fr-FR" sz="1000" dirty="0" err="1"/>
              <a:t>Prasanth</a:t>
            </a:r>
            <a:r>
              <a:rPr lang="fr-FR" sz="1000" dirty="0"/>
              <a:t> </a:t>
            </a:r>
            <a:r>
              <a:rPr lang="fr-FR" sz="1000" dirty="0" err="1"/>
              <a:t>Chandran</a:t>
            </a:r>
            <a:r>
              <a:rPr lang="fr-FR" sz="1000" dirty="0"/>
              <a:t>, </a:t>
            </a:r>
            <a:r>
              <a:rPr lang="fr-FR" sz="1000" u="sng" dirty="0">
                <a:hlinkClick r:id="rId3"/>
              </a:rPr>
              <a:t>https://www.flickr.com/photos/gulfu/12771746633</a:t>
            </a:r>
            <a:endParaRPr lang="fr-FR" sz="10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Royal </a:t>
            </a:r>
            <a:r>
              <a:rPr lang="en-US" sz="1200" dirty="0" err="1"/>
              <a:t>Centres</a:t>
            </a:r>
            <a:r>
              <a:rPr lang="en-US" sz="1200" dirty="0"/>
              <a:t>: Ploughing Ceremony, Phnom Penh, Cambodia, </a:t>
            </a:r>
            <a:r>
              <a:rPr lang="fr-FR" sz="1000" u="sng" dirty="0">
                <a:hlinkClick r:id="rId4"/>
              </a:rPr>
              <a:t>https://www.maxpixel.net/Maritime-Fishing-Boats-Boats-Fishing-Cambodia-4081388</a:t>
            </a:r>
            <a:endParaRPr lang="en-DE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Fishing community: Kuala Sala, Yan, Malaysia, </a:t>
            </a:r>
            <a:r>
              <a:rPr lang="en-US" sz="1000" dirty="0" err="1"/>
              <a:t>Jusni</a:t>
            </a:r>
            <a:r>
              <a:rPr lang="en-US" sz="1000" dirty="0"/>
              <a:t> </a:t>
            </a:r>
            <a:r>
              <a:rPr lang="en-US" sz="1000" dirty="0" err="1"/>
              <a:t>Nasirun</a:t>
            </a:r>
            <a:r>
              <a:rPr lang="en-US" sz="1000" dirty="0"/>
              <a:t>,</a:t>
            </a:r>
            <a:r>
              <a:rPr lang="fr-FR" sz="1000" dirty="0"/>
              <a:t> </a:t>
            </a:r>
            <a:r>
              <a:rPr lang="fr-FR" sz="1000" u="sng" dirty="0">
                <a:hlinkClick r:id="rId5"/>
              </a:rPr>
              <a:t>https</a:t>
            </a:r>
            <a:r>
              <a:rPr lang="fr-FR" sz="1000" u="sng" dirty="0">
                <a:hlinkClick r:id="rId6"/>
              </a:rPr>
              <a:t>://www.flickr.com/photos/wickedfilm/4788638476</a:t>
            </a:r>
            <a:endParaRPr lang="en-DE" sz="1000" dirty="0"/>
          </a:p>
          <a:p>
            <a:endParaRPr lang="en-DE" dirty="0"/>
          </a:p>
          <a:p>
            <a:endParaRPr lang="en-DE" dirty="0"/>
          </a:p>
          <a:p>
            <a:endParaRPr lang="en-DE" dirty="0"/>
          </a:p>
          <a:p>
            <a:endParaRPr lang="en-DE" dirty="0"/>
          </a:p>
          <a:p>
            <a:endParaRPr lang="fr-FR" sz="1200" dirty="0">
              <a:latin typeface="+mj-lt"/>
              <a:ea typeface="PMingLiU" panose="02020500000000000000" pitchFamily="18" charset="-120"/>
              <a:cs typeface="Cordia New" panose="020B0304020202020204" pitchFamily="34" charset="-34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5A60A48-68A4-407C-BFD0-4F5EB2FCA43C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658" y="709489"/>
            <a:ext cx="3366326" cy="2399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2C82F94-10FB-45DD-9535-671A4F30C359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7" y="707811"/>
            <a:ext cx="3734249" cy="2408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69C4A39-7306-4912-BFC3-38D6EA9DAFAB}"/>
              </a:ext>
            </a:extLst>
          </p:cNvPr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97"/>
          <a:stretch/>
        </p:blipFill>
        <p:spPr bwMode="auto">
          <a:xfrm>
            <a:off x="1053772" y="3227498"/>
            <a:ext cx="3374211" cy="2447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39CB79A-619B-4CFD-A465-0AE68AD9B8B4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7" y="3227498"/>
            <a:ext cx="3734249" cy="24477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4124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5C6FD-8DB3-4704-95F7-1408BC6D5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00110"/>
          </a:xfrm>
        </p:spPr>
        <p:txBody>
          <a:bodyPr>
            <a:noAutofit/>
          </a:bodyPr>
          <a:lstStyle/>
          <a:p>
            <a:r>
              <a:rPr lang="en-US" sz="3200" dirty="0"/>
              <a:t>Think – Pair – Share: Southeast Asia</a:t>
            </a:r>
            <a:endParaRPr lang="en-DE" sz="32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CBAFA5C-6615-4AB7-8A59-015B7C9AE3C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649" y="1432099"/>
            <a:ext cx="502884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463CA37-3C52-4ECD-8CF5-AA4FFDF7B8A1}"/>
              </a:ext>
            </a:extLst>
          </p:cNvPr>
          <p:cNvSpPr/>
          <p:nvPr/>
        </p:nvSpPr>
        <p:spPr>
          <a:xfrm>
            <a:off x="899592" y="6466038"/>
            <a:ext cx="70247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/>
              <a:t>Sources: 	en.wikipedia.org/wiki/</a:t>
            </a:r>
            <a:r>
              <a:rPr lang="fr-FR" sz="1000" dirty="0" err="1"/>
              <a:t>Lavo_Kingdom</a:t>
            </a:r>
            <a:r>
              <a:rPr lang="fr-FR" sz="1000" dirty="0"/>
              <a:t>#/media/File:Map-of-southeast-asia_1000_-_1100_CE.png</a:t>
            </a:r>
          </a:p>
          <a:p>
            <a:r>
              <a:rPr lang="fr-FR" sz="1000" dirty="0"/>
              <a:t>	https://aseanup.com/wp-content/uploads/2016/11/ASEAN-map.jpg</a:t>
            </a:r>
            <a:endParaRPr lang="en-DE" sz="1000" dirty="0"/>
          </a:p>
        </p:txBody>
      </p:sp>
      <p:pic>
        <p:nvPicPr>
          <p:cNvPr id="3076" name="Picture 4" descr="1000–1100 Light Blue: Lavo Kingdom Red: Khmer Empire Green: Hariphunchai Light Green: Srivijaya Yellow: Champa Blue: Đại Việt Pink: Pagan Kingdom">
            <a:extLst>
              <a:ext uri="{FF2B5EF4-FFF2-40B4-BE49-F238E27FC236}">
                <a16:creationId xmlns:a16="http://schemas.microsoft.com/office/drawing/2014/main" id="{3B1DC919-B175-4518-A6DB-725017A65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32098"/>
            <a:ext cx="321322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5CDBED0-6E9E-4560-A99E-6922AD8998E0}"/>
              </a:ext>
            </a:extLst>
          </p:cNvPr>
          <p:cNvSpPr/>
          <p:nvPr/>
        </p:nvSpPr>
        <p:spPr>
          <a:xfrm>
            <a:off x="683568" y="789754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Compare both maps: Classical kingdoms (9</a:t>
            </a:r>
            <a:r>
              <a:rPr lang="en-US" baseline="30000" dirty="0"/>
              <a:t>th</a:t>
            </a:r>
            <a:r>
              <a:rPr lang="en-US" dirty="0"/>
              <a:t> – 14</a:t>
            </a:r>
            <a:r>
              <a:rPr lang="en-US" baseline="30000" dirty="0"/>
              <a:t>th</a:t>
            </a:r>
            <a:r>
              <a:rPr lang="en-US" dirty="0"/>
              <a:t> centuries) and nowadays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337572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B6718-2B65-4DF8-80C0-40CB61FB7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792" y="54867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Discussion</a:t>
            </a:r>
            <a:endParaRPr lang="en-DE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398E1-8ED0-43FD-AA74-3AE325338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792" y="2602264"/>
            <a:ext cx="6563072" cy="4525963"/>
          </a:xfrm>
        </p:spPr>
        <p:txBody>
          <a:bodyPr/>
          <a:lstStyle/>
          <a:p>
            <a:r>
              <a:rPr lang="en-US" sz="2400" dirty="0"/>
              <a:t>Early civilizations began in lowlands near water bodies. </a:t>
            </a:r>
            <a:endParaRPr lang="en-DE" sz="2400" dirty="0"/>
          </a:p>
          <a:p>
            <a:pPr lvl="0"/>
            <a:r>
              <a:rPr lang="en-US" sz="2400" dirty="0"/>
              <a:t>Why do you think these early civilizations were located in lowlands near water bodies?</a:t>
            </a:r>
            <a:endParaRPr lang="en-DE" sz="2400" dirty="0"/>
          </a:p>
          <a:p>
            <a:pPr lvl="0"/>
            <a:r>
              <a:rPr lang="en-US" sz="2400" dirty="0"/>
              <a:t>What do rivers provide that could support the population of an early kingdom?</a:t>
            </a:r>
            <a:endParaRPr lang="en-DE" sz="2400" dirty="0"/>
          </a:p>
          <a:p>
            <a:endParaRPr lang="en-D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5031E8-B78D-46CD-B308-82D11B3E0BA6}"/>
              </a:ext>
            </a:extLst>
          </p:cNvPr>
          <p:cNvSpPr/>
          <p:nvPr/>
        </p:nvSpPr>
        <p:spPr>
          <a:xfrm>
            <a:off x="6444208" y="548680"/>
            <a:ext cx="4139952" cy="863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5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84444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Kingdom of Bagan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/>
              <a:t>Some of the earliest kingdoms in Southeast Asia emerged in the Dry Zone of Myanmar around the </a:t>
            </a:r>
            <a:r>
              <a:rPr lang="en-US" sz="2400" b="1" dirty="0"/>
              <a:t>1</a:t>
            </a:r>
            <a:r>
              <a:rPr lang="en-US" sz="2400" b="1" baseline="30000" dirty="0"/>
              <a:t>st</a:t>
            </a:r>
            <a:r>
              <a:rPr lang="en-US" sz="2400" b="1" dirty="0"/>
              <a:t> to 5</a:t>
            </a:r>
            <a:r>
              <a:rPr lang="en-US" sz="2400" b="1" baseline="30000" dirty="0"/>
              <a:t>th</a:t>
            </a:r>
            <a:r>
              <a:rPr lang="en-US" sz="2400" b="1" dirty="0"/>
              <a:t> century </a:t>
            </a:r>
            <a:r>
              <a:rPr lang="en-US" sz="2400" dirty="0"/>
              <a:t>A.D. </a:t>
            </a:r>
          </a:p>
          <a:p>
            <a:r>
              <a:rPr lang="en-US" sz="2400" dirty="0"/>
              <a:t>By the </a:t>
            </a:r>
            <a:r>
              <a:rPr lang="en-US" sz="2400" b="1" dirty="0"/>
              <a:t>11</a:t>
            </a:r>
            <a:r>
              <a:rPr lang="en-US" sz="2400" b="1" baseline="30000" dirty="0"/>
              <a:t>th</a:t>
            </a:r>
            <a:r>
              <a:rPr lang="en-US" sz="2400" b="1" dirty="0"/>
              <a:t>  century</a:t>
            </a:r>
            <a:r>
              <a:rPr lang="en-US" sz="2400" dirty="0"/>
              <a:t>, </a:t>
            </a:r>
            <a:r>
              <a:rPr lang="en-US" sz="2400" b="1" dirty="0"/>
              <a:t>Bagan</a:t>
            </a:r>
            <a:r>
              <a:rPr lang="en-US" sz="2400" dirty="0"/>
              <a:t> had emerged as the most powerful kingdom in the Dry Zone.</a:t>
            </a:r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12" name="Picture 11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565586"/>
            <a:ext cx="4176464" cy="468052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220072" y="2204864"/>
            <a:ext cx="208431" cy="1256592"/>
          </a:xfrm>
          <a:prstGeom prst="ellipse">
            <a:avLst/>
          </a:prstGeom>
          <a:solidFill>
            <a:srgbClr val="FF0000">
              <a:alpha val="3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35CB42-FFAF-4BFA-B46F-F9767A000EA6}"/>
              </a:ext>
            </a:extLst>
          </p:cNvPr>
          <p:cNvSpPr/>
          <p:nvPr/>
        </p:nvSpPr>
        <p:spPr>
          <a:xfrm>
            <a:off x="4572000" y="6351003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ea typeface="PMingLiU" panose="02020500000000000000" pitchFamily="18" charset="-120"/>
              </a:rPr>
              <a:t>Source: </a:t>
            </a:r>
            <a:r>
              <a:rPr lang="en-US" sz="1000" u="sng" dirty="0">
                <a:solidFill>
                  <a:srgbClr val="0563C1"/>
                </a:solidFill>
                <a:ea typeface="PMingLiU" panose="02020500000000000000" pitchFamily="18" charset="-120"/>
                <a:cs typeface="Times New Roman" panose="02020603050405020304" pitchFamily="18" charset="0"/>
                <a:hlinkClick r:id="rId3"/>
              </a:rPr>
              <a:t>https://commons.wikimedia.org/wiki/File:Topographic30deg_N0E90.png</a:t>
            </a:r>
            <a:r>
              <a:rPr lang="en-US" sz="1000" dirty="0"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1000" dirty="0">
                <a:ea typeface="PMingLiU" panose="02020500000000000000" pitchFamily="18" charset="-120"/>
              </a:rPr>
              <a:t>with addition by the author.)</a:t>
            </a:r>
            <a:endParaRPr lang="en-DE" sz="1000" dirty="0"/>
          </a:p>
        </p:txBody>
      </p:sp>
    </p:spTree>
    <p:extLst>
      <p:ext uri="{BB962C8B-B14F-4D97-AF65-F5344CB8AC3E}">
        <p14:creationId xmlns:p14="http://schemas.microsoft.com/office/powerpoint/2010/main" val="833416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1118</Words>
  <Application>Microsoft Office PowerPoint</Application>
  <PresentationFormat>On-screen Show (4:3)</PresentationFormat>
  <Paragraphs>90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Proxima Nova</vt:lpstr>
      <vt:lpstr>Office Theme</vt:lpstr>
      <vt:lpstr>Unit 1: Lesson 1  Irrawaddy Flood Plains:  The Kingdom of Bagan</vt:lpstr>
      <vt:lpstr> A note to users of this presentation</vt:lpstr>
      <vt:lpstr>Lowland</vt:lpstr>
      <vt:lpstr>Lowlands in Southeast Asia</vt:lpstr>
      <vt:lpstr>Highland, lowland, coastland</vt:lpstr>
      <vt:lpstr>Communities in the lowlands</vt:lpstr>
      <vt:lpstr>Think – Pair – Share: Southeast Asia</vt:lpstr>
      <vt:lpstr>Discussion</vt:lpstr>
      <vt:lpstr>The Kingdom of Bagan</vt:lpstr>
      <vt:lpstr>The Kingdom of Bagan</vt:lpstr>
      <vt:lpstr>The Dry Zone of Myanmar and  the Irrawady river </vt:lpstr>
      <vt:lpstr>Irrigation and water technology in Ancient kingdoms The example of Bagan</vt:lpstr>
      <vt:lpstr>Irrigation and water technology in ancient kingdoms The example of Angkor Vat, Cambodia</vt:lpstr>
      <vt:lpstr>PowerPoint Presentation</vt:lpstr>
      <vt:lpstr>Source analysis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 Lesson 1 Irrawaddy Flood Plains: The Kingdom of Bagan</dc:title>
  <dc:creator>Vanessa Achilles</dc:creator>
  <cp:lastModifiedBy>Vanessa Achilles</cp:lastModifiedBy>
  <cp:revision>35</cp:revision>
  <dcterms:created xsi:type="dcterms:W3CDTF">2018-04-27T11:27:30Z</dcterms:created>
  <dcterms:modified xsi:type="dcterms:W3CDTF">2020-02-17T20:39:07Z</dcterms:modified>
</cp:coreProperties>
</file>